
<file path=[Content_Types].xml><?xml version="1.0" encoding="utf-8"?>
<Types xmlns="http://schemas.openxmlformats.org/package/2006/content-types"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94.xml" ContentType="application/vnd.openxmlformats-officedocument.presentationml.slide+xml"/>
  <Override PartName="/ppt/slides/slide142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83.xml" ContentType="application/vnd.openxmlformats-officedocument.presentationml.slide+xml"/>
  <Override PartName="/ppt/slides/slide102.xml" ContentType="application/vnd.openxmlformats-officedocument.presentationml.slide+xml"/>
  <Override PartName="/ppt/slides/slide120.xml" ContentType="application/vnd.openxmlformats-officedocument.presentationml.slide+xml"/>
  <Override PartName="/ppt/slides/slide131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slides/slide90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slides/slide169.xml" ContentType="application/vnd.openxmlformats-officedocument.presentationml.slide+xml"/>
  <Override PartName="/ppt/tableStyles.xml" ContentType="application/vnd.openxmlformats-officedocument.presentationml.tableStyles+xml"/>
  <Override PartName="/docProps/custom.xml" ContentType="application/vnd.openxmlformats-officedocument.custom-properties+xml"/>
  <Override PartName="/ppt/slides/slide129.xml" ContentType="application/vnd.openxmlformats-officedocument.presentationml.slide+xml"/>
  <Override PartName="/ppt/slides/slide147.xml" ContentType="application/vnd.openxmlformats-officedocument.presentationml.slide+xml"/>
  <Override PartName="/ppt/slides/slide158.xml" ContentType="application/vnd.openxmlformats-officedocument.presentationml.slide+xml"/>
  <Override PartName="/ppt/slides/slide99.xml" ContentType="application/vnd.openxmlformats-officedocument.presentationml.slide+xml"/>
  <Override PartName="/ppt/slides/slide118.xml" ContentType="application/vnd.openxmlformats-officedocument.presentationml.slide+xml"/>
  <Override PartName="/ppt/slides/slide136.xml" ContentType="application/vnd.openxmlformats-officedocument.presentationml.slide+xml"/>
  <Override PartName="/ppt/slides/slide165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slides/slide107.xml" ContentType="application/vnd.openxmlformats-officedocument.presentationml.slide+xml"/>
  <Override PartName="/ppt/slides/slide125.xml" ContentType="application/vnd.openxmlformats-officedocument.presentationml.slide+xml"/>
  <Override PartName="/ppt/slides/slide143.xml" ContentType="application/vnd.openxmlformats-officedocument.presentationml.slide+xml"/>
  <Override PartName="/ppt/slides/slide154.xml" ContentType="application/vnd.openxmlformats-officedocument.presentationml.slide+xml"/>
  <Override PartName="/ppt/slides/slide172.xml" ContentType="application/vnd.openxmlformats-officedocument.presentationml.slide+xml"/>
  <Override PartName="/ppt/viewProps.xml" ContentType="application/vnd.openxmlformats-officedocument.presentationml.viewProp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48.xml" ContentType="application/vnd.openxmlformats-officedocument.presentationml.slide+xml"/>
  <Override PartName="/ppt/slides/slide66.xml" ContentType="application/vnd.openxmlformats-officedocument.presentationml.slide+xml"/>
  <Override PartName="/ppt/slides/slide95.xml" ContentType="application/vnd.openxmlformats-officedocument.presentationml.slide+xml"/>
  <Override PartName="/ppt/slides/slide103.xml" ContentType="application/vnd.openxmlformats-officedocument.presentationml.slide+xml"/>
  <Override PartName="/ppt/slides/slide114.xml" ContentType="application/vnd.openxmlformats-officedocument.presentationml.slide+xml"/>
  <Override PartName="/ppt/slides/slide132.xml" ContentType="application/vnd.openxmlformats-officedocument.presentationml.slide+xml"/>
  <Override PartName="/ppt/slides/slide150.xml" ContentType="application/vnd.openxmlformats-officedocument.presentationml.slide+xml"/>
  <Override PartName="/ppt/slides/slide161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55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slides/slide121.xml" ContentType="application/vnd.openxmlformats-officedocument.presentationml.slide+xml"/>
  <Override PartName="/ppt/presProps.xml" ContentType="application/vnd.openxmlformats-officedocument.presentationml.presProps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33.xml" ContentType="application/vnd.openxmlformats-officedocument.presentationml.slide+xml"/>
  <Override PartName="/ppt/slides/slide44.xml" ContentType="application/vnd.openxmlformats-officedocument.presentationml.slide+xml"/>
  <Override PartName="/ppt/slides/slide62.xml" ContentType="application/vnd.openxmlformats-officedocument.presentationml.slide+xml"/>
  <Override PartName="/ppt/slides/slide80.xml" ContentType="application/vnd.openxmlformats-officedocument.presentationml.slide+xml"/>
  <Override PartName="/ppt/slides/slide91.xml" ContentType="application/vnd.openxmlformats-officedocument.presentationml.slide+xml"/>
  <Override PartName="/ppt/slides/slide110.xml" ContentType="application/vnd.openxmlformats-officedocument.presentationml.slide+xml"/>
  <Override PartName="/ppt/slideLayouts/slideLayout3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22.xml" ContentType="application/vnd.openxmlformats-officedocument.presentationml.slide+xml"/>
  <Override PartName="/ppt/slides/slide51.xml" ContentType="application/vnd.openxmlformats-officedocument.presentationml.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40.xml" ContentType="application/vnd.openxmlformats-officedocument.presentationml.slide+xml"/>
  <Override PartName="/ppt/slides/slide159.xml" ContentType="application/vnd.openxmlformats-officedocument.presentationml.slide+xml"/>
  <Override PartName="/ppt/slides/slide119.xml" ContentType="application/vnd.openxmlformats-officedocument.presentationml.slide+xml"/>
  <Override PartName="/ppt/slides/slide148.xml" ContentType="application/vnd.openxmlformats-officedocument.presentationml.slide+xml"/>
  <Override PartName="/ppt/slides/slide166.xml" ContentType="application/vnd.openxmlformats-officedocument.presentationml.slide+xml"/>
  <Override PartName="/ppt/slideLayouts/slideLayout10.xml" ContentType="application/vnd.openxmlformats-officedocument.presentationml.slideLayout+xml"/>
  <Override PartName="/ppt/slides/slide89.xml" ContentType="application/vnd.openxmlformats-officedocument.presentationml.slide+xml"/>
  <Override PartName="/ppt/slides/slide108.xml" ContentType="application/vnd.openxmlformats-officedocument.presentationml.slide+xml"/>
  <Override PartName="/ppt/slides/slide126.xml" ContentType="application/vnd.openxmlformats-officedocument.presentationml.slide+xml"/>
  <Override PartName="/ppt/slides/slide137.xml" ContentType="application/vnd.openxmlformats-officedocument.presentationml.slide+xml"/>
  <Override PartName="/ppt/slides/slide155.xml" ContentType="application/vnd.openxmlformats-officedocument.presentationml.slide+xml"/>
  <Override PartName="/ppt/slides/slide173.xml" ContentType="application/vnd.openxmlformats-officedocument.presentationml.slide+xml"/>
  <Override PartName="/ppt/slides/slide49.xml" ContentType="application/vnd.openxmlformats-officedocument.presentationml.slide+xml"/>
  <Override PartName="/ppt/slides/slide78.xml" ContentType="application/vnd.openxmlformats-officedocument.presentationml.slide+xml"/>
  <Override PartName="/ppt/slides/slide96.xml" ContentType="application/vnd.openxmlformats-officedocument.presentationml.slide+xml"/>
  <Override PartName="/ppt/slides/slide115.xml" ContentType="application/vnd.openxmlformats-officedocument.presentationml.slide+xml"/>
  <Override PartName="/ppt/slides/slide144.xml" ContentType="application/vnd.openxmlformats-officedocument.presentationml.slide+xml"/>
  <Override PartName="/ppt/slides/slide162.xml" ContentType="application/vnd.openxmlformats-officedocument.presentationml.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85.xml" ContentType="application/vnd.openxmlformats-officedocument.presentationml.slide+xml"/>
  <Override PartName="/ppt/slides/slide104.xml" ContentType="application/vnd.openxmlformats-officedocument.presentationml.slide+xml"/>
  <Override PartName="/ppt/slides/slide122.xml" ContentType="application/vnd.openxmlformats-officedocument.presentationml.slide+xml"/>
  <Override PartName="/ppt/slides/slide133.xml" ContentType="application/vnd.openxmlformats-officedocument.presentationml.slide+xml"/>
  <Override PartName="/ppt/slides/slide151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s/slide92.xml" ContentType="application/vnd.openxmlformats-officedocument.presentationml.slide+xml"/>
  <Override PartName="/ppt/slides/slide111.xml" ContentType="application/vnd.openxmlformats-officedocument.presentationml.slide+xml"/>
  <Override PartName="/ppt/slides/slide140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Override PartName="/ppt/slides/slide100.xml" ContentType="application/vnd.openxmlformats-officedocument.presentationml.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s/slide149.xml" ContentType="application/vnd.openxmlformats-officedocument.presentationml.slide+xml"/>
  <Override PartName="/ppt/slideLayouts/slideLayout11.xml" ContentType="application/vnd.openxmlformats-officedocument.presentationml.slideLayout+xml"/>
  <Override PartName="/ppt/slides/slide138.xml" ContentType="application/vnd.openxmlformats-officedocument.presentationml.slide+xml"/>
  <Override PartName="/ppt/slides/slide167.xml" ContentType="application/vnd.openxmlformats-officedocument.presentationml.slide+xml"/>
  <Override PartName="/ppt/slides/slide79.xml" ContentType="application/vnd.openxmlformats-officedocument.presentationml.slide+xml"/>
  <Override PartName="/ppt/slides/slide109.xml" ContentType="application/vnd.openxmlformats-officedocument.presentationml.slide+xml"/>
  <Override PartName="/ppt/slides/slide127.xml" ContentType="application/vnd.openxmlformats-officedocument.presentationml.slide+xml"/>
  <Override PartName="/ppt/slides/slide145.xml" ContentType="application/vnd.openxmlformats-officedocument.presentationml.slide+xml"/>
  <Override PartName="/ppt/slides/slide156.xml" ContentType="application/vnd.openxmlformats-officedocument.presentationml.slide+xml"/>
  <Override PartName="/ppt/slides/slide174.xml" ContentType="application/vnd.openxmlformats-officedocument.presentationml.slide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slides/slide97.xml" ContentType="application/vnd.openxmlformats-officedocument.presentationml.slide+xml"/>
  <Override PartName="/ppt/slides/slide116.xml" ContentType="application/vnd.openxmlformats-officedocument.presentationml.slide+xml"/>
  <Override PartName="/ppt/slides/slide134.xml" ContentType="application/vnd.openxmlformats-officedocument.presentationml.slide+xml"/>
  <Override PartName="/ppt/slides/slide163.xml" ContentType="application/vnd.openxmlformats-officedocument.presentationml.slide+xml"/>
  <Override PartName="/ppt/slideLayouts/slideLayout9.xml" ContentType="application/vnd.openxmlformats-officedocument.presentationml.slideLayout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57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slides/slide105.xml" ContentType="application/vnd.openxmlformats-officedocument.presentationml.slide+xml"/>
  <Override PartName="/ppt/slides/slide123.xml" ContentType="application/vnd.openxmlformats-officedocument.presentationml.slide+xml"/>
  <Override PartName="/ppt/slides/slide141.xml" ContentType="application/vnd.openxmlformats-officedocument.presentationml.slide+xml"/>
  <Override PartName="/ppt/slides/slide152.xml" ContentType="application/vnd.openxmlformats-officedocument.presentationml.slide+xml"/>
  <Override PartName="/ppt/slides/slide170.xml" ContentType="application/vnd.openxmlformats-officedocument.presentationml.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46.xml" ContentType="application/vnd.openxmlformats-officedocument.presentationml.slide+xml"/>
  <Override PartName="/ppt/slides/slide64.xml" ContentType="application/vnd.openxmlformats-officedocument.presentationml.slide+xml"/>
  <Override PartName="/ppt/slides/slide93.xml" ContentType="application/vnd.openxmlformats-officedocument.presentationml.slide+xml"/>
  <Override PartName="/ppt/slides/slide101.xml" ContentType="application/vnd.openxmlformats-officedocument.presentationml.slide+xml"/>
  <Override PartName="/ppt/slides/slide112.xml" ContentType="application/vnd.openxmlformats-officedocument.presentationml.slide+xml"/>
  <Override PartName="/ppt/slides/slide130.xml" ContentType="application/vnd.openxmlformats-officedocument.presentationml.slide+xml"/>
  <Override PartName="/ppt/slideLayouts/slideLayout5.xml" ContentType="application/vnd.openxmlformats-officedocument.presentationml.slideLayout+xml"/>
  <Override PartName="/ppt/slides/slide24.xml" ContentType="application/vnd.openxmlformats-officedocument.presentationml.slide+xml"/>
  <Override PartName="/ppt/slides/slide35.xml" ContentType="application/vnd.openxmlformats-officedocument.presentationml.slide+xml"/>
  <Override PartName="/ppt/slides/slide53.xml" ContentType="application/vnd.openxmlformats-officedocument.presentationml.slide+xml"/>
  <Override PartName="/ppt/slides/slide71.xml" ContentType="application/vnd.openxmlformats-officedocument.presentationml.slide+xml"/>
  <Override PartName="/ppt/slides/slide82.xml" ContentType="application/vnd.openxmlformats-officedocument.presentationml.slide+xml"/>
  <Default Extension="jpeg" ContentType="image/jpeg"/>
  <Override PartName="/ppt/slides/slide13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slides/slide20.xml" ContentType="application/vnd.openxmlformats-officedocument.presentationml.slide+xml"/>
  <Override PartName="/ppt/slides/slide168.xml" ContentType="application/vnd.openxmlformats-officedocument.presentationml.slide+xml"/>
  <Override PartName="/ppt/slides/slide139.xml" ContentType="application/vnd.openxmlformats-officedocument.presentationml.slide+xml"/>
  <Override PartName="/ppt/slides/slide157.xml" ContentType="application/vnd.openxmlformats-officedocument.presentationml.slide+xml"/>
  <Override PartName="/ppt/slides/slide98.xml" ContentType="application/vnd.openxmlformats-officedocument.presentationml.slide+xml"/>
  <Override PartName="/ppt/slides/slide117.xml" ContentType="application/vnd.openxmlformats-officedocument.presentationml.slide+xml"/>
  <Override PartName="/ppt/slides/slide128.xml" ContentType="application/vnd.openxmlformats-officedocument.presentationml.slide+xml"/>
  <Override PartName="/ppt/slides/slide146.xml" ContentType="application/vnd.openxmlformats-officedocument.presentationml.slide+xml"/>
  <Override PartName="/ppt/slides/slide164.xml" ContentType="application/vnd.openxmlformats-officedocument.presentationml.slide+xml"/>
  <Override PartName="/ppt/slides/slide8.xml" ContentType="application/vnd.openxmlformats-officedocument.presentationml.slide+xml"/>
  <Override PartName="/ppt/slides/slide69.xml" ContentType="application/vnd.openxmlformats-officedocument.presentationml.slide+xml"/>
  <Override PartName="/ppt/slides/slide87.xml" ContentType="application/vnd.openxmlformats-officedocument.presentationml.slide+xml"/>
  <Override PartName="/ppt/slides/slide106.xml" ContentType="application/vnd.openxmlformats-officedocument.presentationml.slide+xml"/>
  <Override PartName="/ppt/slides/slide124.xml" ContentType="application/vnd.openxmlformats-officedocument.presentationml.slide+xml"/>
  <Override PartName="/ppt/slides/slide135.xml" ContentType="application/vnd.openxmlformats-officedocument.presentationml.slide+xml"/>
  <Override PartName="/ppt/slides/slide153.xml" ContentType="application/vnd.openxmlformats-officedocument.presentationml.slide+xml"/>
  <Override PartName="/ppt/slides/slide171.xml" ContentType="application/vnd.openxmlformats-officedocument.presentationml.slide+xml"/>
  <Override PartName="/ppt/slides/slide29.xml" ContentType="application/vnd.openxmlformats-officedocument.presentationml.slide+xml"/>
  <Override PartName="/ppt/slides/slide76.xml" ContentType="application/vnd.openxmlformats-officedocument.presentationml.slide+xml"/>
  <Override PartName="/ppt/slides/slide113.xml" ContentType="application/vnd.openxmlformats-officedocument.presentationml.slide+xml"/>
  <Override PartName="/ppt/slides/slide160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  <p:sldId id="386" r:id="rId132"/>
    <p:sldId id="387" r:id="rId133"/>
    <p:sldId id="388" r:id="rId134"/>
    <p:sldId id="389" r:id="rId135"/>
    <p:sldId id="390" r:id="rId136"/>
    <p:sldId id="391" r:id="rId137"/>
    <p:sldId id="392" r:id="rId138"/>
    <p:sldId id="393" r:id="rId139"/>
    <p:sldId id="394" r:id="rId140"/>
    <p:sldId id="395" r:id="rId141"/>
    <p:sldId id="396" r:id="rId142"/>
    <p:sldId id="397" r:id="rId143"/>
    <p:sldId id="398" r:id="rId144"/>
    <p:sldId id="399" r:id="rId145"/>
    <p:sldId id="400" r:id="rId146"/>
    <p:sldId id="401" r:id="rId147"/>
    <p:sldId id="402" r:id="rId148"/>
    <p:sldId id="403" r:id="rId149"/>
    <p:sldId id="404" r:id="rId150"/>
    <p:sldId id="405" r:id="rId151"/>
    <p:sldId id="406" r:id="rId152"/>
    <p:sldId id="407" r:id="rId153"/>
    <p:sldId id="408" r:id="rId154"/>
    <p:sldId id="409" r:id="rId155"/>
    <p:sldId id="410" r:id="rId156"/>
    <p:sldId id="411" r:id="rId157"/>
    <p:sldId id="412" r:id="rId158"/>
    <p:sldId id="413" r:id="rId159"/>
    <p:sldId id="414" r:id="rId160"/>
    <p:sldId id="415" r:id="rId161"/>
    <p:sldId id="416" r:id="rId162"/>
    <p:sldId id="417" r:id="rId163"/>
    <p:sldId id="418" r:id="rId164"/>
    <p:sldId id="419" r:id="rId165"/>
    <p:sldId id="420" r:id="rId166"/>
    <p:sldId id="421" r:id="rId167"/>
    <p:sldId id="422" r:id="rId168"/>
    <p:sldId id="423" r:id="rId169"/>
    <p:sldId id="424" r:id="rId170"/>
    <p:sldId id="425" r:id="rId171"/>
    <p:sldId id="426" r:id="rId172"/>
    <p:sldId id="427" r:id="rId173"/>
    <p:sldId id="428" r:id="rId174"/>
    <p:sldId id="429" r:id="rId175"/>
  </p:sldIdLst>
  <p:sldSz cx="9144000" cy="6858000" type="screen4x3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67" d="100"/>
          <a:sy n="67" d="100"/>
        </p:scale>
        <p:origin x="-1464" y="-9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54" Type="http://schemas.openxmlformats.org/officeDocument/2006/relationships/slide" Target="slides/slide153.xml"/><Relationship Id="rId159" Type="http://schemas.openxmlformats.org/officeDocument/2006/relationships/slide" Target="slides/slide158.xml"/><Relationship Id="rId175" Type="http://schemas.openxmlformats.org/officeDocument/2006/relationships/slide" Target="slides/slide174.xml"/><Relationship Id="rId170" Type="http://schemas.openxmlformats.org/officeDocument/2006/relationships/slide" Target="slides/slide169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65" Type="http://schemas.openxmlformats.org/officeDocument/2006/relationships/slide" Target="slides/slide16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71" Type="http://schemas.openxmlformats.org/officeDocument/2006/relationships/slide" Target="slides/slide170.xml"/><Relationship Id="rId176" Type="http://schemas.openxmlformats.org/officeDocument/2006/relationships/presProps" Target="presProps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slide" Target="slides/slide16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77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72" Type="http://schemas.openxmlformats.org/officeDocument/2006/relationships/slide" Target="slides/slide17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tableStyles" Target="tableStyle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6/19/2019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6/19/2019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6/19/2019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Optical_fiber" TargetMode="External"/><Relationship Id="rId2" Type="http://schemas.openxmlformats.org/officeDocument/2006/relationships/hyperlink" Target="https://en.wikipedia.org/wiki/Electrical_cable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Telecommunication" TargetMode="Externa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hyperlink" Target="https://en.wikipedia.org/wiki/Hertz" TargetMode="External"/><Relationship Id="rId7" Type="http://schemas.openxmlformats.org/officeDocument/2006/relationships/hyperlink" Target="https://en.wikipedia.org/wiki/International_Telecommunication_Union" TargetMode="External"/><Relationship Id="rId2" Type="http://schemas.openxmlformats.org/officeDocument/2006/relationships/hyperlink" Target="https://en.wikipedia.org/wiki/Electromagnetic_spectrum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Telecommunication" TargetMode="External"/><Relationship Id="rId5" Type="http://schemas.openxmlformats.org/officeDocument/2006/relationships/hyperlink" Target="https://en.wikipedia.org/wiki/Radio_wave" TargetMode="External"/><Relationship Id="rId4" Type="http://schemas.openxmlformats.org/officeDocument/2006/relationships/hyperlink" Target="https://en.wikipedia.org/wiki/Terahertz_radiation" TargetMode="Externa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omputer_network" TargetMode="External"/><Relationship Id="rId2" Type="http://schemas.openxmlformats.org/officeDocument/2006/relationships/hyperlink" Target="https://en.wikipedia.org/wiki/Computer_networking_device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n.wikipedia.org/wiki/Network_hub" TargetMode="External"/><Relationship Id="rId4" Type="http://schemas.openxmlformats.org/officeDocument/2006/relationships/hyperlink" Target="https://en.wikipedia.org/wiki/Packet_switching" TargetMode="Externa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hyperlink" Target="http://en.wikipedia.org/wiki/Store_and_forward" TargetMode="External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hyperlink" Target="http://en.wikipedia.org/wiki/Cut-through_switching" TargetMode="External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90.png"/><Relationship Id="rId7" Type="http://schemas.openxmlformats.org/officeDocument/2006/relationships/image" Target="../media/image94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11" Type="http://schemas.openxmlformats.org/officeDocument/2006/relationships/image" Target="../media/image98.png"/><Relationship Id="rId5" Type="http://schemas.openxmlformats.org/officeDocument/2006/relationships/image" Target="../media/image92.png"/><Relationship Id="rId10" Type="http://schemas.openxmlformats.org/officeDocument/2006/relationships/image" Target="../media/image97.png"/><Relationship Id="rId4" Type="http://schemas.openxmlformats.org/officeDocument/2006/relationships/image" Target="../media/image91.png"/><Relationship Id="rId9" Type="http://schemas.openxmlformats.org/officeDocument/2006/relationships/image" Target="../media/image96.png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6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7" Type="http://schemas.openxmlformats.org/officeDocument/2006/relationships/image" Target="../media/image115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jpe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1.png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7" Type="http://schemas.openxmlformats.org/officeDocument/2006/relationships/image" Target="../media/image127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6.png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7" Type="http://schemas.openxmlformats.org/officeDocument/2006/relationships/image" Target="../media/image133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2.png"/><Relationship Id="rId5" Type="http://schemas.openxmlformats.org/officeDocument/2006/relationships/image" Target="../media/image131.png"/><Relationship Id="rId4" Type="http://schemas.openxmlformats.org/officeDocument/2006/relationships/image" Target="../media/image130.png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6.png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0.png"/><Relationship Id="rId4" Type="http://schemas.openxmlformats.org/officeDocument/2006/relationships/image" Target="../media/image139.png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3.png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6.png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8.png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0.png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0.png"/><Relationship Id="rId4" Type="http://schemas.openxmlformats.org/officeDocument/2006/relationships/image" Target="../media/image13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4.png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7.png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lideshare.net/rupinderj/networking-devices-12807479" TargetMode="External"/><Relationship Id="rId3" Type="http://schemas.openxmlformats.org/officeDocument/2006/relationships/hyperlink" Target="https://www.techopedia.com/2/29090/networks/lanwanman-an-overview-of-network-types" TargetMode="External"/><Relationship Id="rId7" Type="http://schemas.openxmlformats.org/officeDocument/2006/relationships/hyperlink" Target="https://en.wikipedia.org/wiki/Radio_spectrum" TargetMode="External"/><Relationship Id="rId2" Type="http://schemas.openxmlformats.org/officeDocument/2006/relationships/hyperlink" Target="https://cs.fit.edu/~pkc/classes/dc/slides/ch3.ppt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Optical_fiber_cable" TargetMode="External"/><Relationship Id="rId5" Type="http://schemas.openxmlformats.org/officeDocument/2006/relationships/hyperlink" Target="http://www.businessdictionary.com/definition/distributed-network-architecture-DNA.html" TargetMode="External"/><Relationship Id="rId10" Type="http://schemas.openxmlformats.org/officeDocument/2006/relationships/hyperlink" Target="https://www.slideshare.net/LukaXavi/data-encoding" TargetMode="External"/><Relationship Id="rId4" Type="http://schemas.openxmlformats.org/officeDocument/2006/relationships/hyperlink" Target="https://www.slideshare.net/ENGMSHARI/adhoc-networks" TargetMode="External"/><Relationship Id="rId9" Type="http://schemas.openxmlformats.org/officeDocument/2006/relationships/hyperlink" Target="https://en.wikipedia.org/wiki/Wireless_access_point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chopedia.com/definition/5109/wireless-personal-area-network-wpan" TargetMode="External"/><Relationship Id="rId2" Type="http://schemas.openxmlformats.org/officeDocument/2006/relationships/hyperlink" Target="https://www.techopedia.com/definition/5079/personal-area-network-pan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techopedia.com/definition/2320/universal-serial-bus-usb" TargetMode="External"/><Relationship Id="rId4" Type="http://schemas.openxmlformats.org/officeDocument/2006/relationships/hyperlink" Target="https://www.techopedia.com/definition/26198/bluetooth" TargetMode="Externa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omputer_network" TargetMode="External"/><Relationship Id="rId2" Type="http://schemas.openxmlformats.org/officeDocument/2006/relationships/hyperlink" Target="https://en.wikipedia.org/wiki/Distributed_computing" TargetMode="Externa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://searchnetworking.techtarget.com/definition/traffic-shaping" TargetMode="External"/><Relationship Id="rId7" Type="http://schemas.openxmlformats.org/officeDocument/2006/relationships/hyperlink" Target="http://searchitoperations.techtarget.com/definition/IT-automation" TargetMode="External"/><Relationship Id="rId2" Type="http://schemas.openxmlformats.org/officeDocument/2006/relationships/hyperlink" Target="http://searchsdn.techtarget.com/definition/network-engineer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searchnetworking.techtarget.com/definition/hardware" TargetMode="External"/><Relationship Id="rId5" Type="http://schemas.openxmlformats.org/officeDocument/2006/relationships/hyperlink" Target="http://whatis.techtarget.com/definition/server" TargetMode="External"/><Relationship Id="rId4" Type="http://schemas.openxmlformats.org/officeDocument/2006/relationships/hyperlink" Target="http://searchtelecom.techtarget.com/definition/switch" TargetMode="Externa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12" Type="http://schemas.openxmlformats.org/officeDocument/2006/relationships/image" Target="../media/image42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TextBox 12"/>
          <p:cNvSpPr txBox="1"/>
          <p:nvPr/>
        </p:nvSpPr>
        <p:spPr>
          <a:xfrm>
            <a:off x="0" y="1981200"/>
            <a:ext cx="9144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solidFill>
                  <a:srgbClr val="002060"/>
                </a:solidFill>
              </a:rPr>
              <a:t>Unit 1</a:t>
            </a:r>
          </a:p>
          <a:p>
            <a:pPr algn="ctr"/>
            <a:r>
              <a:rPr lang="en-US" sz="4400" dirty="0" smtClean="0">
                <a:solidFill>
                  <a:schemeClr val="accent2">
                    <a:lumMod val="75000"/>
                  </a:schemeClr>
                </a:solidFill>
              </a:rPr>
              <a:t>Physical Layer</a:t>
            </a:r>
            <a:endParaRPr lang="en-US" sz="44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28600" y="5562600"/>
            <a:ext cx="7924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Reference Book: 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 Computer Networks (Andrew Tanembaum)</a:t>
            </a:r>
          </a:p>
          <a:p>
            <a:pPr>
              <a:buFont typeface="Arial" pitchFamily="34" charset="0"/>
              <a:buChar char="•"/>
            </a:pPr>
            <a:r>
              <a:rPr lang="en-US" dirty="0"/>
              <a:t> </a:t>
            </a:r>
            <a:r>
              <a:rPr lang="en-US" dirty="0" smtClean="0"/>
              <a:t>Data Communication &amp; Networking (Behrouz Forozan)</a:t>
            </a:r>
          </a:p>
          <a:p>
            <a:r>
              <a:rPr lang="en-US" dirty="0" smtClean="0"/>
              <a:t> 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444" y="688974"/>
            <a:ext cx="700087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60" dirty="0"/>
              <a:t>MAN- </a:t>
            </a:r>
            <a:r>
              <a:rPr sz="4000" spc="-125" dirty="0"/>
              <a:t>Metropolitan </a:t>
            </a:r>
            <a:r>
              <a:rPr sz="4000" spc="-140" dirty="0"/>
              <a:t>Area</a:t>
            </a:r>
            <a:r>
              <a:rPr sz="4000" spc="-515" dirty="0"/>
              <a:t> </a:t>
            </a:r>
            <a:r>
              <a:rPr sz="4000" spc="-165" dirty="0"/>
              <a:t>Network</a:t>
            </a:r>
            <a:endParaRPr sz="4000"/>
          </a:p>
        </p:txBody>
      </p:sp>
      <p:sp>
        <p:nvSpPr>
          <p:cNvPr id="3" name="object 3"/>
          <p:cNvSpPr txBox="1"/>
          <p:nvPr/>
        </p:nvSpPr>
        <p:spPr>
          <a:xfrm>
            <a:off x="993444" y="1358239"/>
            <a:ext cx="7592695" cy="3180715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286385" indent="-273685">
              <a:lnSpc>
                <a:spcPct val="100000"/>
              </a:lnSpc>
              <a:spcBef>
                <a:spcPts val="700"/>
              </a:spcBef>
              <a:buClr>
                <a:srgbClr val="D24717"/>
              </a:buClr>
              <a:buSzPct val="84615"/>
              <a:buFont typeface="Arial"/>
              <a:buChar char=""/>
              <a:tabLst>
                <a:tab pos="287020" algn="l"/>
              </a:tabLst>
            </a:pPr>
            <a:r>
              <a:rPr sz="2600" spc="-80" dirty="0">
                <a:latin typeface="Times New Roman"/>
                <a:cs typeface="Times New Roman"/>
              </a:rPr>
              <a:t>It </a:t>
            </a:r>
            <a:r>
              <a:rPr sz="2600" spc="-165" dirty="0">
                <a:latin typeface="Times New Roman"/>
                <a:cs typeface="Times New Roman"/>
              </a:rPr>
              <a:t>is </a:t>
            </a:r>
            <a:r>
              <a:rPr sz="2600" spc="-170" dirty="0">
                <a:latin typeface="Times New Roman"/>
                <a:cs typeface="Times New Roman"/>
              </a:rPr>
              <a:t>basically </a:t>
            </a:r>
            <a:r>
              <a:rPr sz="2600" spc="-204" dirty="0">
                <a:latin typeface="Times New Roman"/>
                <a:cs typeface="Times New Roman"/>
              </a:rPr>
              <a:t>a </a:t>
            </a:r>
            <a:r>
              <a:rPr sz="2600" spc="-130" dirty="0">
                <a:latin typeface="Times New Roman"/>
                <a:cs typeface="Times New Roman"/>
              </a:rPr>
              <a:t>bigger </a:t>
            </a:r>
            <a:r>
              <a:rPr sz="2600" spc="-120" dirty="0">
                <a:latin typeface="Times New Roman"/>
                <a:cs typeface="Times New Roman"/>
              </a:rPr>
              <a:t>version </a:t>
            </a:r>
            <a:r>
              <a:rPr sz="2600" spc="-150" dirty="0">
                <a:latin typeface="Times New Roman"/>
                <a:cs typeface="Times New Roman"/>
              </a:rPr>
              <a:t>of</a:t>
            </a:r>
            <a:r>
              <a:rPr sz="2600" spc="-35" dirty="0">
                <a:latin typeface="Times New Roman"/>
                <a:cs typeface="Times New Roman"/>
              </a:rPr>
              <a:t> </a:t>
            </a:r>
            <a:r>
              <a:rPr sz="2600" spc="-204" dirty="0">
                <a:latin typeface="Times New Roman"/>
                <a:cs typeface="Times New Roman"/>
              </a:rPr>
              <a:t>LAN.</a:t>
            </a:r>
            <a:endParaRPr sz="2600">
              <a:latin typeface="Times New Roman"/>
              <a:cs typeface="Times New Roman"/>
            </a:endParaRPr>
          </a:p>
          <a:p>
            <a:pPr marL="286385" indent="-273685">
              <a:lnSpc>
                <a:spcPct val="100000"/>
              </a:lnSpc>
              <a:spcBef>
                <a:spcPts val="600"/>
              </a:spcBef>
              <a:buClr>
                <a:srgbClr val="D24717"/>
              </a:buClr>
              <a:buSzPct val="84615"/>
              <a:buFont typeface="Arial"/>
              <a:buChar char=""/>
              <a:tabLst>
                <a:tab pos="287020" algn="l"/>
              </a:tabLst>
            </a:pPr>
            <a:r>
              <a:rPr sz="2600" spc="-80" dirty="0">
                <a:latin typeface="Times New Roman"/>
                <a:cs typeface="Times New Roman"/>
              </a:rPr>
              <a:t>It </a:t>
            </a:r>
            <a:r>
              <a:rPr sz="2600" spc="-165" dirty="0">
                <a:latin typeface="Times New Roman"/>
                <a:cs typeface="Times New Roman"/>
              </a:rPr>
              <a:t>is </a:t>
            </a:r>
            <a:r>
              <a:rPr sz="2600" spc="-155" dirty="0">
                <a:latin typeface="Times New Roman"/>
                <a:cs typeface="Times New Roman"/>
              </a:rPr>
              <a:t>also </a:t>
            </a:r>
            <a:r>
              <a:rPr sz="2600" spc="-135" dirty="0">
                <a:latin typeface="Times New Roman"/>
                <a:cs typeface="Times New Roman"/>
              </a:rPr>
              <a:t>called </a:t>
            </a:r>
            <a:r>
              <a:rPr sz="2600" spc="-260" dirty="0">
                <a:latin typeface="Times New Roman"/>
                <a:cs typeface="Times New Roman"/>
              </a:rPr>
              <a:t>MAN </a:t>
            </a:r>
            <a:r>
              <a:rPr sz="2600" spc="-145" dirty="0">
                <a:latin typeface="Times New Roman"/>
                <a:cs typeface="Times New Roman"/>
              </a:rPr>
              <a:t>and </a:t>
            </a:r>
            <a:r>
              <a:rPr sz="2600" spc="-155" dirty="0">
                <a:latin typeface="Times New Roman"/>
                <a:cs typeface="Times New Roman"/>
              </a:rPr>
              <a:t>uses </a:t>
            </a:r>
            <a:r>
              <a:rPr sz="2600" spc="-75" dirty="0">
                <a:latin typeface="Times New Roman"/>
                <a:cs typeface="Times New Roman"/>
              </a:rPr>
              <a:t>the </a:t>
            </a:r>
            <a:r>
              <a:rPr sz="2600" spc="-125" dirty="0">
                <a:latin typeface="Times New Roman"/>
                <a:cs typeface="Times New Roman"/>
              </a:rPr>
              <a:t>similar technology </a:t>
            </a:r>
            <a:r>
              <a:rPr sz="2600" spc="-204" dirty="0">
                <a:latin typeface="Times New Roman"/>
                <a:cs typeface="Times New Roman"/>
              </a:rPr>
              <a:t>as</a:t>
            </a:r>
            <a:r>
              <a:rPr sz="2600" spc="-130" dirty="0">
                <a:latin typeface="Times New Roman"/>
                <a:cs typeface="Times New Roman"/>
              </a:rPr>
              <a:t> </a:t>
            </a:r>
            <a:r>
              <a:rPr sz="2600" spc="-270" dirty="0">
                <a:latin typeface="Times New Roman"/>
                <a:cs typeface="Times New Roman"/>
              </a:rPr>
              <a:t>LAN.</a:t>
            </a:r>
            <a:endParaRPr sz="2600">
              <a:latin typeface="Times New Roman"/>
              <a:cs typeface="Times New Roman"/>
            </a:endParaRPr>
          </a:p>
          <a:p>
            <a:pPr marL="286385" indent="-273685">
              <a:lnSpc>
                <a:spcPct val="100000"/>
              </a:lnSpc>
              <a:spcBef>
                <a:spcPts val="600"/>
              </a:spcBef>
              <a:buClr>
                <a:srgbClr val="D24717"/>
              </a:buClr>
              <a:buSzPct val="84615"/>
              <a:buFont typeface="Arial"/>
              <a:buChar char=""/>
              <a:tabLst>
                <a:tab pos="287020" algn="l"/>
              </a:tabLst>
            </a:pPr>
            <a:r>
              <a:rPr sz="2600" spc="-80" dirty="0">
                <a:latin typeface="Times New Roman"/>
                <a:cs typeface="Times New Roman"/>
              </a:rPr>
              <a:t>It </a:t>
            </a:r>
            <a:r>
              <a:rPr sz="2600" spc="-165" dirty="0">
                <a:latin typeface="Times New Roman"/>
                <a:cs typeface="Times New Roman"/>
              </a:rPr>
              <a:t>is </a:t>
            </a:r>
            <a:r>
              <a:rPr sz="2600" spc="-135" dirty="0">
                <a:latin typeface="Times New Roman"/>
                <a:cs typeface="Times New Roman"/>
              </a:rPr>
              <a:t>designed </a:t>
            </a:r>
            <a:r>
              <a:rPr sz="2600" spc="-35" dirty="0">
                <a:latin typeface="Times New Roman"/>
                <a:cs typeface="Times New Roman"/>
              </a:rPr>
              <a:t>to </a:t>
            </a:r>
            <a:r>
              <a:rPr sz="2600" spc="-85" dirty="0">
                <a:latin typeface="Times New Roman"/>
                <a:cs typeface="Times New Roman"/>
              </a:rPr>
              <a:t>extend </a:t>
            </a:r>
            <a:r>
              <a:rPr sz="2600" spc="-135" dirty="0">
                <a:latin typeface="Times New Roman"/>
                <a:cs typeface="Times New Roman"/>
              </a:rPr>
              <a:t>over </a:t>
            </a:r>
            <a:r>
              <a:rPr sz="2600" spc="-75" dirty="0">
                <a:latin typeface="Times New Roman"/>
                <a:cs typeface="Times New Roman"/>
              </a:rPr>
              <a:t>the </a:t>
            </a:r>
            <a:r>
              <a:rPr sz="2600" spc="-65" dirty="0">
                <a:latin typeface="Times New Roman"/>
                <a:cs typeface="Times New Roman"/>
              </a:rPr>
              <a:t>entire</a:t>
            </a:r>
            <a:r>
              <a:rPr sz="2600" spc="150" dirty="0">
                <a:latin typeface="Times New Roman"/>
                <a:cs typeface="Times New Roman"/>
              </a:rPr>
              <a:t> </a:t>
            </a:r>
            <a:r>
              <a:rPr sz="2600" spc="-125" dirty="0">
                <a:latin typeface="Times New Roman"/>
                <a:cs typeface="Times New Roman"/>
              </a:rPr>
              <a:t>city.</a:t>
            </a:r>
            <a:endParaRPr sz="2600">
              <a:latin typeface="Times New Roman"/>
              <a:cs typeface="Times New Roman"/>
            </a:endParaRPr>
          </a:p>
          <a:p>
            <a:pPr marL="286385" marR="746760" indent="-273685">
              <a:lnSpc>
                <a:spcPct val="100000"/>
              </a:lnSpc>
              <a:spcBef>
                <a:spcPts val="600"/>
              </a:spcBef>
              <a:buClr>
                <a:srgbClr val="D24717"/>
              </a:buClr>
              <a:buSzPct val="84615"/>
              <a:buFont typeface="Arial"/>
              <a:buChar char=""/>
              <a:tabLst>
                <a:tab pos="287020" algn="l"/>
              </a:tabLst>
            </a:pPr>
            <a:r>
              <a:rPr sz="2600" spc="-80" dirty="0">
                <a:latin typeface="Times New Roman"/>
                <a:cs typeface="Times New Roman"/>
              </a:rPr>
              <a:t>It </a:t>
            </a:r>
            <a:r>
              <a:rPr sz="2600" spc="-160" dirty="0">
                <a:latin typeface="Times New Roman"/>
                <a:cs typeface="Times New Roman"/>
              </a:rPr>
              <a:t>can </a:t>
            </a:r>
            <a:r>
              <a:rPr sz="2600" spc="-120" dirty="0">
                <a:latin typeface="Times New Roman"/>
                <a:cs typeface="Times New Roman"/>
              </a:rPr>
              <a:t>be </a:t>
            </a:r>
            <a:r>
              <a:rPr sz="2600" spc="-160" dirty="0">
                <a:latin typeface="Times New Roman"/>
                <a:cs typeface="Times New Roman"/>
              </a:rPr>
              <a:t>means </a:t>
            </a:r>
            <a:r>
              <a:rPr sz="2600" spc="-35" dirty="0">
                <a:latin typeface="Times New Roman"/>
                <a:cs typeface="Times New Roman"/>
              </a:rPr>
              <a:t>to </a:t>
            </a:r>
            <a:r>
              <a:rPr sz="2600" spc="-120" dirty="0">
                <a:latin typeface="Times New Roman"/>
                <a:cs typeface="Times New Roman"/>
              </a:rPr>
              <a:t>connecting </a:t>
            </a:r>
            <a:r>
              <a:rPr sz="2600" spc="-204" dirty="0">
                <a:latin typeface="Times New Roman"/>
                <a:cs typeface="Times New Roman"/>
              </a:rPr>
              <a:t>a </a:t>
            </a:r>
            <a:r>
              <a:rPr sz="2600" spc="-95" dirty="0">
                <a:latin typeface="Times New Roman"/>
                <a:cs typeface="Times New Roman"/>
              </a:rPr>
              <a:t>number </a:t>
            </a:r>
            <a:r>
              <a:rPr sz="2600" spc="-150" dirty="0">
                <a:latin typeface="Times New Roman"/>
                <a:cs typeface="Times New Roman"/>
              </a:rPr>
              <a:t>of </a:t>
            </a:r>
            <a:r>
              <a:rPr sz="2600" spc="-240" dirty="0">
                <a:latin typeface="Times New Roman"/>
                <a:cs typeface="Times New Roman"/>
              </a:rPr>
              <a:t>LANs </a:t>
            </a:r>
            <a:r>
              <a:rPr sz="2600" spc="-80" dirty="0">
                <a:latin typeface="Times New Roman"/>
                <a:cs typeface="Times New Roman"/>
              </a:rPr>
              <a:t>into </a:t>
            </a:r>
            <a:r>
              <a:rPr sz="2600" spc="-580" dirty="0">
                <a:latin typeface="Times New Roman"/>
                <a:cs typeface="Times New Roman"/>
              </a:rPr>
              <a:t>a  </a:t>
            </a:r>
            <a:r>
              <a:rPr sz="2600" spc="-100" dirty="0">
                <a:latin typeface="Times New Roman"/>
                <a:cs typeface="Times New Roman"/>
              </a:rPr>
              <a:t>larger </a:t>
            </a:r>
            <a:r>
              <a:rPr sz="2600" spc="-95" dirty="0">
                <a:latin typeface="Times New Roman"/>
                <a:cs typeface="Times New Roman"/>
              </a:rPr>
              <a:t>network </a:t>
            </a:r>
            <a:r>
              <a:rPr sz="2600" spc="-40" dirty="0">
                <a:latin typeface="Times New Roman"/>
                <a:cs typeface="Times New Roman"/>
              </a:rPr>
              <a:t>or </a:t>
            </a:r>
            <a:r>
              <a:rPr sz="2600" spc="-45" dirty="0">
                <a:latin typeface="Times New Roman"/>
                <a:cs typeface="Times New Roman"/>
              </a:rPr>
              <a:t>it </a:t>
            </a:r>
            <a:r>
              <a:rPr sz="2600" spc="-160" dirty="0">
                <a:latin typeface="Times New Roman"/>
                <a:cs typeface="Times New Roman"/>
              </a:rPr>
              <a:t>can </a:t>
            </a:r>
            <a:r>
              <a:rPr sz="2600" spc="-120" dirty="0">
                <a:latin typeface="Times New Roman"/>
                <a:cs typeface="Times New Roman"/>
              </a:rPr>
              <a:t>be </a:t>
            </a:r>
            <a:r>
              <a:rPr sz="2600" spc="-204" dirty="0">
                <a:latin typeface="Times New Roman"/>
                <a:cs typeface="Times New Roman"/>
              </a:rPr>
              <a:t>a </a:t>
            </a:r>
            <a:r>
              <a:rPr sz="2600" spc="-140" dirty="0">
                <a:latin typeface="Times New Roman"/>
                <a:cs typeface="Times New Roman"/>
              </a:rPr>
              <a:t>single</a:t>
            </a:r>
            <a:r>
              <a:rPr sz="2600" spc="-235" dirty="0">
                <a:latin typeface="Times New Roman"/>
                <a:cs typeface="Times New Roman"/>
              </a:rPr>
              <a:t> </a:t>
            </a:r>
            <a:r>
              <a:rPr sz="2600" spc="-114" dirty="0">
                <a:latin typeface="Times New Roman"/>
                <a:cs typeface="Times New Roman"/>
              </a:rPr>
              <a:t>cable.</a:t>
            </a:r>
            <a:endParaRPr sz="2600">
              <a:latin typeface="Times New Roman"/>
              <a:cs typeface="Times New Roman"/>
            </a:endParaRPr>
          </a:p>
          <a:p>
            <a:pPr marL="286385" marR="80010" indent="-273685">
              <a:lnSpc>
                <a:spcPct val="100000"/>
              </a:lnSpc>
              <a:spcBef>
                <a:spcPts val="605"/>
              </a:spcBef>
              <a:buClr>
                <a:srgbClr val="D24717"/>
              </a:buClr>
              <a:buSzPct val="84615"/>
              <a:buFont typeface="Arial"/>
              <a:buChar char=""/>
              <a:tabLst>
                <a:tab pos="287020" algn="l"/>
              </a:tabLst>
            </a:pPr>
            <a:r>
              <a:rPr sz="2600" spc="-80" dirty="0">
                <a:latin typeface="Times New Roman"/>
                <a:cs typeface="Times New Roman"/>
              </a:rPr>
              <a:t>It </a:t>
            </a:r>
            <a:r>
              <a:rPr sz="2600" spc="-165" dirty="0">
                <a:latin typeface="Times New Roman"/>
                <a:cs typeface="Times New Roman"/>
              </a:rPr>
              <a:t>is mainly </a:t>
            </a:r>
            <a:r>
              <a:rPr sz="2600" spc="-120" dirty="0">
                <a:latin typeface="Times New Roman"/>
                <a:cs typeface="Times New Roman"/>
              </a:rPr>
              <a:t>hold </a:t>
            </a:r>
            <a:r>
              <a:rPr sz="2600" spc="-145" dirty="0">
                <a:latin typeface="Times New Roman"/>
                <a:cs typeface="Times New Roman"/>
              </a:rPr>
              <a:t>and </a:t>
            </a:r>
            <a:r>
              <a:rPr sz="2600" spc="-90" dirty="0">
                <a:latin typeface="Times New Roman"/>
                <a:cs typeface="Times New Roman"/>
              </a:rPr>
              <a:t>operated </a:t>
            </a:r>
            <a:r>
              <a:rPr sz="2600" spc="-200" dirty="0">
                <a:latin typeface="Times New Roman"/>
                <a:cs typeface="Times New Roman"/>
              </a:rPr>
              <a:t>by </a:t>
            </a:r>
            <a:r>
              <a:rPr sz="2600" spc="-145" dirty="0">
                <a:latin typeface="Times New Roman"/>
                <a:cs typeface="Times New Roman"/>
              </a:rPr>
              <a:t>single </a:t>
            </a:r>
            <a:r>
              <a:rPr sz="2600" spc="-105" dirty="0">
                <a:latin typeface="Times New Roman"/>
                <a:cs typeface="Times New Roman"/>
              </a:rPr>
              <a:t>private </a:t>
            </a:r>
            <a:r>
              <a:rPr sz="2600" spc="-165" dirty="0">
                <a:latin typeface="Times New Roman"/>
                <a:cs typeface="Times New Roman"/>
              </a:rPr>
              <a:t>company </a:t>
            </a:r>
            <a:r>
              <a:rPr sz="2600" spc="-40" dirty="0">
                <a:latin typeface="Times New Roman"/>
                <a:cs typeface="Times New Roman"/>
              </a:rPr>
              <a:t>or </a:t>
            </a:r>
            <a:r>
              <a:rPr sz="2600" spc="-565" dirty="0">
                <a:latin typeface="Times New Roman"/>
                <a:cs typeface="Times New Roman"/>
              </a:rPr>
              <a:t>a  </a:t>
            </a:r>
            <a:r>
              <a:rPr sz="2600" spc="-135" dirty="0">
                <a:latin typeface="Times New Roman"/>
                <a:cs typeface="Times New Roman"/>
              </a:rPr>
              <a:t>public</a:t>
            </a:r>
            <a:r>
              <a:rPr sz="2600" spc="-75" dirty="0">
                <a:latin typeface="Times New Roman"/>
                <a:cs typeface="Times New Roman"/>
              </a:rPr>
              <a:t> </a:t>
            </a:r>
            <a:r>
              <a:rPr sz="2600" spc="-165" dirty="0">
                <a:latin typeface="Times New Roman"/>
                <a:cs typeface="Times New Roman"/>
              </a:rPr>
              <a:t>company.</a:t>
            </a:r>
            <a:endParaRPr sz="26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444" y="688974"/>
            <a:ext cx="166243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105" dirty="0"/>
              <a:t>Routing</a:t>
            </a:r>
            <a:endParaRPr sz="4000"/>
          </a:p>
        </p:txBody>
      </p:sp>
      <p:sp>
        <p:nvSpPr>
          <p:cNvPr id="3" name="object 3"/>
          <p:cNvSpPr txBox="1"/>
          <p:nvPr/>
        </p:nvSpPr>
        <p:spPr>
          <a:xfrm>
            <a:off x="993444" y="1433830"/>
            <a:ext cx="6287135" cy="35928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86385" marR="5080" indent="-274320">
              <a:lnSpc>
                <a:spcPct val="100000"/>
              </a:lnSpc>
              <a:spcBef>
                <a:spcPts val="105"/>
              </a:spcBef>
            </a:pPr>
            <a:r>
              <a:rPr sz="2200" spc="-570" dirty="0">
                <a:solidFill>
                  <a:srgbClr val="D24717"/>
                </a:solidFill>
                <a:latin typeface="Arial"/>
                <a:cs typeface="Arial"/>
              </a:rPr>
              <a:t></a:t>
            </a:r>
            <a:r>
              <a:rPr sz="2200" spc="-530" dirty="0">
                <a:solidFill>
                  <a:srgbClr val="D24717"/>
                </a:solidFill>
                <a:latin typeface="Arial"/>
                <a:cs typeface="Arial"/>
              </a:rPr>
              <a:t> </a:t>
            </a:r>
            <a:r>
              <a:rPr sz="2600" spc="-80" dirty="0">
                <a:latin typeface="Times New Roman"/>
                <a:cs typeface="Times New Roman"/>
              </a:rPr>
              <a:t>Determine </a:t>
            </a:r>
            <a:r>
              <a:rPr sz="2600" spc="-120" dirty="0">
                <a:latin typeface="Times New Roman"/>
                <a:cs typeface="Times New Roman"/>
              </a:rPr>
              <a:t>path </a:t>
            </a:r>
            <a:r>
              <a:rPr sz="2600" spc="-40" dirty="0">
                <a:latin typeface="Times New Roman"/>
                <a:cs typeface="Times New Roman"/>
              </a:rPr>
              <a:t>or </a:t>
            </a:r>
            <a:r>
              <a:rPr sz="2600" spc="-60" dirty="0">
                <a:latin typeface="Times New Roman"/>
                <a:cs typeface="Times New Roman"/>
              </a:rPr>
              <a:t>route </a:t>
            </a:r>
            <a:r>
              <a:rPr sz="2600" spc="-85" dirty="0">
                <a:latin typeface="Times New Roman"/>
                <a:cs typeface="Times New Roman"/>
              </a:rPr>
              <a:t>that </a:t>
            </a:r>
            <a:r>
              <a:rPr sz="2600" spc="-130" dirty="0">
                <a:latin typeface="Times New Roman"/>
                <a:cs typeface="Times New Roman"/>
              </a:rPr>
              <a:t>packets </a:t>
            </a:r>
            <a:r>
              <a:rPr sz="2600" spc="-120" dirty="0">
                <a:latin typeface="Times New Roman"/>
                <a:cs typeface="Times New Roman"/>
              </a:rPr>
              <a:t>will </a:t>
            </a:r>
            <a:r>
              <a:rPr sz="2600" spc="-140" dirty="0">
                <a:latin typeface="Times New Roman"/>
                <a:cs typeface="Times New Roman"/>
              </a:rPr>
              <a:t>follow  </a:t>
            </a:r>
            <a:r>
              <a:rPr sz="2600" spc="-145" dirty="0">
                <a:latin typeface="Times New Roman"/>
                <a:cs typeface="Times New Roman"/>
              </a:rPr>
              <a:t>Use </a:t>
            </a:r>
            <a:r>
              <a:rPr sz="2600" spc="-95" dirty="0">
                <a:latin typeface="Times New Roman"/>
                <a:cs typeface="Times New Roman"/>
              </a:rPr>
              <a:t>routing </a:t>
            </a:r>
            <a:r>
              <a:rPr sz="2600" spc="-85" dirty="0">
                <a:latin typeface="Times New Roman"/>
                <a:cs typeface="Times New Roman"/>
              </a:rPr>
              <a:t>protocol </a:t>
            </a:r>
            <a:r>
              <a:rPr sz="2600" spc="-150" dirty="0">
                <a:latin typeface="Times New Roman"/>
                <a:cs typeface="Times New Roman"/>
              </a:rPr>
              <a:t>based </a:t>
            </a:r>
            <a:r>
              <a:rPr sz="2600" spc="-110" dirty="0">
                <a:latin typeface="Times New Roman"/>
                <a:cs typeface="Times New Roman"/>
              </a:rPr>
              <a:t>on </a:t>
            </a:r>
            <a:r>
              <a:rPr sz="2600" spc="-204" dirty="0">
                <a:latin typeface="Times New Roman"/>
                <a:cs typeface="Times New Roman"/>
              </a:rPr>
              <a:t>a </a:t>
            </a:r>
            <a:r>
              <a:rPr sz="2600" spc="-90" dirty="0">
                <a:latin typeface="Times New Roman"/>
                <a:cs typeface="Times New Roman"/>
              </a:rPr>
              <a:t>routing </a:t>
            </a:r>
            <a:r>
              <a:rPr sz="2600" spc="-110" dirty="0">
                <a:latin typeface="Times New Roman"/>
                <a:cs typeface="Times New Roman"/>
              </a:rPr>
              <a:t>algorithm  </a:t>
            </a:r>
            <a:r>
              <a:rPr sz="2600" spc="-200" dirty="0">
                <a:latin typeface="Times New Roman"/>
                <a:cs typeface="Times New Roman"/>
              </a:rPr>
              <a:t>“Good” </a:t>
            </a:r>
            <a:r>
              <a:rPr sz="2600" spc="-120" dirty="0">
                <a:latin typeface="Times New Roman"/>
                <a:cs typeface="Times New Roman"/>
              </a:rPr>
              <a:t>path </a:t>
            </a:r>
            <a:r>
              <a:rPr sz="2600" spc="-135" dirty="0">
                <a:latin typeface="Times New Roman"/>
                <a:cs typeface="Times New Roman"/>
              </a:rPr>
              <a:t>should </a:t>
            </a:r>
            <a:r>
              <a:rPr sz="2600" spc="-120" dirty="0">
                <a:latin typeface="Times New Roman"/>
                <a:cs typeface="Times New Roman"/>
              </a:rPr>
              <a:t>be least </a:t>
            </a:r>
            <a:r>
              <a:rPr sz="2600" spc="-110" dirty="0">
                <a:latin typeface="Times New Roman"/>
                <a:cs typeface="Times New Roman"/>
              </a:rPr>
              <a:t>cost</a:t>
            </a:r>
            <a:r>
              <a:rPr sz="2600" spc="145" dirty="0">
                <a:latin typeface="Times New Roman"/>
                <a:cs typeface="Times New Roman"/>
              </a:rPr>
              <a:t> </a:t>
            </a:r>
            <a:r>
              <a:rPr sz="2600" spc="-120" dirty="0">
                <a:latin typeface="Times New Roman"/>
                <a:cs typeface="Times New Roman"/>
              </a:rPr>
              <a:t>path</a:t>
            </a:r>
            <a:endParaRPr sz="2600">
              <a:latin typeface="Times New Roman"/>
              <a:cs typeface="Times New Roman"/>
            </a:endParaRPr>
          </a:p>
          <a:p>
            <a:pPr marL="286385" marR="1243330">
              <a:lnSpc>
                <a:spcPct val="100000"/>
              </a:lnSpc>
            </a:pPr>
            <a:r>
              <a:rPr sz="2600" spc="-105" dirty="0">
                <a:latin typeface="Times New Roman"/>
                <a:cs typeface="Times New Roman"/>
              </a:rPr>
              <a:t>Cost </a:t>
            </a:r>
            <a:r>
              <a:rPr sz="2600" spc="35" dirty="0">
                <a:latin typeface="Times New Roman"/>
                <a:cs typeface="Times New Roman"/>
              </a:rPr>
              <a:t>: </a:t>
            </a:r>
            <a:r>
              <a:rPr sz="2600" spc="-125" dirty="0">
                <a:latin typeface="Times New Roman"/>
                <a:cs typeface="Times New Roman"/>
              </a:rPr>
              <a:t>depends </a:t>
            </a:r>
            <a:r>
              <a:rPr sz="2600" spc="-110" dirty="0">
                <a:latin typeface="Times New Roman"/>
                <a:cs typeface="Times New Roman"/>
              </a:rPr>
              <a:t>on </a:t>
            </a:r>
            <a:r>
              <a:rPr sz="2600" spc="-75" dirty="0">
                <a:latin typeface="Times New Roman"/>
                <a:cs typeface="Times New Roman"/>
              </a:rPr>
              <a:t>the </a:t>
            </a:r>
            <a:r>
              <a:rPr sz="2600" spc="-145" dirty="0">
                <a:latin typeface="Times New Roman"/>
                <a:cs typeface="Times New Roman"/>
              </a:rPr>
              <a:t>following </a:t>
            </a:r>
            <a:r>
              <a:rPr sz="2600" spc="-90" dirty="0">
                <a:latin typeface="Times New Roman"/>
                <a:cs typeface="Times New Roman"/>
              </a:rPr>
              <a:t>factors.  </a:t>
            </a:r>
            <a:r>
              <a:rPr sz="2600" spc="-190" dirty="0">
                <a:latin typeface="Times New Roman"/>
                <a:cs typeface="Times New Roman"/>
              </a:rPr>
              <a:t>Average </a:t>
            </a:r>
            <a:r>
              <a:rPr sz="2600" spc="-130" dirty="0">
                <a:latin typeface="Times New Roman"/>
                <a:cs typeface="Times New Roman"/>
              </a:rPr>
              <a:t>queuing</a:t>
            </a:r>
            <a:r>
              <a:rPr sz="2600" spc="35" dirty="0">
                <a:latin typeface="Times New Roman"/>
                <a:cs typeface="Times New Roman"/>
              </a:rPr>
              <a:t> </a:t>
            </a:r>
            <a:r>
              <a:rPr sz="2600" spc="-165" dirty="0">
                <a:latin typeface="Times New Roman"/>
                <a:cs typeface="Times New Roman"/>
              </a:rPr>
              <a:t>delay</a:t>
            </a:r>
            <a:endParaRPr sz="2600">
              <a:latin typeface="Times New Roman"/>
              <a:cs typeface="Times New Roman"/>
            </a:endParaRPr>
          </a:p>
          <a:p>
            <a:pPr marL="286385">
              <a:lnSpc>
                <a:spcPct val="100000"/>
              </a:lnSpc>
              <a:spcBef>
                <a:spcPts val="5"/>
              </a:spcBef>
            </a:pPr>
            <a:r>
              <a:rPr sz="2600" spc="-125" dirty="0">
                <a:latin typeface="Times New Roman"/>
                <a:cs typeface="Times New Roman"/>
              </a:rPr>
              <a:t>Propagation</a:t>
            </a:r>
            <a:r>
              <a:rPr sz="2600" spc="-85" dirty="0">
                <a:latin typeface="Times New Roman"/>
                <a:cs typeface="Times New Roman"/>
              </a:rPr>
              <a:t> </a:t>
            </a:r>
            <a:r>
              <a:rPr sz="2600" spc="-165" dirty="0">
                <a:latin typeface="Times New Roman"/>
                <a:cs typeface="Times New Roman"/>
              </a:rPr>
              <a:t>delay</a:t>
            </a:r>
            <a:endParaRPr sz="2600">
              <a:latin typeface="Times New Roman"/>
              <a:cs typeface="Times New Roman"/>
            </a:endParaRPr>
          </a:p>
          <a:p>
            <a:pPr marL="286385">
              <a:lnSpc>
                <a:spcPct val="100000"/>
              </a:lnSpc>
            </a:pPr>
            <a:r>
              <a:rPr sz="2600" spc="-130" dirty="0">
                <a:latin typeface="Times New Roman"/>
                <a:cs typeface="Times New Roman"/>
              </a:rPr>
              <a:t>Bandwidth, </a:t>
            </a:r>
            <a:r>
              <a:rPr sz="2600" spc="-145" dirty="0">
                <a:latin typeface="Times New Roman"/>
                <a:cs typeface="Times New Roman"/>
              </a:rPr>
              <a:t>mean </a:t>
            </a:r>
            <a:r>
              <a:rPr sz="2600" spc="-114" dirty="0">
                <a:latin typeface="Times New Roman"/>
                <a:cs typeface="Times New Roman"/>
              </a:rPr>
              <a:t>queue </a:t>
            </a:r>
            <a:r>
              <a:rPr sz="2600" spc="-80" dirty="0">
                <a:latin typeface="Times New Roman"/>
                <a:cs typeface="Times New Roman"/>
              </a:rPr>
              <a:t>length,</a:t>
            </a:r>
            <a:r>
              <a:rPr sz="2600" spc="-125" dirty="0">
                <a:latin typeface="Times New Roman"/>
                <a:cs typeface="Times New Roman"/>
              </a:rPr>
              <a:t> </a:t>
            </a:r>
            <a:r>
              <a:rPr sz="2600" spc="-40" dirty="0">
                <a:latin typeface="Times New Roman"/>
                <a:cs typeface="Times New Roman"/>
              </a:rPr>
              <a:t>etc.</a:t>
            </a:r>
            <a:endParaRPr sz="2600">
              <a:latin typeface="Times New Roman"/>
              <a:cs typeface="Times New Roman"/>
            </a:endParaRPr>
          </a:p>
          <a:p>
            <a:pPr marL="286385" marR="288290">
              <a:lnSpc>
                <a:spcPct val="100000"/>
              </a:lnSpc>
            </a:pPr>
            <a:r>
              <a:rPr sz="2600" spc="-160" dirty="0">
                <a:latin typeface="Times New Roman"/>
                <a:cs typeface="Times New Roman"/>
              </a:rPr>
              <a:t>End </a:t>
            </a:r>
            <a:r>
              <a:rPr sz="2600" spc="-150" dirty="0">
                <a:latin typeface="Times New Roman"/>
                <a:cs typeface="Times New Roman"/>
              </a:rPr>
              <a:t>systems </a:t>
            </a:r>
            <a:r>
              <a:rPr sz="2600" spc="-145" dirty="0">
                <a:latin typeface="Times New Roman"/>
                <a:cs typeface="Times New Roman"/>
              </a:rPr>
              <a:t>and </a:t>
            </a:r>
            <a:r>
              <a:rPr sz="2600" spc="-60" dirty="0">
                <a:latin typeface="Times New Roman"/>
                <a:cs typeface="Times New Roman"/>
              </a:rPr>
              <a:t>routers </a:t>
            </a:r>
            <a:r>
              <a:rPr sz="2600" spc="-130" dirty="0">
                <a:latin typeface="Times New Roman"/>
                <a:cs typeface="Times New Roman"/>
              </a:rPr>
              <a:t>maintain </a:t>
            </a:r>
            <a:r>
              <a:rPr sz="2600" spc="-95" dirty="0">
                <a:latin typeface="Times New Roman"/>
                <a:cs typeface="Times New Roman"/>
              </a:rPr>
              <a:t>routing </a:t>
            </a:r>
            <a:r>
              <a:rPr sz="2600" spc="-125" dirty="0">
                <a:latin typeface="Times New Roman"/>
                <a:cs typeface="Times New Roman"/>
              </a:rPr>
              <a:t>tables  </a:t>
            </a:r>
            <a:r>
              <a:rPr sz="2600" spc="-160" dirty="0">
                <a:latin typeface="Times New Roman"/>
                <a:cs typeface="Times New Roman"/>
              </a:rPr>
              <a:t>Dynamic </a:t>
            </a:r>
            <a:r>
              <a:rPr sz="2600" spc="-40" dirty="0">
                <a:latin typeface="Times New Roman"/>
                <a:cs typeface="Times New Roman"/>
              </a:rPr>
              <a:t>or</a:t>
            </a:r>
            <a:r>
              <a:rPr sz="2600" spc="30" dirty="0">
                <a:latin typeface="Times New Roman"/>
                <a:cs typeface="Times New Roman"/>
              </a:rPr>
              <a:t> </a:t>
            </a:r>
            <a:r>
              <a:rPr sz="2600" spc="-110" dirty="0">
                <a:latin typeface="Times New Roman"/>
                <a:cs typeface="Times New Roman"/>
              </a:rPr>
              <a:t>static</a:t>
            </a:r>
            <a:endParaRPr sz="2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444" y="688974"/>
            <a:ext cx="154749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210" dirty="0"/>
              <a:t>Ou</a:t>
            </a:r>
            <a:r>
              <a:rPr sz="4000" spc="-160" dirty="0"/>
              <a:t>t</a:t>
            </a:r>
            <a:r>
              <a:rPr sz="4000" spc="-155" dirty="0"/>
              <a:t>line</a:t>
            </a:r>
            <a:endParaRPr sz="4000"/>
          </a:p>
        </p:txBody>
      </p:sp>
      <p:sp>
        <p:nvSpPr>
          <p:cNvPr id="3" name="object 3"/>
          <p:cNvSpPr/>
          <p:nvPr/>
        </p:nvSpPr>
        <p:spPr>
          <a:xfrm>
            <a:off x="914400" y="1450594"/>
            <a:ext cx="6858000" cy="463550"/>
          </a:xfrm>
          <a:custGeom>
            <a:avLst/>
            <a:gdLst/>
            <a:ahLst/>
            <a:cxnLst/>
            <a:rect l="l" t="t" r="r" b="b"/>
            <a:pathLst>
              <a:path w="6858000" h="463550">
                <a:moveTo>
                  <a:pt x="0" y="77215"/>
                </a:moveTo>
                <a:lnTo>
                  <a:pt x="6067" y="47148"/>
                </a:lnTo>
                <a:lnTo>
                  <a:pt x="22615" y="22605"/>
                </a:lnTo>
                <a:lnTo>
                  <a:pt x="47159" y="6064"/>
                </a:lnTo>
                <a:lnTo>
                  <a:pt x="77215" y="0"/>
                </a:lnTo>
                <a:lnTo>
                  <a:pt x="6780783" y="0"/>
                </a:lnTo>
                <a:lnTo>
                  <a:pt x="6810851" y="6064"/>
                </a:lnTo>
                <a:lnTo>
                  <a:pt x="6835394" y="22606"/>
                </a:lnTo>
                <a:lnTo>
                  <a:pt x="6851935" y="47148"/>
                </a:lnTo>
                <a:lnTo>
                  <a:pt x="6858000" y="77215"/>
                </a:lnTo>
                <a:lnTo>
                  <a:pt x="6858000" y="386079"/>
                </a:lnTo>
                <a:lnTo>
                  <a:pt x="6851935" y="416147"/>
                </a:lnTo>
                <a:lnTo>
                  <a:pt x="6835394" y="440689"/>
                </a:lnTo>
                <a:lnTo>
                  <a:pt x="6810851" y="457231"/>
                </a:lnTo>
                <a:lnTo>
                  <a:pt x="6780783" y="463295"/>
                </a:lnTo>
                <a:lnTo>
                  <a:pt x="77215" y="463295"/>
                </a:lnTo>
                <a:lnTo>
                  <a:pt x="47159" y="457231"/>
                </a:lnTo>
                <a:lnTo>
                  <a:pt x="22615" y="440689"/>
                </a:lnTo>
                <a:lnTo>
                  <a:pt x="6067" y="416147"/>
                </a:lnTo>
                <a:lnTo>
                  <a:pt x="0" y="386079"/>
                </a:lnTo>
                <a:lnTo>
                  <a:pt x="0" y="77215"/>
                </a:lnTo>
                <a:close/>
              </a:path>
            </a:pathLst>
          </a:custGeom>
          <a:ln w="12700">
            <a:solidFill>
              <a:srgbClr val="BE401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14400" y="1965832"/>
            <a:ext cx="6858000" cy="463550"/>
          </a:xfrm>
          <a:custGeom>
            <a:avLst/>
            <a:gdLst/>
            <a:ahLst/>
            <a:cxnLst/>
            <a:rect l="l" t="t" r="r" b="b"/>
            <a:pathLst>
              <a:path w="6858000" h="463550">
                <a:moveTo>
                  <a:pt x="0" y="77215"/>
                </a:moveTo>
                <a:lnTo>
                  <a:pt x="6067" y="47148"/>
                </a:lnTo>
                <a:lnTo>
                  <a:pt x="22615" y="22605"/>
                </a:lnTo>
                <a:lnTo>
                  <a:pt x="47159" y="6064"/>
                </a:lnTo>
                <a:lnTo>
                  <a:pt x="77215" y="0"/>
                </a:lnTo>
                <a:lnTo>
                  <a:pt x="6780783" y="0"/>
                </a:lnTo>
                <a:lnTo>
                  <a:pt x="6810851" y="6064"/>
                </a:lnTo>
                <a:lnTo>
                  <a:pt x="6835394" y="22606"/>
                </a:lnTo>
                <a:lnTo>
                  <a:pt x="6851935" y="47148"/>
                </a:lnTo>
                <a:lnTo>
                  <a:pt x="6858000" y="77215"/>
                </a:lnTo>
                <a:lnTo>
                  <a:pt x="6858000" y="386079"/>
                </a:lnTo>
                <a:lnTo>
                  <a:pt x="6851935" y="416147"/>
                </a:lnTo>
                <a:lnTo>
                  <a:pt x="6835394" y="440689"/>
                </a:lnTo>
                <a:lnTo>
                  <a:pt x="6810851" y="457231"/>
                </a:lnTo>
                <a:lnTo>
                  <a:pt x="6780783" y="463295"/>
                </a:lnTo>
                <a:lnTo>
                  <a:pt x="77215" y="463295"/>
                </a:lnTo>
                <a:lnTo>
                  <a:pt x="47159" y="457231"/>
                </a:lnTo>
                <a:lnTo>
                  <a:pt x="22615" y="440689"/>
                </a:lnTo>
                <a:lnTo>
                  <a:pt x="6067" y="416147"/>
                </a:lnTo>
                <a:lnTo>
                  <a:pt x="0" y="386079"/>
                </a:lnTo>
                <a:lnTo>
                  <a:pt x="0" y="77215"/>
                </a:lnTo>
                <a:close/>
              </a:path>
            </a:pathLst>
          </a:custGeom>
          <a:ln w="12700">
            <a:solidFill>
              <a:srgbClr val="BE401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14400" y="2480945"/>
            <a:ext cx="6858000" cy="463550"/>
          </a:xfrm>
          <a:custGeom>
            <a:avLst/>
            <a:gdLst/>
            <a:ahLst/>
            <a:cxnLst/>
            <a:rect l="l" t="t" r="r" b="b"/>
            <a:pathLst>
              <a:path w="6858000" h="463550">
                <a:moveTo>
                  <a:pt x="0" y="77215"/>
                </a:moveTo>
                <a:lnTo>
                  <a:pt x="6067" y="47148"/>
                </a:lnTo>
                <a:lnTo>
                  <a:pt x="22615" y="22605"/>
                </a:lnTo>
                <a:lnTo>
                  <a:pt x="47159" y="6064"/>
                </a:lnTo>
                <a:lnTo>
                  <a:pt x="77215" y="0"/>
                </a:lnTo>
                <a:lnTo>
                  <a:pt x="6780783" y="0"/>
                </a:lnTo>
                <a:lnTo>
                  <a:pt x="6810851" y="6064"/>
                </a:lnTo>
                <a:lnTo>
                  <a:pt x="6835394" y="22606"/>
                </a:lnTo>
                <a:lnTo>
                  <a:pt x="6851935" y="47148"/>
                </a:lnTo>
                <a:lnTo>
                  <a:pt x="6858000" y="77215"/>
                </a:lnTo>
                <a:lnTo>
                  <a:pt x="6858000" y="386079"/>
                </a:lnTo>
                <a:lnTo>
                  <a:pt x="6851935" y="416147"/>
                </a:lnTo>
                <a:lnTo>
                  <a:pt x="6835394" y="440689"/>
                </a:lnTo>
                <a:lnTo>
                  <a:pt x="6810851" y="457231"/>
                </a:lnTo>
                <a:lnTo>
                  <a:pt x="6780783" y="463295"/>
                </a:lnTo>
                <a:lnTo>
                  <a:pt x="77215" y="463295"/>
                </a:lnTo>
                <a:lnTo>
                  <a:pt x="47159" y="457231"/>
                </a:lnTo>
                <a:lnTo>
                  <a:pt x="22615" y="440689"/>
                </a:lnTo>
                <a:lnTo>
                  <a:pt x="6067" y="416147"/>
                </a:lnTo>
                <a:lnTo>
                  <a:pt x="0" y="386079"/>
                </a:lnTo>
                <a:lnTo>
                  <a:pt x="0" y="77215"/>
                </a:lnTo>
                <a:close/>
              </a:path>
            </a:pathLst>
          </a:custGeom>
          <a:ln w="12700">
            <a:solidFill>
              <a:srgbClr val="BE401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14400" y="2996057"/>
            <a:ext cx="6858000" cy="463550"/>
          </a:xfrm>
          <a:custGeom>
            <a:avLst/>
            <a:gdLst/>
            <a:ahLst/>
            <a:cxnLst/>
            <a:rect l="l" t="t" r="r" b="b"/>
            <a:pathLst>
              <a:path w="6858000" h="463550">
                <a:moveTo>
                  <a:pt x="0" y="77215"/>
                </a:moveTo>
                <a:lnTo>
                  <a:pt x="6067" y="47202"/>
                </a:lnTo>
                <a:lnTo>
                  <a:pt x="22615" y="22653"/>
                </a:lnTo>
                <a:lnTo>
                  <a:pt x="47159" y="6082"/>
                </a:lnTo>
                <a:lnTo>
                  <a:pt x="77215" y="0"/>
                </a:lnTo>
                <a:lnTo>
                  <a:pt x="6780783" y="0"/>
                </a:lnTo>
                <a:lnTo>
                  <a:pt x="6810851" y="6082"/>
                </a:lnTo>
                <a:lnTo>
                  <a:pt x="6835394" y="22653"/>
                </a:lnTo>
                <a:lnTo>
                  <a:pt x="6851935" y="47202"/>
                </a:lnTo>
                <a:lnTo>
                  <a:pt x="6858000" y="77215"/>
                </a:lnTo>
                <a:lnTo>
                  <a:pt x="6858000" y="386079"/>
                </a:lnTo>
                <a:lnTo>
                  <a:pt x="6851935" y="416167"/>
                </a:lnTo>
                <a:lnTo>
                  <a:pt x="6835394" y="440753"/>
                </a:lnTo>
                <a:lnTo>
                  <a:pt x="6810851" y="457338"/>
                </a:lnTo>
                <a:lnTo>
                  <a:pt x="6780783" y="463422"/>
                </a:lnTo>
                <a:lnTo>
                  <a:pt x="77215" y="463422"/>
                </a:lnTo>
                <a:lnTo>
                  <a:pt x="47159" y="457338"/>
                </a:lnTo>
                <a:lnTo>
                  <a:pt x="22615" y="440753"/>
                </a:lnTo>
                <a:lnTo>
                  <a:pt x="6067" y="416167"/>
                </a:lnTo>
                <a:lnTo>
                  <a:pt x="0" y="386079"/>
                </a:lnTo>
                <a:lnTo>
                  <a:pt x="0" y="77215"/>
                </a:lnTo>
                <a:close/>
              </a:path>
            </a:pathLst>
          </a:custGeom>
          <a:ln w="12699">
            <a:solidFill>
              <a:srgbClr val="BE401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14400" y="3511296"/>
            <a:ext cx="6858000" cy="463550"/>
          </a:xfrm>
          <a:custGeom>
            <a:avLst/>
            <a:gdLst/>
            <a:ahLst/>
            <a:cxnLst/>
            <a:rect l="l" t="t" r="r" b="b"/>
            <a:pathLst>
              <a:path w="6858000" h="463550">
                <a:moveTo>
                  <a:pt x="0" y="77215"/>
                </a:moveTo>
                <a:lnTo>
                  <a:pt x="6067" y="47148"/>
                </a:lnTo>
                <a:lnTo>
                  <a:pt x="22615" y="22605"/>
                </a:lnTo>
                <a:lnTo>
                  <a:pt x="47159" y="6064"/>
                </a:lnTo>
                <a:lnTo>
                  <a:pt x="77215" y="0"/>
                </a:lnTo>
                <a:lnTo>
                  <a:pt x="6780783" y="0"/>
                </a:lnTo>
                <a:lnTo>
                  <a:pt x="6810851" y="6064"/>
                </a:lnTo>
                <a:lnTo>
                  <a:pt x="6835394" y="22606"/>
                </a:lnTo>
                <a:lnTo>
                  <a:pt x="6851935" y="47148"/>
                </a:lnTo>
                <a:lnTo>
                  <a:pt x="6858000" y="77215"/>
                </a:lnTo>
                <a:lnTo>
                  <a:pt x="6858000" y="386079"/>
                </a:lnTo>
                <a:lnTo>
                  <a:pt x="6851935" y="416147"/>
                </a:lnTo>
                <a:lnTo>
                  <a:pt x="6835394" y="440689"/>
                </a:lnTo>
                <a:lnTo>
                  <a:pt x="6810851" y="457231"/>
                </a:lnTo>
                <a:lnTo>
                  <a:pt x="6780783" y="463295"/>
                </a:lnTo>
                <a:lnTo>
                  <a:pt x="77215" y="463295"/>
                </a:lnTo>
                <a:lnTo>
                  <a:pt x="47159" y="457231"/>
                </a:lnTo>
                <a:lnTo>
                  <a:pt x="22615" y="440689"/>
                </a:lnTo>
                <a:lnTo>
                  <a:pt x="6067" y="416147"/>
                </a:lnTo>
                <a:lnTo>
                  <a:pt x="0" y="386079"/>
                </a:lnTo>
                <a:lnTo>
                  <a:pt x="0" y="77215"/>
                </a:lnTo>
                <a:close/>
              </a:path>
            </a:pathLst>
          </a:custGeom>
          <a:ln w="12700">
            <a:solidFill>
              <a:srgbClr val="BE401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914400" y="4026408"/>
            <a:ext cx="6858000" cy="463550"/>
          </a:xfrm>
          <a:custGeom>
            <a:avLst/>
            <a:gdLst/>
            <a:ahLst/>
            <a:cxnLst/>
            <a:rect l="l" t="t" r="r" b="b"/>
            <a:pathLst>
              <a:path w="6858000" h="463550">
                <a:moveTo>
                  <a:pt x="0" y="77216"/>
                </a:moveTo>
                <a:lnTo>
                  <a:pt x="6067" y="47148"/>
                </a:lnTo>
                <a:lnTo>
                  <a:pt x="22615" y="22606"/>
                </a:lnTo>
                <a:lnTo>
                  <a:pt x="47159" y="6064"/>
                </a:lnTo>
                <a:lnTo>
                  <a:pt x="77215" y="0"/>
                </a:lnTo>
                <a:lnTo>
                  <a:pt x="6780783" y="0"/>
                </a:lnTo>
                <a:lnTo>
                  <a:pt x="6810851" y="6064"/>
                </a:lnTo>
                <a:lnTo>
                  <a:pt x="6835394" y="22606"/>
                </a:lnTo>
                <a:lnTo>
                  <a:pt x="6851935" y="47148"/>
                </a:lnTo>
                <a:lnTo>
                  <a:pt x="6858000" y="77216"/>
                </a:lnTo>
                <a:lnTo>
                  <a:pt x="6858000" y="386080"/>
                </a:lnTo>
                <a:lnTo>
                  <a:pt x="6851935" y="416147"/>
                </a:lnTo>
                <a:lnTo>
                  <a:pt x="6835394" y="440690"/>
                </a:lnTo>
                <a:lnTo>
                  <a:pt x="6810851" y="457231"/>
                </a:lnTo>
                <a:lnTo>
                  <a:pt x="6780783" y="463296"/>
                </a:lnTo>
                <a:lnTo>
                  <a:pt x="77215" y="463296"/>
                </a:lnTo>
                <a:lnTo>
                  <a:pt x="47159" y="457231"/>
                </a:lnTo>
                <a:lnTo>
                  <a:pt x="22615" y="440690"/>
                </a:lnTo>
                <a:lnTo>
                  <a:pt x="6067" y="416147"/>
                </a:lnTo>
                <a:lnTo>
                  <a:pt x="0" y="386080"/>
                </a:lnTo>
                <a:lnTo>
                  <a:pt x="0" y="77216"/>
                </a:lnTo>
                <a:close/>
              </a:path>
            </a:pathLst>
          </a:custGeom>
          <a:ln w="12700">
            <a:solidFill>
              <a:srgbClr val="BE401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14400" y="4541520"/>
            <a:ext cx="6858000" cy="463550"/>
          </a:xfrm>
          <a:custGeom>
            <a:avLst/>
            <a:gdLst/>
            <a:ahLst/>
            <a:cxnLst/>
            <a:rect l="l" t="t" r="r" b="b"/>
            <a:pathLst>
              <a:path w="6858000" h="463550">
                <a:moveTo>
                  <a:pt x="0" y="77342"/>
                </a:moveTo>
                <a:lnTo>
                  <a:pt x="6067" y="47255"/>
                </a:lnTo>
                <a:lnTo>
                  <a:pt x="22615" y="22669"/>
                </a:lnTo>
                <a:lnTo>
                  <a:pt x="47159" y="6084"/>
                </a:lnTo>
                <a:lnTo>
                  <a:pt x="77215" y="0"/>
                </a:lnTo>
                <a:lnTo>
                  <a:pt x="6780783" y="0"/>
                </a:lnTo>
                <a:lnTo>
                  <a:pt x="6810851" y="6084"/>
                </a:lnTo>
                <a:lnTo>
                  <a:pt x="6835394" y="22669"/>
                </a:lnTo>
                <a:lnTo>
                  <a:pt x="6851935" y="47255"/>
                </a:lnTo>
                <a:lnTo>
                  <a:pt x="6858000" y="77342"/>
                </a:lnTo>
                <a:lnTo>
                  <a:pt x="6858000" y="386206"/>
                </a:lnTo>
                <a:lnTo>
                  <a:pt x="6851935" y="416220"/>
                </a:lnTo>
                <a:lnTo>
                  <a:pt x="6835394" y="440769"/>
                </a:lnTo>
                <a:lnTo>
                  <a:pt x="6810851" y="457340"/>
                </a:lnTo>
                <a:lnTo>
                  <a:pt x="6780783" y="463422"/>
                </a:lnTo>
                <a:lnTo>
                  <a:pt x="77215" y="463422"/>
                </a:lnTo>
                <a:lnTo>
                  <a:pt x="47159" y="457340"/>
                </a:lnTo>
                <a:lnTo>
                  <a:pt x="22615" y="440769"/>
                </a:lnTo>
                <a:lnTo>
                  <a:pt x="6067" y="416220"/>
                </a:lnTo>
                <a:lnTo>
                  <a:pt x="0" y="386206"/>
                </a:lnTo>
                <a:lnTo>
                  <a:pt x="0" y="77342"/>
                </a:lnTo>
                <a:close/>
              </a:path>
            </a:pathLst>
          </a:custGeom>
          <a:ln w="12699">
            <a:solidFill>
              <a:srgbClr val="BE401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14400" y="5056759"/>
            <a:ext cx="6858000" cy="463550"/>
          </a:xfrm>
          <a:custGeom>
            <a:avLst/>
            <a:gdLst/>
            <a:ahLst/>
            <a:cxnLst/>
            <a:rect l="l" t="t" r="r" b="b"/>
            <a:pathLst>
              <a:path w="6858000" h="463550">
                <a:moveTo>
                  <a:pt x="0" y="77216"/>
                </a:moveTo>
                <a:lnTo>
                  <a:pt x="6067" y="47148"/>
                </a:lnTo>
                <a:lnTo>
                  <a:pt x="22615" y="22606"/>
                </a:lnTo>
                <a:lnTo>
                  <a:pt x="47159" y="6064"/>
                </a:lnTo>
                <a:lnTo>
                  <a:pt x="77215" y="0"/>
                </a:lnTo>
                <a:lnTo>
                  <a:pt x="6780783" y="0"/>
                </a:lnTo>
                <a:lnTo>
                  <a:pt x="6810851" y="6064"/>
                </a:lnTo>
                <a:lnTo>
                  <a:pt x="6835394" y="22606"/>
                </a:lnTo>
                <a:lnTo>
                  <a:pt x="6851935" y="47148"/>
                </a:lnTo>
                <a:lnTo>
                  <a:pt x="6858000" y="77216"/>
                </a:lnTo>
                <a:lnTo>
                  <a:pt x="6858000" y="386080"/>
                </a:lnTo>
                <a:lnTo>
                  <a:pt x="6851935" y="416147"/>
                </a:lnTo>
                <a:lnTo>
                  <a:pt x="6835394" y="440690"/>
                </a:lnTo>
                <a:lnTo>
                  <a:pt x="6810851" y="457231"/>
                </a:lnTo>
                <a:lnTo>
                  <a:pt x="6780783" y="463296"/>
                </a:lnTo>
                <a:lnTo>
                  <a:pt x="77215" y="463296"/>
                </a:lnTo>
                <a:lnTo>
                  <a:pt x="47159" y="457231"/>
                </a:lnTo>
                <a:lnTo>
                  <a:pt x="22615" y="440690"/>
                </a:lnTo>
                <a:lnTo>
                  <a:pt x="6067" y="416147"/>
                </a:lnTo>
                <a:lnTo>
                  <a:pt x="0" y="386080"/>
                </a:lnTo>
                <a:lnTo>
                  <a:pt x="0" y="77216"/>
                </a:lnTo>
                <a:close/>
              </a:path>
            </a:pathLst>
          </a:custGeom>
          <a:ln w="12700">
            <a:solidFill>
              <a:srgbClr val="BE401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14400" y="5571871"/>
            <a:ext cx="6858000" cy="463550"/>
          </a:xfrm>
          <a:custGeom>
            <a:avLst/>
            <a:gdLst/>
            <a:ahLst/>
            <a:cxnLst/>
            <a:rect l="l" t="t" r="r" b="b"/>
            <a:pathLst>
              <a:path w="6858000" h="463550">
                <a:moveTo>
                  <a:pt x="0" y="77254"/>
                </a:moveTo>
                <a:lnTo>
                  <a:pt x="6067" y="47186"/>
                </a:lnTo>
                <a:lnTo>
                  <a:pt x="22615" y="22629"/>
                </a:lnTo>
                <a:lnTo>
                  <a:pt x="47159" y="6071"/>
                </a:lnTo>
                <a:lnTo>
                  <a:pt x="77215" y="0"/>
                </a:lnTo>
                <a:lnTo>
                  <a:pt x="6780783" y="0"/>
                </a:lnTo>
                <a:lnTo>
                  <a:pt x="6810851" y="6071"/>
                </a:lnTo>
                <a:lnTo>
                  <a:pt x="6835394" y="22629"/>
                </a:lnTo>
                <a:lnTo>
                  <a:pt x="6851935" y="47186"/>
                </a:lnTo>
                <a:lnTo>
                  <a:pt x="6858000" y="77254"/>
                </a:lnTo>
                <a:lnTo>
                  <a:pt x="6858000" y="386130"/>
                </a:lnTo>
                <a:lnTo>
                  <a:pt x="6851935" y="416187"/>
                </a:lnTo>
                <a:lnTo>
                  <a:pt x="6835394" y="440731"/>
                </a:lnTo>
                <a:lnTo>
                  <a:pt x="6810851" y="457278"/>
                </a:lnTo>
                <a:lnTo>
                  <a:pt x="6780783" y="463346"/>
                </a:lnTo>
                <a:lnTo>
                  <a:pt x="77215" y="463346"/>
                </a:lnTo>
                <a:lnTo>
                  <a:pt x="47159" y="457278"/>
                </a:lnTo>
                <a:lnTo>
                  <a:pt x="22615" y="440731"/>
                </a:lnTo>
                <a:lnTo>
                  <a:pt x="6067" y="416187"/>
                </a:lnTo>
                <a:lnTo>
                  <a:pt x="0" y="386130"/>
                </a:lnTo>
                <a:lnTo>
                  <a:pt x="0" y="77254"/>
                </a:lnTo>
                <a:close/>
              </a:path>
            </a:pathLst>
          </a:custGeom>
          <a:ln w="12699">
            <a:solidFill>
              <a:srgbClr val="BE401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914400" y="6087059"/>
            <a:ext cx="6858000" cy="463550"/>
          </a:xfrm>
          <a:custGeom>
            <a:avLst/>
            <a:gdLst/>
            <a:ahLst/>
            <a:cxnLst/>
            <a:rect l="l" t="t" r="r" b="b"/>
            <a:pathLst>
              <a:path w="6858000" h="463550">
                <a:moveTo>
                  <a:pt x="0" y="77216"/>
                </a:moveTo>
                <a:lnTo>
                  <a:pt x="6067" y="47159"/>
                </a:lnTo>
                <a:lnTo>
                  <a:pt x="22615" y="22615"/>
                </a:lnTo>
                <a:lnTo>
                  <a:pt x="47159" y="6067"/>
                </a:lnTo>
                <a:lnTo>
                  <a:pt x="77215" y="0"/>
                </a:lnTo>
                <a:lnTo>
                  <a:pt x="6780783" y="0"/>
                </a:lnTo>
                <a:lnTo>
                  <a:pt x="6810851" y="6067"/>
                </a:lnTo>
                <a:lnTo>
                  <a:pt x="6835394" y="22615"/>
                </a:lnTo>
                <a:lnTo>
                  <a:pt x="6851935" y="47159"/>
                </a:lnTo>
                <a:lnTo>
                  <a:pt x="6858000" y="77216"/>
                </a:lnTo>
                <a:lnTo>
                  <a:pt x="6858000" y="386092"/>
                </a:lnTo>
                <a:lnTo>
                  <a:pt x="6851935" y="416156"/>
                </a:lnTo>
                <a:lnTo>
                  <a:pt x="6835394" y="440704"/>
                </a:lnTo>
                <a:lnTo>
                  <a:pt x="6810851" y="457253"/>
                </a:lnTo>
                <a:lnTo>
                  <a:pt x="6780783" y="463321"/>
                </a:lnTo>
                <a:lnTo>
                  <a:pt x="77215" y="463321"/>
                </a:lnTo>
                <a:lnTo>
                  <a:pt x="47159" y="457253"/>
                </a:lnTo>
                <a:lnTo>
                  <a:pt x="22615" y="440704"/>
                </a:lnTo>
                <a:lnTo>
                  <a:pt x="6067" y="416156"/>
                </a:lnTo>
                <a:lnTo>
                  <a:pt x="0" y="386092"/>
                </a:lnTo>
                <a:lnTo>
                  <a:pt x="0" y="77216"/>
                </a:lnTo>
                <a:close/>
              </a:path>
            </a:pathLst>
          </a:custGeom>
          <a:ln w="12699">
            <a:solidFill>
              <a:srgbClr val="BE401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993139" y="1470406"/>
            <a:ext cx="6036945" cy="495808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9685">
              <a:lnSpc>
                <a:spcPct val="100000"/>
              </a:lnSpc>
              <a:spcBef>
                <a:spcPts val="105"/>
              </a:spcBef>
            </a:pPr>
            <a:r>
              <a:rPr sz="2000" b="1" spc="15" dirty="0">
                <a:solidFill>
                  <a:srgbClr val="BEBEBE"/>
                </a:solidFill>
                <a:latin typeface="Times New Roman"/>
                <a:cs typeface="Times New Roman"/>
              </a:rPr>
              <a:t>Introduction </a:t>
            </a:r>
            <a:r>
              <a:rPr sz="2000" b="1" spc="20" dirty="0">
                <a:solidFill>
                  <a:srgbClr val="BEBEBE"/>
                </a:solidFill>
                <a:latin typeface="Times New Roman"/>
                <a:cs typeface="Times New Roman"/>
              </a:rPr>
              <a:t>of </a:t>
            </a:r>
            <a:r>
              <a:rPr sz="2000" b="1" spc="-175" dirty="0">
                <a:solidFill>
                  <a:srgbClr val="BEBEBE"/>
                </a:solidFill>
                <a:latin typeface="Times New Roman"/>
                <a:cs typeface="Times New Roman"/>
              </a:rPr>
              <a:t>LAN; </a:t>
            </a:r>
            <a:r>
              <a:rPr sz="2000" b="1" spc="-135" dirty="0">
                <a:solidFill>
                  <a:srgbClr val="BEBEBE"/>
                </a:solidFill>
                <a:latin typeface="Times New Roman"/>
                <a:cs typeface="Times New Roman"/>
              </a:rPr>
              <a:t>MAN;WAN; </a:t>
            </a:r>
            <a:r>
              <a:rPr sz="2000" b="1" spc="-130" dirty="0">
                <a:solidFill>
                  <a:srgbClr val="BEBEBE"/>
                </a:solidFill>
                <a:latin typeface="Times New Roman"/>
                <a:cs typeface="Times New Roman"/>
              </a:rPr>
              <a:t>PAN, </a:t>
            </a:r>
            <a:r>
              <a:rPr sz="2000" b="1" spc="25" dirty="0">
                <a:solidFill>
                  <a:srgbClr val="BEBEBE"/>
                </a:solidFill>
                <a:latin typeface="Times New Roman"/>
                <a:cs typeface="Times New Roman"/>
              </a:rPr>
              <a:t>Ad-hoc</a:t>
            </a:r>
            <a:r>
              <a:rPr sz="2000" b="1" spc="-250" dirty="0">
                <a:solidFill>
                  <a:srgbClr val="BEBEBE"/>
                </a:solidFill>
                <a:latin typeface="Times New Roman"/>
                <a:cs typeface="Times New Roman"/>
              </a:rPr>
              <a:t> </a:t>
            </a:r>
            <a:r>
              <a:rPr sz="2000" b="1" spc="-5" dirty="0">
                <a:solidFill>
                  <a:srgbClr val="BEBEBE"/>
                </a:solidFill>
                <a:latin typeface="Times New Roman"/>
                <a:cs typeface="Times New Roman"/>
              </a:rPr>
              <a:t>Network</a:t>
            </a:r>
            <a:endParaRPr sz="2000">
              <a:latin typeface="Times New Roman"/>
              <a:cs typeface="Times New Roman"/>
            </a:endParaRPr>
          </a:p>
          <a:p>
            <a:pPr marL="19685">
              <a:lnSpc>
                <a:spcPct val="100000"/>
              </a:lnSpc>
              <a:spcBef>
                <a:spcPts val="1655"/>
              </a:spcBef>
            </a:pPr>
            <a:r>
              <a:rPr sz="2000" b="1" spc="5" dirty="0">
                <a:solidFill>
                  <a:srgbClr val="BEBEBE"/>
                </a:solidFill>
                <a:latin typeface="Times New Roman"/>
                <a:cs typeface="Times New Roman"/>
              </a:rPr>
              <a:t>Topologies</a:t>
            </a:r>
            <a:endParaRPr sz="2000">
              <a:latin typeface="Times New Roman"/>
              <a:cs typeface="Times New Roman"/>
            </a:endParaRPr>
          </a:p>
          <a:p>
            <a:pPr marL="19685" marR="3536315">
              <a:lnSpc>
                <a:spcPct val="169000"/>
              </a:lnSpc>
            </a:pPr>
            <a:r>
              <a:rPr sz="2000" b="1" spc="-5" dirty="0">
                <a:solidFill>
                  <a:srgbClr val="BEBEBE"/>
                </a:solidFill>
                <a:latin typeface="Times New Roman"/>
                <a:cs typeface="Times New Roman"/>
              </a:rPr>
              <a:t>Network</a:t>
            </a:r>
            <a:r>
              <a:rPr sz="2000" b="1" spc="-165" dirty="0">
                <a:solidFill>
                  <a:srgbClr val="BEBEBE"/>
                </a:solidFill>
                <a:latin typeface="Times New Roman"/>
                <a:cs typeface="Times New Roman"/>
              </a:rPr>
              <a:t> </a:t>
            </a:r>
            <a:r>
              <a:rPr sz="2000" b="1" spc="-5" dirty="0">
                <a:solidFill>
                  <a:srgbClr val="BEBEBE"/>
                </a:solidFill>
                <a:latin typeface="Times New Roman"/>
                <a:cs typeface="Times New Roman"/>
              </a:rPr>
              <a:t>Architectures  </a:t>
            </a:r>
            <a:r>
              <a:rPr sz="2000" b="1" spc="-125" dirty="0">
                <a:solidFill>
                  <a:srgbClr val="BEBEBE"/>
                </a:solidFill>
                <a:latin typeface="Times New Roman"/>
                <a:cs typeface="Times New Roman"/>
              </a:rPr>
              <a:t>OSI</a:t>
            </a:r>
            <a:r>
              <a:rPr sz="2000" b="1" spc="-55" dirty="0">
                <a:solidFill>
                  <a:srgbClr val="BEBEBE"/>
                </a:solidFill>
                <a:latin typeface="Times New Roman"/>
                <a:cs typeface="Times New Roman"/>
              </a:rPr>
              <a:t> </a:t>
            </a:r>
            <a:r>
              <a:rPr sz="2000" b="1" spc="25" dirty="0">
                <a:solidFill>
                  <a:srgbClr val="BEBEBE"/>
                </a:solidFill>
                <a:latin typeface="Times New Roman"/>
                <a:cs typeface="Times New Roman"/>
              </a:rPr>
              <a:t>Model</a:t>
            </a:r>
            <a:endParaRPr sz="2000">
              <a:latin typeface="Times New Roman"/>
              <a:cs typeface="Times New Roman"/>
            </a:endParaRPr>
          </a:p>
          <a:p>
            <a:pPr marL="19685">
              <a:lnSpc>
                <a:spcPct val="100000"/>
              </a:lnSpc>
              <a:spcBef>
                <a:spcPts val="1660"/>
              </a:spcBef>
            </a:pPr>
            <a:r>
              <a:rPr sz="2000" b="1" spc="-40" dirty="0">
                <a:solidFill>
                  <a:srgbClr val="BEBEBE"/>
                </a:solidFill>
                <a:latin typeface="Times New Roman"/>
                <a:cs typeface="Times New Roman"/>
              </a:rPr>
              <a:t>TCP/IP</a:t>
            </a:r>
            <a:r>
              <a:rPr sz="2000" b="1" spc="-80" dirty="0">
                <a:solidFill>
                  <a:srgbClr val="BEBEBE"/>
                </a:solidFill>
                <a:latin typeface="Times New Roman"/>
                <a:cs typeface="Times New Roman"/>
              </a:rPr>
              <a:t> </a:t>
            </a:r>
            <a:r>
              <a:rPr sz="2000" b="1" spc="25" dirty="0">
                <a:solidFill>
                  <a:srgbClr val="BEBEBE"/>
                </a:solidFill>
                <a:latin typeface="Times New Roman"/>
                <a:cs typeface="Times New Roman"/>
              </a:rPr>
              <a:t>Model</a:t>
            </a:r>
            <a:endParaRPr sz="2000">
              <a:latin typeface="Times New Roman"/>
              <a:cs typeface="Times New Roman"/>
            </a:endParaRPr>
          </a:p>
          <a:p>
            <a:pPr marL="19685" marR="3486785">
              <a:lnSpc>
                <a:spcPts val="4060"/>
              </a:lnSpc>
              <a:spcBef>
                <a:spcPts val="405"/>
              </a:spcBef>
            </a:pPr>
            <a:r>
              <a:rPr sz="2000" b="1" spc="5" dirty="0">
                <a:solidFill>
                  <a:srgbClr val="BEBEBE"/>
                </a:solidFill>
                <a:latin typeface="Times New Roman"/>
                <a:cs typeface="Times New Roman"/>
              </a:rPr>
              <a:t>Design </a:t>
            </a:r>
            <a:r>
              <a:rPr sz="2000" b="1" spc="-10" dirty="0">
                <a:solidFill>
                  <a:srgbClr val="BEBEBE"/>
                </a:solidFill>
                <a:latin typeface="Times New Roman"/>
                <a:cs typeface="Times New Roman"/>
              </a:rPr>
              <a:t>issues for</a:t>
            </a:r>
            <a:r>
              <a:rPr sz="2000" b="1" spc="-235" dirty="0">
                <a:solidFill>
                  <a:srgbClr val="BEBEBE"/>
                </a:solidFill>
                <a:latin typeface="Times New Roman"/>
                <a:cs typeface="Times New Roman"/>
              </a:rPr>
              <a:t> </a:t>
            </a:r>
            <a:r>
              <a:rPr sz="2000" b="1" spc="-100" dirty="0">
                <a:solidFill>
                  <a:srgbClr val="BEBEBE"/>
                </a:solidFill>
                <a:latin typeface="Times New Roman"/>
                <a:cs typeface="Times New Roman"/>
              </a:rPr>
              <a:t>Layers  </a:t>
            </a:r>
            <a:r>
              <a:rPr sz="2000" b="1" spc="-45" dirty="0">
                <a:solidFill>
                  <a:srgbClr val="FF0000"/>
                </a:solidFill>
                <a:latin typeface="Times New Roman"/>
                <a:cs typeface="Times New Roman"/>
              </a:rPr>
              <a:t>Transmission</a:t>
            </a:r>
            <a:r>
              <a:rPr sz="2000" b="1" spc="-12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b="1" spc="-10" dirty="0">
                <a:solidFill>
                  <a:srgbClr val="FF0000"/>
                </a:solidFill>
                <a:latin typeface="Times New Roman"/>
                <a:cs typeface="Times New Roman"/>
              </a:rPr>
              <a:t>Mediums</a:t>
            </a: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405"/>
              </a:spcBef>
            </a:pPr>
            <a:r>
              <a:rPr sz="1800" spc="-70" dirty="0">
                <a:latin typeface="Times New Roman"/>
                <a:cs typeface="Times New Roman"/>
              </a:rPr>
              <a:t>Network </a:t>
            </a:r>
            <a:r>
              <a:rPr sz="1800" spc="-110" dirty="0">
                <a:latin typeface="Times New Roman"/>
                <a:cs typeface="Times New Roman"/>
              </a:rPr>
              <a:t>Devices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800" spc="-85" dirty="0">
                <a:latin typeface="Times New Roman"/>
                <a:cs typeface="Times New Roman"/>
              </a:rPr>
              <a:t>Manchester </a:t>
            </a:r>
            <a:r>
              <a:rPr sz="1800" spc="-100" dirty="0">
                <a:latin typeface="Times New Roman"/>
                <a:cs typeface="Times New Roman"/>
              </a:rPr>
              <a:t>and </a:t>
            </a:r>
            <a:r>
              <a:rPr sz="1800" spc="-80" dirty="0">
                <a:latin typeface="Times New Roman"/>
                <a:cs typeface="Times New Roman"/>
              </a:rPr>
              <a:t>Differential </a:t>
            </a:r>
            <a:r>
              <a:rPr sz="1800" spc="-85" dirty="0">
                <a:latin typeface="Times New Roman"/>
                <a:cs typeface="Times New Roman"/>
              </a:rPr>
              <a:t>Manchester</a:t>
            </a:r>
            <a:r>
              <a:rPr sz="1800" spc="20" dirty="0">
                <a:latin typeface="Times New Roman"/>
                <a:cs typeface="Times New Roman"/>
              </a:rPr>
              <a:t> </a:t>
            </a:r>
            <a:r>
              <a:rPr sz="1800" spc="-95" dirty="0">
                <a:latin typeface="Times New Roman"/>
                <a:cs typeface="Times New Roman"/>
              </a:rPr>
              <a:t>Encodings;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800" spc="-90" dirty="0">
                <a:latin typeface="Times New Roman"/>
                <a:cs typeface="Times New Roman"/>
              </a:rPr>
              <a:t>IEEE802.11: Frequency </a:t>
            </a:r>
            <a:r>
              <a:rPr sz="1800" spc="-95" dirty="0">
                <a:latin typeface="Times New Roman"/>
                <a:cs typeface="Times New Roman"/>
              </a:rPr>
              <a:t>Hopping </a:t>
            </a:r>
            <a:r>
              <a:rPr sz="1800" spc="-145" dirty="0">
                <a:latin typeface="Times New Roman"/>
                <a:cs typeface="Times New Roman"/>
              </a:rPr>
              <a:t>(FHSS) </a:t>
            </a:r>
            <a:r>
              <a:rPr sz="1800" spc="-100" dirty="0">
                <a:latin typeface="Times New Roman"/>
                <a:cs typeface="Times New Roman"/>
              </a:rPr>
              <a:t>and </a:t>
            </a:r>
            <a:r>
              <a:rPr sz="1800" spc="-60" dirty="0">
                <a:latin typeface="Times New Roman"/>
                <a:cs typeface="Times New Roman"/>
              </a:rPr>
              <a:t>Direct </a:t>
            </a:r>
            <a:r>
              <a:rPr sz="1800" spc="-105" dirty="0">
                <a:latin typeface="Times New Roman"/>
                <a:cs typeface="Times New Roman"/>
              </a:rPr>
              <a:t>Sequence</a:t>
            </a:r>
            <a:r>
              <a:rPr sz="1800" spc="-130" dirty="0">
                <a:latin typeface="Times New Roman"/>
                <a:cs typeface="Times New Roman"/>
              </a:rPr>
              <a:t> </a:t>
            </a:r>
            <a:r>
              <a:rPr sz="1800" spc="-155" dirty="0">
                <a:latin typeface="Times New Roman"/>
                <a:cs typeface="Times New Roman"/>
              </a:rPr>
              <a:t>(DSSS)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444" y="688974"/>
            <a:ext cx="494919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70" dirty="0"/>
              <a:t>Transmission</a:t>
            </a:r>
            <a:r>
              <a:rPr sz="4000" spc="-275" dirty="0"/>
              <a:t> </a:t>
            </a:r>
            <a:r>
              <a:rPr sz="4000" spc="10" dirty="0"/>
              <a:t>Mediums</a:t>
            </a:r>
            <a:endParaRPr sz="4000"/>
          </a:p>
        </p:txBody>
      </p:sp>
      <p:sp>
        <p:nvSpPr>
          <p:cNvPr id="3" name="object 3"/>
          <p:cNvSpPr txBox="1"/>
          <p:nvPr/>
        </p:nvSpPr>
        <p:spPr>
          <a:xfrm>
            <a:off x="993444" y="1358239"/>
            <a:ext cx="2395855" cy="1443355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sz="2200" spc="-570" dirty="0">
                <a:solidFill>
                  <a:srgbClr val="D24717"/>
                </a:solidFill>
                <a:latin typeface="Arial"/>
                <a:cs typeface="Arial"/>
              </a:rPr>
              <a:t></a:t>
            </a:r>
            <a:r>
              <a:rPr sz="2200" spc="-530" dirty="0">
                <a:solidFill>
                  <a:srgbClr val="D24717"/>
                </a:solidFill>
                <a:latin typeface="Arial"/>
                <a:cs typeface="Arial"/>
              </a:rPr>
              <a:t> </a:t>
            </a:r>
            <a:r>
              <a:rPr sz="2600" spc="-160" dirty="0">
                <a:latin typeface="Times New Roman"/>
                <a:cs typeface="Times New Roman"/>
              </a:rPr>
              <a:t>CAT5, </a:t>
            </a:r>
            <a:r>
              <a:rPr sz="2600" spc="-50" dirty="0">
                <a:latin typeface="Times New Roman"/>
                <a:cs typeface="Times New Roman"/>
              </a:rPr>
              <a:t>5e,</a:t>
            </a:r>
            <a:r>
              <a:rPr sz="2600" spc="-235" dirty="0">
                <a:latin typeface="Times New Roman"/>
                <a:cs typeface="Times New Roman"/>
              </a:rPr>
              <a:t> </a:t>
            </a:r>
            <a:r>
              <a:rPr sz="2600" spc="-110" dirty="0">
                <a:latin typeface="Times New Roman"/>
                <a:cs typeface="Times New Roman"/>
              </a:rPr>
              <a:t>6</a:t>
            </a:r>
            <a:endParaRPr sz="2600">
              <a:latin typeface="Times New Roman"/>
              <a:cs typeface="Times New Roman"/>
            </a:endParaRPr>
          </a:p>
          <a:p>
            <a:pPr marL="286385" indent="-273685">
              <a:lnSpc>
                <a:spcPct val="100000"/>
              </a:lnSpc>
              <a:spcBef>
                <a:spcPts val="600"/>
              </a:spcBef>
              <a:buClr>
                <a:srgbClr val="D24717"/>
              </a:buClr>
              <a:buSzPct val="84615"/>
              <a:buFont typeface="Arial"/>
              <a:buChar char=""/>
              <a:tabLst>
                <a:tab pos="287020" algn="l"/>
              </a:tabLst>
            </a:pPr>
            <a:r>
              <a:rPr sz="2600" spc="-125" dirty="0">
                <a:latin typeface="Times New Roman"/>
                <a:cs typeface="Times New Roman"/>
              </a:rPr>
              <a:t>OFC</a:t>
            </a:r>
            <a:r>
              <a:rPr sz="2600" spc="-75" dirty="0">
                <a:latin typeface="Times New Roman"/>
                <a:cs typeface="Times New Roman"/>
              </a:rPr>
              <a:t> </a:t>
            </a:r>
            <a:r>
              <a:rPr sz="2600" spc="-145" dirty="0">
                <a:latin typeface="Times New Roman"/>
                <a:cs typeface="Times New Roman"/>
              </a:rPr>
              <a:t>and</a:t>
            </a:r>
            <a:endParaRPr sz="2600">
              <a:latin typeface="Times New Roman"/>
              <a:cs typeface="Times New Roman"/>
            </a:endParaRPr>
          </a:p>
          <a:p>
            <a:pPr marL="361315" indent="-348615">
              <a:lnSpc>
                <a:spcPct val="100000"/>
              </a:lnSpc>
              <a:spcBef>
                <a:spcPts val="600"/>
              </a:spcBef>
              <a:buClr>
                <a:srgbClr val="D24717"/>
              </a:buClr>
              <a:buSzPct val="84615"/>
              <a:buFont typeface="Arial"/>
              <a:buChar char=""/>
              <a:tabLst>
                <a:tab pos="361315" algn="l"/>
                <a:tab pos="361950" algn="l"/>
              </a:tabLst>
            </a:pPr>
            <a:r>
              <a:rPr sz="2600" spc="-155" dirty="0">
                <a:latin typeface="Times New Roman"/>
                <a:cs typeface="Times New Roman"/>
              </a:rPr>
              <a:t>Radio</a:t>
            </a:r>
            <a:r>
              <a:rPr sz="2600" spc="-100" dirty="0">
                <a:latin typeface="Times New Roman"/>
                <a:cs typeface="Times New Roman"/>
              </a:rPr>
              <a:t> </a:t>
            </a:r>
            <a:r>
              <a:rPr sz="2600" spc="-90" dirty="0">
                <a:latin typeface="Times New Roman"/>
                <a:cs typeface="Times New Roman"/>
              </a:rPr>
              <a:t>Spectrum,</a:t>
            </a:r>
            <a:endParaRPr sz="2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688974"/>
            <a:ext cx="633158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70" dirty="0"/>
              <a:t>Common </a:t>
            </a:r>
            <a:r>
              <a:rPr sz="4000" spc="-180" dirty="0"/>
              <a:t>network </a:t>
            </a:r>
            <a:r>
              <a:rPr sz="4000" spc="-114" dirty="0"/>
              <a:t>cable</a:t>
            </a:r>
            <a:r>
              <a:rPr sz="4000" spc="-385" dirty="0"/>
              <a:t> </a:t>
            </a:r>
            <a:r>
              <a:rPr sz="4000" spc="-130" dirty="0"/>
              <a:t>types</a:t>
            </a:r>
            <a:endParaRPr sz="4000"/>
          </a:p>
        </p:txBody>
      </p:sp>
      <p:sp>
        <p:nvSpPr>
          <p:cNvPr id="3" name="object 3"/>
          <p:cNvSpPr txBox="1"/>
          <p:nvPr/>
        </p:nvSpPr>
        <p:spPr>
          <a:xfrm>
            <a:off x="535940" y="1705482"/>
            <a:ext cx="1879600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200" spc="-570" dirty="0">
                <a:solidFill>
                  <a:srgbClr val="D24717"/>
                </a:solidFill>
                <a:latin typeface="Arial"/>
                <a:cs typeface="Arial"/>
              </a:rPr>
              <a:t> </a:t>
            </a:r>
            <a:r>
              <a:rPr sz="2600" spc="-145" dirty="0">
                <a:latin typeface="Times New Roman"/>
                <a:cs typeface="Times New Roman"/>
              </a:rPr>
              <a:t>Coaxial  </a:t>
            </a:r>
            <a:r>
              <a:rPr sz="2600" spc="-204" dirty="0">
                <a:latin typeface="Times New Roman"/>
                <a:cs typeface="Times New Roman"/>
              </a:rPr>
              <a:t>cable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5940" y="3595496"/>
            <a:ext cx="1714500" cy="8191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6385" marR="5080" indent="-274320">
              <a:lnSpc>
                <a:spcPct val="100000"/>
              </a:lnSpc>
              <a:spcBef>
                <a:spcPts val="100"/>
              </a:spcBef>
            </a:pPr>
            <a:r>
              <a:rPr sz="2200" spc="-570" dirty="0">
                <a:solidFill>
                  <a:srgbClr val="D24717"/>
                </a:solidFill>
                <a:latin typeface="Arial"/>
                <a:cs typeface="Arial"/>
              </a:rPr>
              <a:t> </a:t>
            </a:r>
            <a:r>
              <a:rPr sz="2600" spc="-125" dirty="0">
                <a:latin typeface="Times New Roman"/>
                <a:cs typeface="Times New Roman"/>
              </a:rPr>
              <a:t>Unshielded  </a:t>
            </a:r>
            <a:r>
              <a:rPr sz="2600" spc="-85" dirty="0">
                <a:latin typeface="Times New Roman"/>
                <a:cs typeface="Times New Roman"/>
              </a:rPr>
              <a:t>twisted</a:t>
            </a:r>
            <a:r>
              <a:rPr sz="2600" spc="-155" dirty="0">
                <a:latin typeface="Times New Roman"/>
                <a:cs typeface="Times New Roman"/>
              </a:rPr>
              <a:t> </a:t>
            </a:r>
            <a:r>
              <a:rPr sz="2600" spc="-105" dirty="0">
                <a:latin typeface="Times New Roman"/>
                <a:cs typeface="Times New Roman"/>
              </a:rPr>
              <a:t>pair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35940" y="5409387"/>
            <a:ext cx="1597660" cy="422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-570" dirty="0">
                <a:solidFill>
                  <a:srgbClr val="D24717"/>
                </a:solidFill>
                <a:latin typeface="Arial"/>
                <a:cs typeface="Arial"/>
              </a:rPr>
              <a:t></a:t>
            </a:r>
            <a:r>
              <a:rPr sz="2200" spc="-530" dirty="0">
                <a:solidFill>
                  <a:srgbClr val="D24717"/>
                </a:solidFill>
                <a:latin typeface="Arial"/>
                <a:cs typeface="Arial"/>
              </a:rPr>
              <a:t> </a:t>
            </a:r>
            <a:r>
              <a:rPr sz="2600" spc="-120" dirty="0">
                <a:latin typeface="Times New Roman"/>
                <a:cs typeface="Times New Roman"/>
              </a:rPr>
              <a:t>Fiber  </a:t>
            </a:r>
            <a:r>
              <a:rPr sz="2600" spc="-140" dirty="0">
                <a:latin typeface="Times New Roman"/>
                <a:cs typeface="Times New Roman"/>
              </a:rPr>
              <a:t>optic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352800" y="1620837"/>
            <a:ext cx="4038600" cy="19034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352800" y="2819273"/>
            <a:ext cx="3436874" cy="228130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200400" y="4724400"/>
            <a:ext cx="3810000" cy="213359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688974"/>
            <a:ext cx="411416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185" dirty="0"/>
              <a:t>UTP</a:t>
            </a:r>
            <a:r>
              <a:rPr sz="4000" spc="-240" dirty="0"/>
              <a:t> </a:t>
            </a:r>
            <a:r>
              <a:rPr sz="4000" spc="-120" dirty="0"/>
              <a:t>characteristics</a:t>
            </a:r>
            <a:endParaRPr sz="4000"/>
          </a:p>
        </p:txBody>
      </p:sp>
      <p:sp>
        <p:nvSpPr>
          <p:cNvPr id="3" name="object 3"/>
          <p:cNvSpPr txBox="1"/>
          <p:nvPr/>
        </p:nvSpPr>
        <p:spPr>
          <a:xfrm>
            <a:off x="459740" y="1629892"/>
            <a:ext cx="5607685" cy="1839595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287020" indent="-274320">
              <a:lnSpc>
                <a:spcPct val="100000"/>
              </a:lnSpc>
              <a:spcBef>
                <a:spcPts val="700"/>
              </a:spcBef>
              <a:buClr>
                <a:srgbClr val="D24717"/>
              </a:buClr>
              <a:buSzPct val="84615"/>
              <a:buFont typeface="Arial"/>
              <a:buChar char=""/>
              <a:tabLst>
                <a:tab pos="287020" algn="l"/>
              </a:tabLst>
            </a:pPr>
            <a:r>
              <a:rPr sz="2600" spc="-125" dirty="0">
                <a:latin typeface="Times New Roman"/>
                <a:cs typeface="Times New Roman"/>
              </a:rPr>
              <a:t>Unshielded</a:t>
            </a:r>
            <a:endParaRPr sz="2600">
              <a:latin typeface="Times New Roman"/>
              <a:cs typeface="Times New Roman"/>
            </a:endParaRPr>
          </a:p>
          <a:p>
            <a:pPr marL="287020" indent="-274320">
              <a:lnSpc>
                <a:spcPct val="100000"/>
              </a:lnSpc>
              <a:spcBef>
                <a:spcPts val="600"/>
              </a:spcBef>
              <a:buClr>
                <a:srgbClr val="D24717"/>
              </a:buClr>
              <a:buSzPct val="84615"/>
              <a:buFont typeface="Arial"/>
              <a:buChar char=""/>
              <a:tabLst>
                <a:tab pos="287020" algn="l"/>
              </a:tabLst>
            </a:pPr>
            <a:r>
              <a:rPr sz="2600" spc="-150" dirty="0">
                <a:latin typeface="Times New Roman"/>
                <a:cs typeface="Times New Roman"/>
              </a:rPr>
              <a:t>Twisted </a:t>
            </a:r>
            <a:r>
              <a:rPr sz="2600" spc="-170" dirty="0">
                <a:latin typeface="Times New Roman"/>
                <a:cs typeface="Times New Roman"/>
              </a:rPr>
              <a:t>(why?) </a:t>
            </a:r>
            <a:r>
              <a:rPr sz="2600" spc="-114" dirty="0">
                <a:latin typeface="Times New Roman"/>
                <a:cs typeface="Times New Roman"/>
              </a:rPr>
              <a:t>pairs </a:t>
            </a:r>
            <a:r>
              <a:rPr sz="2600" spc="-150" dirty="0">
                <a:latin typeface="Times New Roman"/>
                <a:cs typeface="Times New Roman"/>
              </a:rPr>
              <a:t>of </a:t>
            </a:r>
            <a:r>
              <a:rPr sz="2600" spc="-120" dirty="0">
                <a:latin typeface="Times New Roman"/>
                <a:cs typeface="Times New Roman"/>
              </a:rPr>
              <a:t>insulated</a:t>
            </a:r>
            <a:r>
              <a:rPr sz="2600" spc="265" dirty="0">
                <a:latin typeface="Times New Roman"/>
                <a:cs typeface="Times New Roman"/>
              </a:rPr>
              <a:t> </a:t>
            </a:r>
            <a:r>
              <a:rPr sz="2600" spc="-130" dirty="0">
                <a:latin typeface="Times New Roman"/>
                <a:cs typeface="Times New Roman"/>
              </a:rPr>
              <a:t>conductors</a:t>
            </a:r>
            <a:endParaRPr sz="2600">
              <a:latin typeface="Times New Roman"/>
              <a:cs typeface="Times New Roman"/>
            </a:endParaRPr>
          </a:p>
          <a:p>
            <a:pPr marL="287020" marR="3355975" indent="-274320">
              <a:lnSpc>
                <a:spcPct val="100000"/>
              </a:lnSpc>
              <a:spcBef>
                <a:spcPts val="600"/>
              </a:spcBef>
              <a:buClr>
                <a:srgbClr val="D24717"/>
              </a:buClr>
              <a:buSzPct val="84615"/>
              <a:buFont typeface="Arial"/>
              <a:buChar char=""/>
              <a:tabLst>
                <a:tab pos="287020" algn="l"/>
              </a:tabLst>
            </a:pPr>
            <a:r>
              <a:rPr sz="2600" spc="-130" dirty="0">
                <a:latin typeface="Times New Roman"/>
                <a:cs typeface="Times New Roman"/>
              </a:rPr>
              <a:t>Covered </a:t>
            </a:r>
            <a:r>
              <a:rPr sz="2600" spc="-204" dirty="0">
                <a:latin typeface="Times New Roman"/>
                <a:cs typeface="Times New Roman"/>
              </a:rPr>
              <a:t>by  </a:t>
            </a:r>
            <a:r>
              <a:rPr sz="2600" spc="-130" dirty="0">
                <a:latin typeface="Times New Roman"/>
                <a:cs typeface="Times New Roman"/>
              </a:rPr>
              <a:t>insulating</a:t>
            </a:r>
            <a:r>
              <a:rPr sz="2600" spc="-145" dirty="0">
                <a:latin typeface="Times New Roman"/>
                <a:cs typeface="Times New Roman"/>
              </a:rPr>
              <a:t> </a:t>
            </a:r>
            <a:r>
              <a:rPr sz="2600" spc="-135" dirty="0">
                <a:latin typeface="Times New Roman"/>
                <a:cs typeface="Times New Roman"/>
              </a:rPr>
              <a:t>sheath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886200" y="2913126"/>
            <a:ext cx="5027549" cy="37353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688974"/>
            <a:ext cx="320357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185" dirty="0"/>
              <a:t>UTP</a:t>
            </a:r>
            <a:r>
              <a:rPr sz="4000" spc="-290" dirty="0"/>
              <a:t> </a:t>
            </a:r>
            <a:r>
              <a:rPr sz="4000" spc="-110" dirty="0"/>
              <a:t>categories</a:t>
            </a:r>
            <a:endParaRPr sz="4000"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442912" y="1705038"/>
          <a:ext cx="8229600" cy="4638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62200"/>
                <a:gridCol w="5867400"/>
              </a:tblGrid>
              <a:tr h="734695">
                <a:tc>
                  <a:txBody>
                    <a:bodyPr/>
                    <a:lstStyle/>
                    <a:p>
                      <a:pPr marL="105410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r>
                        <a:rPr sz="2600" dirty="0">
                          <a:latin typeface="Arial"/>
                          <a:cs typeface="Arial"/>
                        </a:rPr>
                        <a:t>Category</a:t>
                      </a:r>
                      <a:r>
                        <a:rPr sz="26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600" dirty="0">
                          <a:latin typeface="Arial"/>
                          <a:cs typeface="Arial"/>
                        </a:rPr>
                        <a:t>1</a:t>
                      </a:r>
                      <a:endParaRPr sz="260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6045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r>
                        <a:rPr sz="2600" spc="-30" dirty="0">
                          <a:latin typeface="Arial"/>
                          <a:cs typeface="Arial"/>
                        </a:rPr>
                        <a:t>Voice </a:t>
                      </a:r>
                      <a:r>
                        <a:rPr sz="2600" dirty="0">
                          <a:latin typeface="Arial"/>
                          <a:cs typeface="Arial"/>
                        </a:rPr>
                        <a:t>only</a:t>
                      </a:r>
                      <a:r>
                        <a:rPr sz="2600" spc="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600" spc="-25" dirty="0">
                          <a:latin typeface="Arial"/>
                          <a:cs typeface="Arial"/>
                        </a:rPr>
                        <a:t>(Telephone)</a:t>
                      </a:r>
                      <a:endParaRPr sz="260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734695">
                <a:tc>
                  <a:txBody>
                    <a:bodyPr/>
                    <a:lstStyle/>
                    <a:p>
                      <a:pPr marL="105410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r>
                        <a:rPr sz="2600" dirty="0">
                          <a:latin typeface="Arial"/>
                          <a:cs typeface="Arial"/>
                        </a:rPr>
                        <a:t>Category</a:t>
                      </a:r>
                      <a:r>
                        <a:rPr sz="26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600" dirty="0">
                          <a:latin typeface="Arial"/>
                          <a:cs typeface="Arial"/>
                        </a:rPr>
                        <a:t>2</a:t>
                      </a:r>
                      <a:endParaRPr sz="260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6045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r>
                        <a:rPr sz="2600" dirty="0">
                          <a:latin typeface="Arial"/>
                          <a:cs typeface="Arial"/>
                        </a:rPr>
                        <a:t>Data to 4 Mbps</a:t>
                      </a:r>
                      <a:r>
                        <a:rPr sz="26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600" dirty="0">
                          <a:latin typeface="Arial"/>
                          <a:cs typeface="Arial"/>
                        </a:rPr>
                        <a:t>(Localtalk)</a:t>
                      </a:r>
                      <a:endParaRPr sz="260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736600">
                <a:tc>
                  <a:txBody>
                    <a:bodyPr/>
                    <a:lstStyle/>
                    <a:p>
                      <a:pPr marL="105410">
                        <a:lnSpc>
                          <a:spcPct val="100000"/>
                        </a:lnSpc>
                        <a:spcBef>
                          <a:spcPts val="1275"/>
                        </a:spcBef>
                      </a:pPr>
                      <a:r>
                        <a:rPr sz="2600" dirty="0">
                          <a:latin typeface="Arial"/>
                          <a:cs typeface="Arial"/>
                        </a:rPr>
                        <a:t>Category</a:t>
                      </a:r>
                      <a:r>
                        <a:rPr sz="26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600" dirty="0">
                          <a:latin typeface="Arial"/>
                          <a:cs typeface="Arial"/>
                        </a:rPr>
                        <a:t>3</a:t>
                      </a:r>
                      <a:endParaRPr sz="2600">
                        <a:latin typeface="Arial"/>
                        <a:cs typeface="Arial"/>
                      </a:endParaRPr>
                    </a:p>
                  </a:txBody>
                  <a:tcPr marL="0" marR="0" marT="16192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6045">
                        <a:lnSpc>
                          <a:spcPct val="100000"/>
                        </a:lnSpc>
                        <a:spcBef>
                          <a:spcPts val="1275"/>
                        </a:spcBef>
                      </a:pPr>
                      <a:r>
                        <a:rPr sz="2600" dirty="0">
                          <a:latin typeface="Arial"/>
                          <a:cs typeface="Arial"/>
                        </a:rPr>
                        <a:t>Data to 10Mbps</a:t>
                      </a:r>
                      <a:r>
                        <a:rPr sz="26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600" dirty="0">
                          <a:latin typeface="Arial"/>
                          <a:cs typeface="Arial"/>
                        </a:rPr>
                        <a:t>(Ethernet)</a:t>
                      </a:r>
                      <a:endParaRPr sz="2600">
                        <a:latin typeface="Arial"/>
                        <a:cs typeface="Arial"/>
                      </a:endParaRPr>
                    </a:p>
                  </a:txBody>
                  <a:tcPr marL="0" marR="0" marT="16192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734695">
                <a:tc>
                  <a:txBody>
                    <a:bodyPr/>
                    <a:lstStyle/>
                    <a:p>
                      <a:pPr marL="105410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r>
                        <a:rPr sz="2600" dirty="0">
                          <a:latin typeface="Arial"/>
                          <a:cs typeface="Arial"/>
                        </a:rPr>
                        <a:t>Category</a:t>
                      </a:r>
                      <a:r>
                        <a:rPr sz="26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600" dirty="0">
                          <a:latin typeface="Arial"/>
                          <a:cs typeface="Arial"/>
                        </a:rPr>
                        <a:t>4</a:t>
                      </a:r>
                      <a:endParaRPr sz="260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6045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r>
                        <a:rPr sz="2600" dirty="0">
                          <a:latin typeface="Arial"/>
                          <a:cs typeface="Arial"/>
                        </a:rPr>
                        <a:t>Data to 20Mbps </a:t>
                      </a:r>
                      <a:r>
                        <a:rPr sz="2600" spc="-50" dirty="0">
                          <a:latin typeface="Arial"/>
                          <a:cs typeface="Arial"/>
                        </a:rPr>
                        <a:t>(Token</a:t>
                      </a:r>
                      <a:r>
                        <a:rPr sz="26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600" dirty="0">
                          <a:latin typeface="Arial"/>
                          <a:cs typeface="Arial"/>
                        </a:rPr>
                        <a:t>ring)</a:t>
                      </a:r>
                      <a:endParaRPr sz="260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962660">
                <a:tc>
                  <a:txBody>
                    <a:bodyPr/>
                    <a:lstStyle/>
                    <a:p>
                      <a:pPr marL="105410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2600" dirty="0">
                          <a:latin typeface="Arial"/>
                          <a:cs typeface="Arial"/>
                        </a:rPr>
                        <a:t>Category</a:t>
                      </a:r>
                      <a:r>
                        <a:rPr sz="26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600" dirty="0">
                          <a:latin typeface="Arial"/>
                          <a:cs typeface="Arial"/>
                        </a:rPr>
                        <a:t>5</a:t>
                      </a:r>
                      <a:endParaRPr sz="2600">
                        <a:latin typeface="Arial"/>
                        <a:cs typeface="Arial"/>
                      </a:endParaRPr>
                    </a:p>
                    <a:p>
                      <a:pPr marL="105410">
                        <a:lnSpc>
                          <a:spcPct val="100000"/>
                        </a:lnSpc>
                        <a:spcBef>
                          <a:spcPts val="625"/>
                        </a:spcBef>
                      </a:pPr>
                      <a:r>
                        <a:rPr sz="2600" dirty="0">
                          <a:latin typeface="Arial"/>
                          <a:cs typeface="Arial"/>
                        </a:rPr>
                        <a:t>Category</a:t>
                      </a:r>
                      <a:r>
                        <a:rPr sz="26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600" dirty="0">
                          <a:latin typeface="Arial"/>
                          <a:cs typeface="Arial"/>
                        </a:rPr>
                        <a:t>5e</a:t>
                      </a:r>
                      <a:endParaRPr sz="2600">
                        <a:latin typeface="Arial"/>
                        <a:cs typeface="Arial"/>
                      </a:endParaRPr>
                    </a:p>
                  </a:txBody>
                  <a:tcPr marL="0" marR="0" marT="3810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6045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2600" dirty="0">
                          <a:latin typeface="Arial"/>
                          <a:cs typeface="Arial"/>
                        </a:rPr>
                        <a:t>Data to 100Mbps (Fast</a:t>
                      </a:r>
                      <a:r>
                        <a:rPr sz="26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600" dirty="0">
                          <a:latin typeface="Arial"/>
                          <a:cs typeface="Arial"/>
                        </a:rPr>
                        <a:t>Ethernet)</a:t>
                      </a:r>
                      <a:endParaRPr sz="2600">
                        <a:latin typeface="Arial"/>
                        <a:cs typeface="Arial"/>
                      </a:endParaRPr>
                    </a:p>
                    <a:p>
                      <a:pPr marL="106045">
                        <a:lnSpc>
                          <a:spcPct val="100000"/>
                        </a:lnSpc>
                        <a:spcBef>
                          <a:spcPts val="625"/>
                        </a:spcBef>
                      </a:pPr>
                      <a:r>
                        <a:rPr sz="2600" dirty="0">
                          <a:latin typeface="Arial"/>
                          <a:cs typeface="Arial"/>
                        </a:rPr>
                        <a:t>Data to 1000Mbps (Gigabit</a:t>
                      </a:r>
                      <a:r>
                        <a:rPr sz="26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600" dirty="0">
                          <a:latin typeface="Arial"/>
                          <a:cs typeface="Arial"/>
                        </a:rPr>
                        <a:t>Ethernet)</a:t>
                      </a:r>
                      <a:endParaRPr sz="2600">
                        <a:latin typeface="Arial"/>
                        <a:cs typeface="Arial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734695">
                <a:tc>
                  <a:txBody>
                    <a:bodyPr/>
                    <a:lstStyle/>
                    <a:p>
                      <a:pPr marL="105410">
                        <a:lnSpc>
                          <a:spcPct val="100000"/>
                        </a:lnSpc>
                        <a:spcBef>
                          <a:spcPts val="1275"/>
                        </a:spcBef>
                      </a:pPr>
                      <a:r>
                        <a:rPr sz="2600" dirty="0">
                          <a:latin typeface="Arial"/>
                          <a:cs typeface="Arial"/>
                        </a:rPr>
                        <a:t>Category</a:t>
                      </a:r>
                      <a:r>
                        <a:rPr sz="26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600" dirty="0">
                          <a:latin typeface="Arial"/>
                          <a:cs typeface="Arial"/>
                        </a:rPr>
                        <a:t>6</a:t>
                      </a:r>
                      <a:endParaRPr sz="2600">
                        <a:latin typeface="Arial"/>
                        <a:cs typeface="Arial"/>
                      </a:endParaRPr>
                    </a:p>
                  </a:txBody>
                  <a:tcPr marL="0" marR="0" marT="16192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6045">
                        <a:lnSpc>
                          <a:spcPct val="100000"/>
                        </a:lnSpc>
                        <a:spcBef>
                          <a:spcPts val="1275"/>
                        </a:spcBef>
                      </a:pPr>
                      <a:r>
                        <a:rPr sz="2600" dirty="0">
                          <a:latin typeface="Arial"/>
                          <a:cs typeface="Arial"/>
                        </a:rPr>
                        <a:t>Data to 2500Mbps (Gigabit</a:t>
                      </a:r>
                      <a:r>
                        <a:rPr sz="26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600" dirty="0">
                          <a:latin typeface="Arial"/>
                          <a:cs typeface="Arial"/>
                        </a:rPr>
                        <a:t>Ethernet)</a:t>
                      </a:r>
                      <a:endParaRPr sz="2600">
                        <a:latin typeface="Arial"/>
                        <a:cs typeface="Arial"/>
                      </a:endParaRPr>
                    </a:p>
                  </a:txBody>
                  <a:tcPr marL="0" marR="0" marT="16192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8300" y="816610"/>
            <a:ext cx="525780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110" dirty="0"/>
              <a:t>Categories </a:t>
            </a:r>
            <a:r>
              <a:rPr sz="4000" spc="-180" dirty="0"/>
              <a:t>of </a:t>
            </a:r>
            <a:r>
              <a:rPr sz="4000" spc="-260" dirty="0"/>
              <a:t>UTP: </a:t>
            </a:r>
            <a:r>
              <a:rPr sz="4000" spc="-325" dirty="0"/>
              <a:t>CAT</a:t>
            </a:r>
            <a:r>
              <a:rPr sz="4000" spc="-320" dirty="0"/>
              <a:t> </a:t>
            </a:r>
            <a:r>
              <a:rPr sz="4000" spc="245" dirty="0"/>
              <a:t>5</a:t>
            </a:r>
            <a:endParaRPr sz="4000"/>
          </a:p>
        </p:txBody>
      </p:sp>
      <p:sp>
        <p:nvSpPr>
          <p:cNvPr id="3" name="object 3"/>
          <p:cNvSpPr txBox="1"/>
          <p:nvPr/>
        </p:nvSpPr>
        <p:spPr>
          <a:xfrm>
            <a:off x="535940" y="1895678"/>
            <a:ext cx="7302500" cy="23126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87020" indent="-274320">
              <a:lnSpc>
                <a:spcPts val="3110"/>
              </a:lnSpc>
              <a:spcBef>
                <a:spcPts val="105"/>
              </a:spcBef>
              <a:buClr>
                <a:srgbClr val="D24717"/>
              </a:buClr>
              <a:buSzPct val="84615"/>
              <a:buFont typeface="Arial"/>
              <a:buChar char=""/>
              <a:tabLst>
                <a:tab pos="287020" algn="l"/>
              </a:tabLst>
            </a:pPr>
            <a:r>
              <a:rPr sz="2600" spc="-114" dirty="0">
                <a:latin typeface="Times New Roman"/>
                <a:cs typeface="Times New Roman"/>
              </a:rPr>
              <a:t>100 </a:t>
            </a:r>
            <a:r>
              <a:rPr sz="2600" spc="-220" dirty="0">
                <a:latin typeface="Times New Roman"/>
                <a:cs typeface="Times New Roman"/>
              </a:rPr>
              <a:t>MHz</a:t>
            </a:r>
            <a:r>
              <a:rPr sz="2600" spc="-35" dirty="0">
                <a:latin typeface="Times New Roman"/>
                <a:cs typeface="Times New Roman"/>
              </a:rPr>
              <a:t> </a:t>
            </a:r>
            <a:r>
              <a:rPr sz="2600" spc="-155" dirty="0">
                <a:latin typeface="Times New Roman"/>
                <a:cs typeface="Times New Roman"/>
              </a:rPr>
              <a:t>Bandwidth</a:t>
            </a:r>
            <a:endParaRPr sz="2600">
              <a:latin typeface="Times New Roman"/>
              <a:cs typeface="Times New Roman"/>
            </a:endParaRPr>
          </a:p>
          <a:p>
            <a:pPr marL="287020" indent="-274320">
              <a:lnSpc>
                <a:spcPts val="3095"/>
              </a:lnSpc>
              <a:buClr>
                <a:srgbClr val="D24717"/>
              </a:buClr>
              <a:buSzPct val="84615"/>
              <a:buFont typeface="Arial"/>
              <a:buChar char=""/>
              <a:tabLst>
                <a:tab pos="287020" algn="l"/>
              </a:tabLst>
            </a:pPr>
            <a:r>
              <a:rPr sz="2600" spc="-60" dirty="0">
                <a:latin typeface="Times New Roman"/>
                <a:cs typeface="Times New Roman"/>
              </a:rPr>
              <a:t>24.0 </a:t>
            </a:r>
            <a:r>
              <a:rPr sz="2600" spc="-260" dirty="0">
                <a:latin typeface="Times New Roman"/>
                <a:cs typeface="Times New Roman"/>
              </a:rPr>
              <a:t>dB</a:t>
            </a:r>
            <a:r>
              <a:rPr sz="2600" spc="-285" dirty="0">
                <a:latin typeface="Times New Roman"/>
                <a:cs typeface="Times New Roman"/>
              </a:rPr>
              <a:t> </a:t>
            </a:r>
            <a:r>
              <a:rPr sz="2600" spc="-105" dirty="0">
                <a:latin typeface="Times New Roman"/>
                <a:cs typeface="Times New Roman"/>
              </a:rPr>
              <a:t>Attenuation</a:t>
            </a:r>
            <a:endParaRPr sz="2600">
              <a:latin typeface="Times New Roman"/>
              <a:cs typeface="Times New Roman"/>
            </a:endParaRPr>
          </a:p>
          <a:p>
            <a:pPr marL="287020" indent="-274320">
              <a:lnSpc>
                <a:spcPts val="3095"/>
              </a:lnSpc>
              <a:buClr>
                <a:srgbClr val="D24717"/>
              </a:buClr>
              <a:buSzPct val="84615"/>
              <a:buFont typeface="Arial"/>
              <a:buChar char=""/>
              <a:tabLst>
                <a:tab pos="287020" algn="l"/>
              </a:tabLst>
            </a:pPr>
            <a:r>
              <a:rPr sz="2600" spc="-114" dirty="0">
                <a:latin typeface="Times New Roman"/>
                <a:cs typeface="Times New Roman"/>
              </a:rPr>
              <a:t>100 </a:t>
            </a:r>
            <a:r>
              <a:rPr sz="2600" spc="-160" dirty="0">
                <a:latin typeface="Times New Roman"/>
                <a:cs typeface="Times New Roman"/>
              </a:rPr>
              <a:t>ohms</a:t>
            </a:r>
            <a:r>
              <a:rPr sz="2600" spc="-30" dirty="0">
                <a:latin typeface="Times New Roman"/>
                <a:cs typeface="Times New Roman"/>
              </a:rPr>
              <a:t> </a:t>
            </a:r>
            <a:r>
              <a:rPr sz="2600" spc="-140" dirty="0">
                <a:latin typeface="Times New Roman"/>
                <a:cs typeface="Times New Roman"/>
              </a:rPr>
              <a:t>Impedance</a:t>
            </a:r>
            <a:endParaRPr sz="2600">
              <a:latin typeface="Times New Roman"/>
              <a:cs typeface="Times New Roman"/>
            </a:endParaRPr>
          </a:p>
          <a:p>
            <a:pPr marL="287020" indent="-274320">
              <a:lnSpc>
                <a:spcPts val="3095"/>
              </a:lnSpc>
              <a:buClr>
                <a:srgbClr val="D24717"/>
              </a:buClr>
              <a:buSzPct val="84615"/>
              <a:buFont typeface="Arial"/>
              <a:buChar char=""/>
              <a:tabLst>
                <a:tab pos="287020" algn="l"/>
              </a:tabLst>
            </a:pPr>
            <a:r>
              <a:rPr sz="2600" spc="-140" dirty="0">
                <a:latin typeface="Times New Roman"/>
                <a:cs typeface="Times New Roman"/>
              </a:rPr>
              <a:t>Used </a:t>
            </a:r>
            <a:r>
              <a:rPr sz="2600" spc="-95" dirty="0">
                <a:latin typeface="Times New Roman"/>
                <a:cs typeface="Times New Roman"/>
              </a:rPr>
              <a:t>for </a:t>
            </a:r>
            <a:r>
              <a:rPr sz="2600" spc="-135" dirty="0">
                <a:latin typeface="Times New Roman"/>
                <a:cs typeface="Times New Roman"/>
              </a:rPr>
              <a:t>high-speed </a:t>
            </a:r>
            <a:r>
              <a:rPr sz="2600" spc="-130" dirty="0">
                <a:latin typeface="Times New Roman"/>
                <a:cs typeface="Times New Roman"/>
              </a:rPr>
              <a:t>data</a:t>
            </a:r>
            <a:r>
              <a:rPr sz="2600" spc="75" dirty="0">
                <a:latin typeface="Times New Roman"/>
                <a:cs typeface="Times New Roman"/>
              </a:rPr>
              <a:t> </a:t>
            </a:r>
            <a:r>
              <a:rPr sz="2600" spc="-130" dirty="0">
                <a:latin typeface="Times New Roman"/>
                <a:cs typeface="Times New Roman"/>
              </a:rPr>
              <a:t>transmission</a:t>
            </a:r>
            <a:endParaRPr sz="2600">
              <a:latin typeface="Times New Roman"/>
              <a:cs typeface="Times New Roman"/>
            </a:endParaRPr>
          </a:p>
          <a:p>
            <a:pPr marL="287020" marR="5080" indent="-274320">
              <a:lnSpc>
                <a:spcPct val="80000"/>
              </a:lnSpc>
              <a:spcBef>
                <a:spcPts val="615"/>
              </a:spcBef>
              <a:buClr>
                <a:srgbClr val="D24717"/>
              </a:buClr>
              <a:buSzPct val="84615"/>
              <a:buFont typeface="Arial"/>
              <a:buChar char=""/>
              <a:tabLst>
                <a:tab pos="287020" algn="l"/>
              </a:tabLst>
            </a:pPr>
            <a:r>
              <a:rPr sz="2600" spc="-135" dirty="0">
                <a:latin typeface="Times New Roman"/>
                <a:cs typeface="Times New Roman"/>
              </a:rPr>
              <a:t>Used </a:t>
            </a:r>
            <a:r>
              <a:rPr sz="2600" spc="-120" dirty="0">
                <a:latin typeface="Times New Roman"/>
                <a:cs typeface="Times New Roman"/>
              </a:rPr>
              <a:t>in </a:t>
            </a:r>
            <a:r>
              <a:rPr sz="2600" spc="-180" dirty="0">
                <a:latin typeface="Times New Roman"/>
                <a:cs typeface="Times New Roman"/>
              </a:rPr>
              <a:t>10BaseT </a:t>
            </a:r>
            <a:r>
              <a:rPr sz="2600" spc="-90" dirty="0">
                <a:latin typeface="Times New Roman"/>
                <a:cs typeface="Times New Roman"/>
              </a:rPr>
              <a:t>(10 </a:t>
            </a:r>
            <a:r>
              <a:rPr sz="2600" spc="-165" dirty="0">
                <a:latin typeface="Times New Roman"/>
                <a:cs typeface="Times New Roman"/>
              </a:rPr>
              <a:t>Mbps) </a:t>
            </a:r>
            <a:r>
              <a:rPr sz="2600" spc="-70" dirty="0">
                <a:latin typeface="Times New Roman"/>
                <a:cs typeface="Times New Roman"/>
              </a:rPr>
              <a:t>Ethernet </a:t>
            </a:r>
            <a:r>
              <a:rPr sz="2600" spc="-420" dirty="0">
                <a:latin typeface="Times New Roman"/>
                <a:cs typeface="Times New Roman"/>
              </a:rPr>
              <a:t>&amp; </a:t>
            </a:r>
            <a:r>
              <a:rPr sz="2600" spc="-175" dirty="0">
                <a:latin typeface="Times New Roman"/>
                <a:cs typeface="Times New Roman"/>
              </a:rPr>
              <a:t>Fast </a:t>
            </a:r>
            <a:r>
              <a:rPr sz="2600" spc="-70" dirty="0">
                <a:latin typeface="Times New Roman"/>
                <a:cs typeface="Times New Roman"/>
              </a:rPr>
              <a:t>Ethernet </a:t>
            </a:r>
            <a:r>
              <a:rPr sz="2600" spc="-200" dirty="0">
                <a:latin typeface="Times New Roman"/>
                <a:cs typeface="Times New Roman"/>
              </a:rPr>
              <a:t>(100  </a:t>
            </a:r>
            <a:r>
              <a:rPr sz="2600" spc="-165" dirty="0">
                <a:latin typeface="Times New Roman"/>
                <a:cs typeface="Times New Roman"/>
              </a:rPr>
              <a:t>Mbps)</a:t>
            </a:r>
            <a:endParaRPr sz="2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4500" y="505409"/>
            <a:ext cx="552259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110" dirty="0"/>
              <a:t>Categories </a:t>
            </a:r>
            <a:r>
              <a:rPr sz="4000" spc="-175" dirty="0"/>
              <a:t>of </a:t>
            </a:r>
            <a:r>
              <a:rPr sz="4000" spc="-254" dirty="0"/>
              <a:t>UTP: </a:t>
            </a:r>
            <a:r>
              <a:rPr sz="4000" spc="-330" dirty="0"/>
              <a:t>CAT</a:t>
            </a:r>
            <a:r>
              <a:rPr sz="4000" spc="-335" dirty="0"/>
              <a:t> </a:t>
            </a:r>
            <a:r>
              <a:rPr sz="4000" spc="65" dirty="0"/>
              <a:t>5e</a:t>
            </a:r>
            <a:endParaRPr sz="4000"/>
          </a:p>
        </p:txBody>
      </p:sp>
      <p:sp>
        <p:nvSpPr>
          <p:cNvPr id="3" name="object 3"/>
          <p:cNvSpPr txBox="1"/>
          <p:nvPr/>
        </p:nvSpPr>
        <p:spPr>
          <a:xfrm>
            <a:off x="535940" y="1286002"/>
            <a:ext cx="7753984" cy="437007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287020" indent="-274320">
              <a:lnSpc>
                <a:spcPct val="100000"/>
              </a:lnSpc>
              <a:spcBef>
                <a:spcPts val="700"/>
              </a:spcBef>
              <a:buClr>
                <a:srgbClr val="D24717"/>
              </a:buClr>
              <a:buSzPct val="85416"/>
              <a:buFont typeface="Arial"/>
              <a:buChar char=""/>
              <a:tabLst>
                <a:tab pos="286385" algn="l"/>
                <a:tab pos="287020" algn="l"/>
              </a:tabLst>
            </a:pPr>
            <a:r>
              <a:rPr sz="2400" spc="-105" dirty="0">
                <a:latin typeface="Times New Roman"/>
                <a:cs typeface="Times New Roman"/>
              </a:rPr>
              <a:t>150 </a:t>
            </a:r>
            <a:r>
              <a:rPr sz="2400" spc="-204" dirty="0">
                <a:latin typeface="Times New Roman"/>
                <a:cs typeface="Times New Roman"/>
              </a:rPr>
              <a:t>MHz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spc="-145" dirty="0">
                <a:latin typeface="Times New Roman"/>
                <a:cs typeface="Times New Roman"/>
              </a:rPr>
              <a:t>Bandwidth</a:t>
            </a:r>
            <a:endParaRPr sz="2400">
              <a:latin typeface="Times New Roman"/>
              <a:cs typeface="Times New Roman"/>
            </a:endParaRPr>
          </a:p>
          <a:p>
            <a:pPr marL="287020" indent="-274320">
              <a:lnSpc>
                <a:spcPct val="100000"/>
              </a:lnSpc>
              <a:spcBef>
                <a:spcPts val="600"/>
              </a:spcBef>
              <a:buClr>
                <a:srgbClr val="D24717"/>
              </a:buClr>
              <a:buSzPct val="85416"/>
              <a:buFont typeface="Arial"/>
              <a:buChar char=""/>
              <a:tabLst>
                <a:tab pos="286385" algn="l"/>
                <a:tab pos="287020" algn="l"/>
              </a:tabLst>
            </a:pPr>
            <a:r>
              <a:rPr sz="2400" spc="-50" dirty="0">
                <a:latin typeface="Times New Roman"/>
                <a:cs typeface="Times New Roman"/>
              </a:rPr>
              <a:t>24.0 </a:t>
            </a:r>
            <a:r>
              <a:rPr sz="2400" spc="-240" dirty="0">
                <a:latin typeface="Times New Roman"/>
                <a:cs typeface="Times New Roman"/>
              </a:rPr>
              <a:t>dB</a:t>
            </a:r>
            <a:r>
              <a:rPr sz="2400" spc="-270" dirty="0">
                <a:latin typeface="Times New Roman"/>
                <a:cs typeface="Times New Roman"/>
              </a:rPr>
              <a:t> </a:t>
            </a:r>
            <a:r>
              <a:rPr sz="2400" spc="-95" dirty="0">
                <a:latin typeface="Times New Roman"/>
                <a:cs typeface="Times New Roman"/>
              </a:rPr>
              <a:t>Attenuation</a:t>
            </a:r>
            <a:endParaRPr sz="2400">
              <a:latin typeface="Times New Roman"/>
              <a:cs typeface="Times New Roman"/>
            </a:endParaRPr>
          </a:p>
          <a:p>
            <a:pPr marL="287020" indent="-274320">
              <a:lnSpc>
                <a:spcPct val="100000"/>
              </a:lnSpc>
              <a:spcBef>
                <a:spcPts val="600"/>
              </a:spcBef>
              <a:buClr>
                <a:srgbClr val="D24717"/>
              </a:buClr>
              <a:buSzPct val="85416"/>
              <a:buFont typeface="Arial"/>
              <a:buChar char=""/>
              <a:tabLst>
                <a:tab pos="286385" algn="l"/>
                <a:tab pos="287020" algn="l"/>
              </a:tabLst>
            </a:pPr>
            <a:r>
              <a:rPr sz="2400" spc="-100" dirty="0">
                <a:latin typeface="Times New Roman"/>
                <a:cs typeface="Times New Roman"/>
              </a:rPr>
              <a:t>100 </a:t>
            </a:r>
            <a:r>
              <a:rPr sz="2400" spc="-145" dirty="0">
                <a:latin typeface="Times New Roman"/>
                <a:cs typeface="Times New Roman"/>
              </a:rPr>
              <a:t>ohms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spc="-125" dirty="0">
                <a:latin typeface="Times New Roman"/>
                <a:cs typeface="Times New Roman"/>
              </a:rPr>
              <a:t>Impedance</a:t>
            </a:r>
            <a:endParaRPr sz="2400">
              <a:latin typeface="Times New Roman"/>
              <a:cs typeface="Times New Roman"/>
            </a:endParaRPr>
          </a:p>
          <a:p>
            <a:pPr marL="287020" indent="-274320">
              <a:lnSpc>
                <a:spcPct val="100000"/>
              </a:lnSpc>
              <a:spcBef>
                <a:spcPts val="600"/>
              </a:spcBef>
              <a:buClr>
                <a:srgbClr val="D24717"/>
              </a:buClr>
              <a:buSzPct val="85416"/>
              <a:buFont typeface="Arial"/>
              <a:buChar char=""/>
              <a:tabLst>
                <a:tab pos="286385" algn="l"/>
                <a:tab pos="287020" algn="l"/>
              </a:tabLst>
            </a:pPr>
            <a:r>
              <a:rPr sz="2400" spc="-130" dirty="0">
                <a:latin typeface="Times New Roman"/>
                <a:cs typeface="Times New Roman"/>
              </a:rPr>
              <a:t>Transmits </a:t>
            </a:r>
            <a:r>
              <a:rPr sz="2400" spc="-125" dirty="0">
                <a:latin typeface="Times New Roman"/>
                <a:cs typeface="Times New Roman"/>
              </a:rPr>
              <a:t>high-speed</a:t>
            </a:r>
            <a:r>
              <a:rPr sz="2400" spc="-55" dirty="0">
                <a:latin typeface="Times New Roman"/>
                <a:cs typeface="Times New Roman"/>
              </a:rPr>
              <a:t> </a:t>
            </a:r>
            <a:r>
              <a:rPr sz="2400" spc="-120" dirty="0">
                <a:latin typeface="Times New Roman"/>
                <a:cs typeface="Times New Roman"/>
              </a:rPr>
              <a:t>data</a:t>
            </a:r>
            <a:endParaRPr sz="2400">
              <a:latin typeface="Times New Roman"/>
              <a:cs typeface="Times New Roman"/>
            </a:endParaRPr>
          </a:p>
          <a:p>
            <a:pPr marL="287020" marR="5080" indent="-274320">
              <a:lnSpc>
                <a:spcPct val="100000"/>
              </a:lnSpc>
              <a:spcBef>
                <a:spcPts val="600"/>
              </a:spcBef>
              <a:buClr>
                <a:srgbClr val="D24717"/>
              </a:buClr>
              <a:buSzPct val="85416"/>
              <a:buFont typeface="Arial"/>
              <a:buChar char=""/>
              <a:tabLst>
                <a:tab pos="286385" algn="l"/>
                <a:tab pos="287020" algn="l"/>
              </a:tabLst>
            </a:pPr>
            <a:r>
              <a:rPr sz="2400" spc="-130" dirty="0">
                <a:latin typeface="Times New Roman"/>
                <a:cs typeface="Times New Roman"/>
              </a:rPr>
              <a:t>Used </a:t>
            </a:r>
            <a:r>
              <a:rPr sz="2400" spc="-110" dirty="0">
                <a:latin typeface="Times New Roman"/>
                <a:cs typeface="Times New Roman"/>
              </a:rPr>
              <a:t>in </a:t>
            </a:r>
            <a:r>
              <a:rPr sz="2400" spc="-165" dirty="0">
                <a:latin typeface="Times New Roman"/>
                <a:cs typeface="Times New Roman"/>
              </a:rPr>
              <a:t>Fast </a:t>
            </a:r>
            <a:r>
              <a:rPr sz="2400" spc="-65" dirty="0">
                <a:latin typeface="Times New Roman"/>
                <a:cs typeface="Times New Roman"/>
              </a:rPr>
              <a:t>Ethernet </a:t>
            </a:r>
            <a:r>
              <a:rPr sz="2400" spc="-90" dirty="0">
                <a:latin typeface="Times New Roman"/>
                <a:cs typeface="Times New Roman"/>
              </a:rPr>
              <a:t>(100 </a:t>
            </a:r>
            <a:r>
              <a:rPr sz="2400" spc="-110" dirty="0">
                <a:latin typeface="Times New Roman"/>
                <a:cs typeface="Times New Roman"/>
              </a:rPr>
              <a:t>Mbps), </a:t>
            </a:r>
            <a:r>
              <a:rPr sz="2400" spc="-125" dirty="0">
                <a:latin typeface="Times New Roman"/>
                <a:cs typeface="Times New Roman"/>
              </a:rPr>
              <a:t>Gigabit </a:t>
            </a:r>
            <a:r>
              <a:rPr sz="2400" spc="-65" dirty="0">
                <a:latin typeface="Times New Roman"/>
                <a:cs typeface="Times New Roman"/>
              </a:rPr>
              <a:t>Ethernet </a:t>
            </a:r>
            <a:r>
              <a:rPr sz="2400" spc="-90" dirty="0">
                <a:latin typeface="Times New Roman"/>
                <a:cs typeface="Times New Roman"/>
              </a:rPr>
              <a:t>(1000 </a:t>
            </a:r>
            <a:r>
              <a:rPr sz="2400" spc="-150" dirty="0">
                <a:latin typeface="Times New Roman"/>
                <a:cs typeface="Times New Roman"/>
              </a:rPr>
              <a:t>Mbps) </a:t>
            </a:r>
            <a:r>
              <a:rPr sz="2400" spc="-395" dirty="0">
                <a:latin typeface="Times New Roman"/>
                <a:cs typeface="Times New Roman"/>
              </a:rPr>
              <a:t>&amp;  </a:t>
            </a:r>
            <a:r>
              <a:rPr sz="2400" spc="-100" dirty="0">
                <a:latin typeface="Times New Roman"/>
                <a:cs typeface="Times New Roman"/>
              </a:rPr>
              <a:t>155 </a:t>
            </a:r>
            <a:r>
              <a:rPr sz="2400" spc="-175" dirty="0">
                <a:latin typeface="Times New Roman"/>
                <a:cs typeface="Times New Roman"/>
              </a:rPr>
              <a:t>Mbps</a:t>
            </a:r>
            <a:r>
              <a:rPr sz="2400" spc="-235" dirty="0">
                <a:latin typeface="Times New Roman"/>
                <a:cs typeface="Times New Roman"/>
              </a:rPr>
              <a:t> </a:t>
            </a:r>
            <a:r>
              <a:rPr sz="2400" spc="-300" dirty="0">
                <a:latin typeface="Times New Roman"/>
                <a:cs typeface="Times New Roman"/>
              </a:rPr>
              <a:t>ATM</a:t>
            </a:r>
            <a:endParaRPr sz="2400">
              <a:latin typeface="Times New Roman"/>
              <a:cs typeface="Times New Roman"/>
            </a:endParaRPr>
          </a:p>
          <a:p>
            <a:pPr marL="287020" indent="-274320">
              <a:lnSpc>
                <a:spcPct val="100000"/>
              </a:lnSpc>
              <a:spcBef>
                <a:spcPts val="605"/>
              </a:spcBef>
              <a:buClr>
                <a:srgbClr val="D24717"/>
              </a:buClr>
              <a:buSzPct val="85416"/>
              <a:buFont typeface="Arial"/>
              <a:buChar char=""/>
              <a:tabLst>
                <a:tab pos="286385" algn="l"/>
                <a:tab pos="287020" algn="l"/>
              </a:tabLst>
            </a:pPr>
            <a:r>
              <a:rPr sz="2400" spc="-130" dirty="0">
                <a:latin typeface="Times New Roman"/>
                <a:cs typeface="Times New Roman"/>
              </a:rPr>
              <a:t>For </a:t>
            </a:r>
            <a:r>
              <a:rPr sz="2400" spc="-75" dirty="0">
                <a:latin typeface="Times New Roman"/>
                <a:cs typeface="Times New Roman"/>
              </a:rPr>
              <a:t>runs </a:t>
            </a:r>
            <a:r>
              <a:rPr sz="2400" spc="-140" dirty="0">
                <a:latin typeface="Times New Roman"/>
                <a:cs typeface="Times New Roman"/>
              </a:rPr>
              <a:t>of </a:t>
            </a:r>
            <a:r>
              <a:rPr sz="2400" spc="-100" dirty="0">
                <a:latin typeface="Times New Roman"/>
                <a:cs typeface="Times New Roman"/>
              </a:rPr>
              <a:t>up </a:t>
            </a:r>
            <a:r>
              <a:rPr sz="2400" spc="-45" dirty="0">
                <a:latin typeface="Times New Roman"/>
                <a:cs typeface="Times New Roman"/>
              </a:rPr>
              <a:t>to </a:t>
            </a:r>
            <a:r>
              <a:rPr sz="2400" spc="-100" dirty="0">
                <a:latin typeface="Times New Roman"/>
                <a:cs typeface="Times New Roman"/>
              </a:rPr>
              <a:t>90</a:t>
            </a:r>
            <a:r>
              <a:rPr sz="2400" spc="100" dirty="0">
                <a:latin typeface="Times New Roman"/>
                <a:cs typeface="Times New Roman"/>
              </a:rPr>
              <a:t> </a:t>
            </a:r>
            <a:r>
              <a:rPr sz="2400" spc="-75" dirty="0">
                <a:latin typeface="Times New Roman"/>
                <a:cs typeface="Times New Roman"/>
              </a:rPr>
              <a:t>meters</a:t>
            </a:r>
            <a:endParaRPr sz="2400">
              <a:latin typeface="Times New Roman"/>
              <a:cs typeface="Times New Roman"/>
            </a:endParaRPr>
          </a:p>
          <a:p>
            <a:pPr marL="287020" indent="-274320">
              <a:lnSpc>
                <a:spcPct val="100000"/>
              </a:lnSpc>
              <a:spcBef>
                <a:spcPts val="600"/>
              </a:spcBef>
              <a:buClr>
                <a:srgbClr val="D24717"/>
              </a:buClr>
              <a:buSzPct val="85416"/>
              <a:buFont typeface="Arial"/>
              <a:buChar char=""/>
              <a:tabLst>
                <a:tab pos="286385" algn="l"/>
                <a:tab pos="287020" algn="l"/>
              </a:tabLst>
            </a:pPr>
            <a:r>
              <a:rPr sz="2400" spc="-150" dirty="0">
                <a:latin typeface="Times New Roman"/>
                <a:cs typeface="Times New Roman"/>
              </a:rPr>
              <a:t>Solid </a:t>
            </a:r>
            <a:r>
              <a:rPr sz="2400" spc="-85" dirty="0">
                <a:latin typeface="Times New Roman"/>
                <a:cs typeface="Times New Roman"/>
              </a:rPr>
              <a:t>core </a:t>
            </a:r>
            <a:r>
              <a:rPr sz="2400" spc="-140" dirty="0">
                <a:latin typeface="Times New Roman"/>
                <a:cs typeface="Times New Roman"/>
              </a:rPr>
              <a:t>cable </a:t>
            </a:r>
            <a:r>
              <a:rPr sz="2400" spc="-120" dirty="0">
                <a:latin typeface="Times New Roman"/>
                <a:cs typeface="Times New Roman"/>
              </a:rPr>
              <a:t>ideal </a:t>
            </a:r>
            <a:r>
              <a:rPr sz="2400" spc="-85" dirty="0">
                <a:latin typeface="Times New Roman"/>
                <a:cs typeface="Times New Roman"/>
              </a:rPr>
              <a:t>for </a:t>
            </a:r>
            <a:r>
              <a:rPr sz="2400" spc="-65" dirty="0">
                <a:latin typeface="Times New Roman"/>
                <a:cs typeface="Times New Roman"/>
              </a:rPr>
              <a:t>structural </a:t>
            </a:r>
            <a:r>
              <a:rPr sz="2400" spc="-110" dirty="0">
                <a:latin typeface="Times New Roman"/>
                <a:cs typeface="Times New Roman"/>
              </a:rPr>
              <a:t>installations </a:t>
            </a:r>
            <a:r>
              <a:rPr sz="2400" spc="-155" dirty="0">
                <a:latin typeface="Times New Roman"/>
                <a:cs typeface="Times New Roman"/>
              </a:rPr>
              <a:t>(PVC </a:t>
            </a:r>
            <a:r>
              <a:rPr sz="2400" spc="-40" dirty="0">
                <a:latin typeface="Times New Roman"/>
                <a:cs typeface="Times New Roman"/>
              </a:rPr>
              <a:t>or</a:t>
            </a:r>
            <a:r>
              <a:rPr sz="2400" spc="295" dirty="0">
                <a:latin typeface="Times New Roman"/>
                <a:cs typeface="Times New Roman"/>
              </a:rPr>
              <a:t> </a:t>
            </a:r>
            <a:r>
              <a:rPr sz="2400" spc="-105" dirty="0">
                <a:latin typeface="Times New Roman"/>
                <a:cs typeface="Times New Roman"/>
              </a:rPr>
              <a:t>Plenum)</a:t>
            </a:r>
            <a:endParaRPr sz="2400">
              <a:latin typeface="Times New Roman"/>
              <a:cs typeface="Times New Roman"/>
            </a:endParaRPr>
          </a:p>
          <a:p>
            <a:pPr marL="287020" indent="-274320">
              <a:lnSpc>
                <a:spcPct val="100000"/>
              </a:lnSpc>
              <a:spcBef>
                <a:spcPts val="600"/>
              </a:spcBef>
              <a:buClr>
                <a:srgbClr val="D24717"/>
              </a:buClr>
              <a:buSzPct val="85416"/>
              <a:buFont typeface="Arial"/>
              <a:buChar char=""/>
              <a:tabLst>
                <a:tab pos="286385" algn="l"/>
                <a:tab pos="287020" algn="l"/>
              </a:tabLst>
            </a:pPr>
            <a:r>
              <a:rPr sz="2400" spc="-110" dirty="0">
                <a:latin typeface="Times New Roman"/>
                <a:cs typeface="Times New Roman"/>
              </a:rPr>
              <a:t>Stranded </a:t>
            </a:r>
            <a:r>
              <a:rPr sz="2400" spc="-140" dirty="0">
                <a:latin typeface="Times New Roman"/>
                <a:cs typeface="Times New Roman"/>
              </a:rPr>
              <a:t>cable </a:t>
            </a:r>
            <a:r>
              <a:rPr sz="2400" spc="-120" dirty="0">
                <a:latin typeface="Times New Roman"/>
                <a:cs typeface="Times New Roman"/>
              </a:rPr>
              <a:t>ideal </a:t>
            </a:r>
            <a:r>
              <a:rPr sz="2400" spc="-85" dirty="0">
                <a:latin typeface="Times New Roman"/>
                <a:cs typeface="Times New Roman"/>
              </a:rPr>
              <a:t>for </a:t>
            </a:r>
            <a:r>
              <a:rPr sz="2400" spc="-110" dirty="0">
                <a:latin typeface="Times New Roman"/>
                <a:cs typeface="Times New Roman"/>
              </a:rPr>
              <a:t>patch</a:t>
            </a:r>
            <a:r>
              <a:rPr sz="2400" spc="125" dirty="0">
                <a:latin typeface="Times New Roman"/>
                <a:cs typeface="Times New Roman"/>
              </a:rPr>
              <a:t> </a:t>
            </a:r>
            <a:r>
              <a:rPr sz="2400" spc="-150" dirty="0">
                <a:latin typeface="Times New Roman"/>
                <a:cs typeface="Times New Roman"/>
              </a:rPr>
              <a:t>cables</a:t>
            </a:r>
            <a:endParaRPr sz="2400">
              <a:latin typeface="Times New Roman"/>
              <a:cs typeface="Times New Roman"/>
            </a:endParaRPr>
          </a:p>
          <a:p>
            <a:pPr marL="287020" indent="-274320">
              <a:lnSpc>
                <a:spcPct val="100000"/>
              </a:lnSpc>
              <a:spcBef>
                <a:spcPts val="600"/>
              </a:spcBef>
              <a:buClr>
                <a:srgbClr val="D24717"/>
              </a:buClr>
              <a:buSzPct val="85416"/>
              <a:buFont typeface="Arial"/>
              <a:buChar char=""/>
              <a:tabLst>
                <a:tab pos="286385" algn="l"/>
                <a:tab pos="287020" algn="l"/>
              </a:tabLst>
            </a:pPr>
            <a:r>
              <a:rPr sz="2400" spc="-120" dirty="0">
                <a:latin typeface="Times New Roman"/>
                <a:cs typeface="Times New Roman"/>
              </a:rPr>
              <a:t>Terminated </a:t>
            </a:r>
            <a:r>
              <a:rPr sz="2400" spc="-95" dirty="0">
                <a:latin typeface="Times New Roman"/>
                <a:cs typeface="Times New Roman"/>
              </a:rPr>
              <a:t>with </a:t>
            </a:r>
            <a:r>
              <a:rPr sz="2400" spc="-120" dirty="0">
                <a:latin typeface="Times New Roman"/>
                <a:cs typeface="Times New Roman"/>
              </a:rPr>
              <a:t>RJ-45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spc="-85" dirty="0">
                <a:latin typeface="Times New Roman"/>
                <a:cs typeface="Times New Roman"/>
              </a:rPr>
              <a:t>connectors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4500" y="657809"/>
            <a:ext cx="525843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110" dirty="0"/>
              <a:t>Categories </a:t>
            </a:r>
            <a:r>
              <a:rPr sz="4000" spc="-175" dirty="0"/>
              <a:t>of </a:t>
            </a:r>
            <a:r>
              <a:rPr sz="4000" spc="-254" dirty="0"/>
              <a:t>UTP: </a:t>
            </a:r>
            <a:r>
              <a:rPr sz="4000" spc="-330" dirty="0"/>
              <a:t>CAT</a:t>
            </a:r>
            <a:r>
              <a:rPr sz="4000" spc="-340" dirty="0"/>
              <a:t> </a:t>
            </a:r>
            <a:r>
              <a:rPr sz="4000" spc="245" dirty="0"/>
              <a:t>6</a:t>
            </a:r>
            <a:endParaRPr sz="4000"/>
          </a:p>
        </p:txBody>
      </p:sp>
      <p:sp>
        <p:nvSpPr>
          <p:cNvPr id="3" name="object 3"/>
          <p:cNvSpPr txBox="1"/>
          <p:nvPr/>
        </p:nvSpPr>
        <p:spPr>
          <a:xfrm>
            <a:off x="535940" y="1981022"/>
            <a:ext cx="7506970" cy="2159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7020" indent="-274320">
              <a:lnSpc>
                <a:spcPct val="100000"/>
              </a:lnSpc>
              <a:spcBef>
                <a:spcPts val="100"/>
              </a:spcBef>
              <a:buClr>
                <a:srgbClr val="D24717"/>
              </a:buClr>
              <a:buSzPct val="85416"/>
              <a:buFont typeface="Arial"/>
              <a:buChar char=""/>
              <a:tabLst>
                <a:tab pos="286385" algn="l"/>
                <a:tab pos="287020" algn="l"/>
              </a:tabLst>
            </a:pPr>
            <a:r>
              <a:rPr sz="2400" spc="-100" dirty="0">
                <a:latin typeface="Times New Roman"/>
                <a:cs typeface="Times New Roman"/>
              </a:rPr>
              <a:t>250 </a:t>
            </a:r>
            <a:r>
              <a:rPr sz="2400" spc="-204" dirty="0">
                <a:latin typeface="Times New Roman"/>
                <a:cs typeface="Times New Roman"/>
              </a:rPr>
              <a:t>MHz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spc="-145" dirty="0">
                <a:latin typeface="Times New Roman"/>
                <a:cs typeface="Times New Roman"/>
              </a:rPr>
              <a:t>Bandwidth</a:t>
            </a:r>
            <a:endParaRPr sz="2400">
              <a:latin typeface="Times New Roman"/>
              <a:cs typeface="Times New Roman"/>
            </a:endParaRPr>
          </a:p>
          <a:p>
            <a:pPr marL="287020" indent="-274320">
              <a:lnSpc>
                <a:spcPct val="100000"/>
              </a:lnSpc>
              <a:spcBef>
                <a:spcPts val="25"/>
              </a:spcBef>
              <a:buClr>
                <a:srgbClr val="D24717"/>
              </a:buClr>
              <a:buSzPct val="85416"/>
              <a:buFont typeface="Arial"/>
              <a:buChar char=""/>
              <a:tabLst>
                <a:tab pos="286385" algn="l"/>
                <a:tab pos="287020" algn="l"/>
              </a:tabLst>
            </a:pPr>
            <a:r>
              <a:rPr sz="2400" spc="-50" dirty="0">
                <a:latin typeface="Times New Roman"/>
                <a:cs typeface="Times New Roman"/>
              </a:rPr>
              <a:t>19.8 </a:t>
            </a:r>
            <a:r>
              <a:rPr sz="2400" spc="-240" dirty="0">
                <a:latin typeface="Times New Roman"/>
                <a:cs typeface="Times New Roman"/>
              </a:rPr>
              <a:t>dB</a:t>
            </a:r>
            <a:r>
              <a:rPr sz="2400" spc="-270" dirty="0">
                <a:latin typeface="Times New Roman"/>
                <a:cs typeface="Times New Roman"/>
              </a:rPr>
              <a:t> </a:t>
            </a:r>
            <a:r>
              <a:rPr sz="2400" spc="-95" dirty="0">
                <a:latin typeface="Times New Roman"/>
                <a:cs typeface="Times New Roman"/>
              </a:rPr>
              <a:t>Attenuation</a:t>
            </a:r>
            <a:endParaRPr sz="2400">
              <a:latin typeface="Times New Roman"/>
              <a:cs typeface="Times New Roman"/>
            </a:endParaRPr>
          </a:p>
          <a:p>
            <a:pPr marL="287020" indent="-274320">
              <a:lnSpc>
                <a:spcPct val="100000"/>
              </a:lnSpc>
              <a:spcBef>
                <a:spcPts val="25"/>
              </a:spcBef>
              <a:buClr>
                <a:srgbClr val="D24717"/>
              </a:buClr>
              <a:buSzPct val="85416"/>
              <a:buFont typeface="Arial"/>
              <a:buChar char=""/>
              <a:tabLst>
                <a:tab pos="286385" algn="l"/>
                <a:tab pos="287020" algn="l"/>
              </a:tabLst>
            </a:pPr>
            <a:r>
              <a:rPr sz="2400" spc="-100" dirty="0">
                <a:latin typeface="Times New Roman"/>
                <a:cs typeface="Times New Roman"/>
              </a:rPr>
              <a:t>100 </a:t>
            </a:r>
            <a:r>
              <a:rPr sz="2400" spc="-145" dirty="0">
                <a:latin typeface="Times New Roman"/>
                <a:cs typeface="Times New Roman"/>
              </a:rPr>
              <a:t>ohms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spc="-125" dirty="0">
                <a:latin typeface="Times New Roman"/>
                <a:cs typeface="Times New Roman"/>
              </a:rPr>
              <a:t>Impedance</a:t>
            </a:r>
            <a:endParaRPr sz="2400">
              <a:latin typeface="Times New Roman"/>
              <a:cs typeface="Times New Roman"/>
            </a:endParaRPr>
          </a:p>
          <a:p>
            <a:pPr marL="287020" indent="-274320">
              <a:lnSpc>
                <a:spcPct val="100000"/>
              </a:lnSpc>
              <a:spcBef>
                <a:spcPts val="25"/>
              </a:spcBef>
              <a:buClr>
                <a:srgbClr val="D24717"/>
              </a:buClr>
              <a:buSzPct val="85416"/>
              <a:buFont typeface="Arial"/>
              <a:buChar char=""/>
              <a:tabLst>
                <a:tab pos="286385" algn="l"/>
                <a:tab pos="287020" algn="l"/>
              </a:tabLst>
            </a:pPr>
            <a:r>
              <a:rPr sz="2400" spc="-130" dirty="0">
                <a:latin typeface="Times New Roman"/>
                <a:cs typeface="Times New Roman"/>
              </a:rPr>
              <a:t>Transmits </a:t>
            </a:r>
            <a:r>
              <a:rPr sz="2400" spc="-125" dirty="0">
                <a:latin typeface="Times New Roman"/>
                <a:cs typeface="Times New Roman"/>
              </a:rPr>
              <a:t>high-speed</a:t>
            </a:r>
            <a:r>
              <a:rPr sz="2400" spc="-55" dirty="0">
                <a:latin typeface="Times New Roman"/>
                <a:cs typeface="Times New Roman"/>
              </a:rPr>
              <a:t> </a:t>
            </a:r>
            <a:r>
              <a:rPr sz="2400" spc="-120" dirty="0">
                <a:latin typeface="Times New Roman"/>
                <a:cs typeface="Times New Roman"/>
              </a:rPr>
              <a:t>data</a:t>
            </a:r>
            <a:endParaRPr sz="2400">
              <a:latin typeface="Times New Roman"/>
              <a:cs typeface="Times New Roman"/>
            </a:endParaRPr>
          </a:p>
          <a:p>
            <a:pPr marL="287020" indent="-274320">
              <a:lnSpc>
                <a:spcPts val="2590"/>
              </a:lnSpc>
              <a:spcBef>
                <a:spcPts val="25"/>
              </a:spcBef>
              <a:buClr>
                <a:srgbClr val="D24717"/>
              </a:buClr>
              <a:buSzPct val="85416"/>
              <a:buFont typeface="Arial"/>
              <a:buChar char=""/>
              <a:tabLst>
                <a:tab pos="286385" algn="l"/>
                <a:tab pos="287020" algn="l"/>
              </a:tabLst>
            </a:pPr>
            <a:r>
              <a:rPr sz="2400" spc="-130" dirty="0">
                <a:latin typeface="Times New Roman"/>
                <a:cs typeface="Times New Roman"/>
              </a:rPr>
              <a:t>Used </a:t>
            </a:r>
            <a:r>
              <a:rPr sz="2400" spc="-110" dirty="0">
                <a:latin typeface="Times New Roman"/>
                <a:cs typeface="Times New Roman"/>
              </a:rPr>
              <a:t>in </a:t>
            </a:r>
            <a:r>
              <a:rPr sz="2400" spc="-130" dirty="0">
                <a:latin typeface="Times New Roman"/>
                <a:cs typeface="Times New Roman"/>
              </a:rPr>
              <a:t>Gigabit </a:t>
            </a:r>
            <a:r>
              <a:rPr sz="2400" spc="-65" dirty="0">
                <a:latin typeface="Times New Roman"/>
                <a:cs typeface="Times New Roman"/>
              </a:rPr>
              <a:t>Ethernet </a:t>
            </a:r>
            <a:r>
              <a:rPr sz="2400" spc="-90" dirty="0">
                <a:latin typeface="Times New Roman"/>
                <a:cs typeface="Times New Roman"/>
              </a:rPr>
              <a:t>(1000 </a:t>
            </a:r>
            <a:r>
              <a:rPr sz="2400" spc="-150" dirty="0">
                <a:latin typeface="Times New Roman"/>
                <a:cs typeface="Times New Roman"/>
              </a:rPr>
              <a:t>Mbps) </a:t>
            </a:r>
            <a:r>
              <a:rPr sz="2400" spc="-390" dirty="0">
                <a:latin typeface="Times New Roman"/>
                <a:cs typeface="Times New Roman"/>
              </a:rPr>
              <a:t>&amp; </a:t>
            </a:r>
            <a:r>
              <a:rPr sz="2400" spc="-100" dirty="0">
                <a:latin typeface="Times New Roman"/>
                <a:cs typeface="Times New Roman"/>
              </a:rPr>
              <a:t>10 </a:t>
            </a:r>
            <a:r>
              <a:rPr sz="2400" spc="-165" dirty="0">
                <a:latin typeface="Times New Roman"/>
                <a:cs typeface="Times New Roman"/>
              </a:rPr>
              <a:t>Gig </a:t>
            </a:r>
            <a:r>
              <a:rPr sz="2400" spc="-65" dirty="0">
                <a:latin typeface="Times New Roman"/>
                <a:cs typeface="Times New Roman"/>
              </a:rPr>
              <a:t>Ethernet</a:t>
            </a:r>
            <a:r>
              <a:rPr sz="2400" spc="250" dirty="0">
                <a:latin typeface="Times New Roman"/>
                <a:cs typeface="Times New Roman"/>
              </a:rPr>
              <a:t> </a:t>
            </a:r>
            <a:r>
              <a:rPr sz="2400" spc="-95" dirty="0">
                <a:latin typeface="Times New Roman"/>
                <a:cs typeface="Times New Roman"/>
              </a:rPr>
              <a:t>(10000</a:t>
            </a:r>
            <a:endParaRPr sz="2400">
              <a:latin typeface="Times New Roman"/>
              <a:cs typeface="Times New Roman"/>
            </a:endParaRPr>
          </a:p>
          <a:p>
            <a:pPr marL="286385">
              <a:lnSpc>
                <a:spcPts val="2590"/>
              </a:lnSpc>
            </a:pPr>
            <a:r>
              <a:rPr sz="2400" spc="-150" dirty="0">
                <a:latin typeface="Times New Roman"/>
                <a:cs typeface="Times New Roman"/>
              </a:rPr>
              <a:t>Mbps)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324053"/>
            <a:ext cx="91440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65" dirty="0"/>
              <a:t>Comparison </a:t>
            </a:r>
            <a:r>
              <a:rPr spc="-150" dirty="0"/>
              <a:t>between </a:t>
            </a:r>
            <a:r>
              <a:rPr spc="-135" dirty="0"/>
              <a:t>CAT5,5e </a:t>
            </a:r>
            <a:r>
              <a:rPr spc="-25" dirty="0"/>
              <a:t>and</a:t>
            </a:r>
            <a:r>
              <a:rPr spc="-425" dirty="0"/>
              <a:t> </a:t>
            </a:r>
            <a:r>
              <a:rPr spc="220" dirty="0"/>
              <a:t>6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603250" y="1289050"/>
          <a:ext cx="8230234" cy="5010785"/>
        </p:xfrm>
        <a:graphic>
          <a:graphicData uri="http://schemas.openxmlformats.org/drawingml/2006/table">
            <a:tbl>
              <a:tblPr firstRow="1" bandRow="1">
                <a:tableStyleId>{35758FB7-9AC5-4552-8A53-C91805E547FA}</a:tableStyleId>
              </a:tblPr>
              <a:tblGrid>
                <a:gridCol w="3667760"/>
                <a:gridCol w="1520825"/>
                <a:gridCol w="1520824"/>
                <a:gridCol w="1520825"/>
              </a:tblGrid>
              <a:tr h="3702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sz="1800" spc="-180" dirty="0"/>
                        <a:t>CAT5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16510" marB="0"/>
                </a:tc>
                <a:tc>
                  <a:txBody>
                    <a:bodyPr/>
                    <a:lstStyle/>
                    <a:p>
                      <a:pPr marL="13335" algn="ctr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sz="1800" spc="-135" dirty="0"/>
                        <a:t>CAT5e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16510" marB="0"/>
                </a:tc>
                <a:tc>
                  <a:txBody>
                    <a:bodyPr/>
                    <a:lstStyle/>
                    <a:p>
                      <a:pPr marL="13335" algn="ctr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sz="1800" spc="-180" dirty="0"/>
                        <a:t>CAT6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16510" marB="0"/>
                </a:tc>
              </a:tr>
              <a:tr h="370205"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sz="1800" spc="-90" dirty="0"/>
                        <a:t>Frequency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16510" marB="0"/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sz="1800" spc="-75" dirty="0"/>
                        <a:t>100</a:t>
                      </a:r>
                      <a:r>
                        <a:rPr sz="1800" spc="-60" dirty="0"/>
                        <a:t> </a:t>
                      </a:r>
                      <a:r>
                        <a:rPr sz="1800" spc="-155" dirty="0"/>
                        <a:t>MHz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16510" marB="0"/>
                </a:tc>
                <a:tc>
                  <a:txBody>
                    <a:bodyPr/>
                    <a:lstStyle/>
                    <a:p>
                      <a:pPr marL="13335" algn="ctr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sz="1800" spc="-75" dirty="0"/>
                        <a:t>100</a:t>
                      </a:r>
                      <a:r>
                        <a:rPr sz="1800" spc="-60" dirty="0"/>
                        <a:t> </a:t>
                      </a:r>
                      <a:r>
                        <a:rPr sz="1800" spc="-155" dirty="0"/>
                        <a:t>MHz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16510" marB="0"/>
                </a:tc>
                <a:tc>
                  <a:txBody>
                    <a:bodyPr/>
                    <a:lstStyle/>
                    <a:p>
                      <a:pPr marL="13335" algn="ctr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sz="1800" spc="-75" dirty="0"/>
                        <a:t>250</a:t>
                      </a:r>
                      <a:r>
                        <a:rPr sz="1800" spc="-60" dirty="0"/>
                        <a:t> </a:t>
                      </a:r>
                      <a:r>
                        <a:rPr sz="1800" spc="-155" dirty="0"/>
                        <a:t>MHz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16510" marB="0"/>
                </a:tc>
              </a:tr>
              <a:tr h="370840"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sz="1800" spc="-75" dirty="0"/>
                        <a:t>Attenuation </a:t>
                      </a:r>
                      <a:r>
                        <a:rPr sz="1800" spc="-50" dirty="0"/>
                        <a:t>(min. </a:t>
                      </a:r>
                      <a:r>
                        <a:rPr sz="1800" spc="-65" dirty="0"/>
                        <a:t>at </a:t>
                      </a:r>
                      <a:r>
                        <a:rPr sz="1800" spc="-75" dirty="0"/>
                        <a:t>100</a:t>
                      </a:r>
                      <a:r>
                        <a:rPr sz="1800" spc="-105" dirty="0"/>
                        <a:t> </a:t>
                      </a:r>
                      <a:r>
                        <a:rPr sz="1800" spc="-125" dirty="0"/>
                        <a:t>MHz)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16510" marB="0"/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sz="1800" spc="-80" dirty="0"/>
                        <a:t>22</a:t>
                      </a:r>
                      <a:r>
                        <a:rPr sz="1800" spc="-60" dirty="0"/>
                        <a:t> </a:t>
                      </a:r>
                      <a:r>
                        <a:rPr sz="1800" spc="-180" dirty="0"/>
                        <a:t>dB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16510" marB="0"/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sz="1800" spc="-80" dirty="0"/>
                        <a:t>22</a:t>
                      </a:r>
                      <a:r>
                        <a:rPr sz="1800" spc="-60" dirty="0"/>
                        <a:t> </a:t>
                      </a:r>
                      <a:r>
                        <a:rPr sz="1800" spc="-180" dirty="0"/>
                        <a:t>dB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16510" marB="0"/>
                </a:tc>
                <a:tc>
                  <a:txBody>
                    <a:bodyPr/>
                    <a:lstStyle/>
                    <a:p>
                      <a:pPr marL="440055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sz="1800" spc="-40" dirty="0"/>
                        <a:t>19.8</a:t>
                      </a:r>
                      <a:r>
                        <a:rPr sz="1800" spc="-75" dirty="0"/>
                        <a:t> </a:t>
                      </a:r>
                      <a:r>
                        <a:rPr sz="1800" spc="-180" dirty="0"/>
                        <a:t>dB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16510" marB="0"/>
                </a:tc>
              </a:tr>
              <a:tr h="370205"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sz="1800" spc="-70" dirty="0"/>
                        <a:t>Characteristic </a:t>
                      </a:r>
                      <a:r>
                        <a:rPr sz="1800" spc="-95" dirty="0"/>
                        <a:t>Impedance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16510" marB="0"/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sz="1800" spc="-75" dirty="0"/>
                        <a:t>100 </a:t>
                      </a:r>
                      <a:r>
                        <a:rPr sz="1800" spc="-110" dirty="0"/>
                        <a:t>ohms </a:t>
                      </a:r>
                      <a:r>
                        <a:rPr sz="1800" spc="185" dirty="0"/>
                        <a:t>=</a:t>
                      </a:r>
                      <a:r>
                        <a:rPr sz="1800" spc="-30" dirty="0"/>
                        <a:t> </a:t>
                      </a:r>
                      <a:r>
                        <a:rPr sz="1800" spc="-105" dirty="0"/>
                        <a:t>15%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16510" marB="0"/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sz="1800" spc="-75" dirty="0"/>
                        <a:t>100 </a:t>
                      </a:r>
                      <a:r>
                        <a:rPr sz="1800" spc="-110" dirty="0"/>
                        <a:t>ohms </a:t>
                      </a:r>
                      <a:r>
                        <a:rPr sz="1800" spc="185" dirty="0"/>
                        <a:t>=</a:t>
                      </a:r>
                      <a:r>
                        <a:rPr sz="1800" spc="-30" dirty="0"/>
                        <a:t> </a:t>
                      </a:r>
                      <a:r>
                        <a:rPr sz="1800" spc="-105" dirty="0"/>
                        <a:t>15%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16510" marB="0"/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sz="1800" spc="-75" dirty="0"/>
                        <a:t>100 </a:t>
                      </a:r>
                      <a:r>
                        <a:rPr sz="1800" spc="-110" dirty="0"/>
                        <a:t>ohms </a:t>
                      </a:r>
                      <a:r>
                        <a:rPr sz="1800" spc="185" dirty="0"/>
                        <a:t>=</a:t>
                      </a:r>
                      <a:r>
                        <a:rPr sz="1800" spc="-30" dirty="0"/>
                        <a:t> </a:t>
                      </a:r>
                      <a:r>
                        <a:rPr sz="1800" spc="-105" dirty="0"/>
                        <a:t>15%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16510" marB="0"/>
                </a:tc>
              </a:tr>
              <a:tr h="370205"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sz="1800" spc="-145" dirty="0"/>
                        <a:t>NEXT </a:t>
                      </a:r>
                      <a:r>
                        <a:rPr sz="1800" spc="-50" dirty="0"/>
                        <a:t>(min. </a:t>
                      </a:r>
                      <a:r>
                        <a:rPr sz="1800" spc="-65" dirty="0"/>
                        <a:t>at </a:t>
                      </a:r>
                      <a:r>
                        <a:rPr sz="1800" spc="-75" dirty="0"/>
                        <a:t>100</a:t>
                      </a:r>
                      <a:r>
                        <a:rPr sz="1800" spc="-50" dirty="0"/>
                        <a:t> </a:t>
                      </a:r>
                      <a:r>
                        <a:rPr sz="1800" spc="-125" dirty="0"/>
                        <a:t>MHz)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16510" marB="0"/>
                </a:tc>
                <a:tc>
                  <a:txBody>
                    <a:bodyPr/>
                    <a:lstStyle/>
                    <a:p>
                      <a:pPr marL="440055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sz="1800" spc="-40" dirty="0"/>
                        <a:t>32.3</a:t>
                      </a:r>
                      <a:r>
                        <a:rPr sz="1800" spc="-75" dirty="0"/>
                        <a:t> </a:t>
                      </a:r>
                      <a:r>
                        <a:rPr sz="1800" spc="-180" dirty="0"/>
                        <a:t>dB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16510" marB="0"/>
                </a:tc>
                <a:tc>
                  <a:txBody>
                    <a:bodyPr/>
                    <a:lstStyle/>
                    <a:p>
                      <a:pPr marL="440055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sz="1800" spc="-40" dirty="0"/>
                        <a:t>35.3</a:t>
                      </a:r>
                      <a:r>
                        <a:rPr sz="1800" spc="-75" dirty="0"/>
                        <a:t> </a:t>
                      </a:r>
                      <a:r>
                        <a:rPr sz="1800" spc="-180" dirty="0"/>
                        <a:t>dB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16510" marB="0"/>
                </a:tc>
                <a:tc>
                  <a:txBody>
                    <a:bodyPr/>
                    <a:lstStyle/>
                    <a:p>
                      <a:pPr marL="440055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sz="1800" spc="-40" dirty="0"/>
                        <a:t>44.3</a:t>
                      </a:r>
                      <a:r>
                        <a:rPr sz="1800" spc="-75" dirty="0"/>
                        <a:t> </a:t>
                      </a:r>
                      <a:r>
                        <a:rPr sz="1800" spc="-180" dirty="0"/>
                        <a:t>dB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16510" marB="0"/>
                </a:tc>
              </a:tr>
              <a:tr h="370205"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sz="1800" spc="-140" dirty="0"/>
                        <a:t>PS-NEXT </a:t>
                      </a:r>
                      <a:r>
                        <a:rPr sz="1800" spc="-50" dirty="0"/>
                        <a:t>(min. </a:t>
                      </a:r>
                      <a:r>
                        <a:rPr sz="1800" spc="-65" dirty="0"/>
                        <a:t>at </a:t>
                      </a:r>
                      <a:r>
                        <a:rPr sz="1800" spc="-75" dirty="0"/>
                        <a:t>100</a:t>
                      </a:r>
                      <a:r>
                        <a:rPr sz="1800" spc="-35" dirty="0"/>
                        <a:t> </a:t>
                      </a:r>
                      <a:r>
                        <a:rPr sz="1800" spc="-125" dirty="0"/>
                        <a:t>MHz)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16510" marB="0"/>
                </a:tc>
                <a:tc>
                  <a:txBody>
                    <a:bodyPr/>
                    <a:lstStyle/>
                    <a:p>
                      <a:pPr marL="13335" algn="ctr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sz="1800" spc="-170" dirty="0"/>
                        <a:t>NA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16510" marB="0"/>
                </a:tc>
                <a:tc>
                  <a:txBody>
                    <a:bodyPr/>
                    <a:lstStyle/>
                    <a:p>
                      <a:pPr marL="440055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sz="1800" spc="-40" dirty="0"/>
                        <a:t>32.3</a:t>
                      </a:r>
                      <a:r>
                        <a:rPr sz="1800" spc="-75" dirty="0"/>
                        <a:t> </a:t>
                      </a:r>
                      <a:r>
                        <a:rPr sz="1800" spc="-180" dirty="0"/>
                        <a:t>dB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16510" marB="0"/>
                </a:tc>
                <a:tc>
                  <a:txBody>
                    <a:bodyPr/>
                    <a:lstStyle/>
                    <a:p>
                      <a:pPr marL="440055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sz="1800" spc="-40" dirty="0"/>
                        <a:t>42.3</a:t>
                      </a:r>
                      <a:r>
                        <a:rPr sz="1800" spc="-75" dirty="0"/>
                        <a:t> </a:t>
                      </a:r>
                      <a:r>
                        <a:rPr sz="1800" spc="-180" dirty="0"/>
                        <a:t>dB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16510" marB="0"/>
                </a:tc>
              </a:tr>
              <a:tr h="370840"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sz="1800" spc="-155" dirty="0"/>
                        <a:t>EL-FEXT </a:t>
                      </a:r>
                      <a:r>
                        <a:rPr sz="1800" spc="-50" dirty="0"/>
                        <a:t>(min. </a:t>
                      </a:r>
                      <a:r>
                        <a:rPr sz="1800" spc="-65" dirty="0"/>
                        <a:t>at </a:t>
                      </a:r>
                      <a:r>
                        <a:rPr sz="1800" spc="-75" dirty="0"/>
                        <a:t>100</a:t>
                      </a:r>
                      <a:r>
                        <a:rPr sz="1800" spc="-325" dirty="0"/>
                        <a:t> </a:t>
                      </a:r>
                      <a:r>
                        <a:rPr sz="1800" spc="-125" dirty="0"/>
                        <a:t>MHz)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16510" marB="0"/>
                </a:tc>
                <a:tc>
                  <a:txBody>
                    <a:bodyPr/>
                    <a:lstStyle/>
                    <a:p>
                      <a:pPr marL="13335" algn="ctr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sz="1800" spc="-170" dirty="0"/>
                        <a:t>NA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16510" marB="0"/>
                </a:tc>
                <a:tc>
                  <a:txBody>
                    <a:bodyPr/>
                    <a:lstStyle/>
                    <a:p>
                      <a:pPr marL="440055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sz="1800" spc="-40" dirty="0"/>
                        <a:t>23.8</a:t>
                      </a:r>
                      <a:r>
                        <a:rPr sz="1800" spc="-75" dirty="0"/>
                        <a:t> </a:t>
                      </a:r>
                      <a:r>
                        <a:rPr sz="1800" spc="-180" dirty="0"/>
                        <a:t>dB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16510" marB="0"/>
                </a:tc>
                <a:tc>
                  <a:txBody>
                    <a:bodyPr/>
                    <a:lstStyle/>
                    <a:p>
                      <a:pPr marL="440055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sz="1800" spc="-40" dirty="0"/>
                        <a:t>27.8</a:t>
                      </a:r>
                      <a:r>
                        <a:rPr sz="1800" spc="-75" dirty="0"/>
                        <a:t> </a:t>
                      </a:r>
                      <a:r>
                        <a:rPr sz="1800" spc="-180" dirty="0"/>
                        <a:t>dB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16510" marB="0"/>
                </a:tc>
              </a:tr>
              <a:tr h="370205"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1800" spc="-160" dirty="0"/>
                        <a:t>PS-ELFEXT </a:t>
                      </a:r>
                      <a:r>
                        <a:rPr sz="1800" spc="-50" dirty="0"/>
                        <a:t>(min. </a:t>
                      </a:r>
                      <a:r>
                        <a:rPr sz="1800" spc="-65" dirty="0"/>
                        <a:t>at </a:t>
                      </a:r>
                      <a:r>
                        <a:rPr sz="1800" spc="-75" dirty="0"/>
                        <a:t>100</a:t>
                      </a:r>
                      <a:r>
                        <a:rPr sz="1800" spc="-325" dirty="0"/>
                        <a:t> </a:t>
                      </a:r>
                      <a:r>
                        <a:rPr sz="1800" spc="-125" dirty="0"/>
                        <a:t>MHz)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17145" marB="0"/>
                </a:tc>
                <a:tc>
                  <a:txBody>
                    <a:bodyPr/>
                    <a:lstStyle/>
                    <a:p>
                      <a:pPr marL="13335" algn="ctr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1800" spc="-170" dirty="0"/>
                        <a:t>NA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17145" marB="0"/>
                </a:tc>
                <a:tc>
                  <a:txBody>
                    <a:bodyPr/>
                    <a:lstStyle/>
                    <a:p>
                      <a:pPr marL="440055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1800" spc="-40" dirty="0"/>
                        <a:t>20.8</a:t>
                      </a:r>
                      <a:r>
                        <a:rPr sz="1800" spc="-75" dirty="0"/>
                        <a:t> </a:t>
                      </a:r>
                      <a:r>
                        <a:rPr sz="1800" spc="-180" dirty="0"/>
                        <a:t>dB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17145" marB="0"/>
                </a:tc>
                <a:tc>
                  <a:txBody>
                    <a:bodyPr/>
                    <a:lstStyle/>
                    <a:p>
                      <a:pPr marL="440055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1800" spc="-40" dirty="0"/>
                        <a:t>24.8</a:t>
                      </a:r>
                      <a:r>
                        <a:rPr sz="1800" spc="-75" dirty="0"/>
                        <a:t> </a:t>
                      </a:r>
                      <a:r>
                        <a:rPr sz="1800" spc="-180" dirty="0"/>
                        <a:t>dB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17145" marB="0"/>
                </a:tc>
              </a:tr>
              <a:tr h="370840"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1800" spc="-150" dirty="0"/>
                        <a:t>PS-ANEXT </a:t>
                      </a:r>
                      <a:r>
                        <a:rPr sz="1800" spc="-50" dirty="0"/>
                        <a:t>(min. </a:t>
                      </a:r>
                      <a:r>
                        <a:rPr sz="1800" spc="-65" dirty="0"/>
                        <a:t>at </a:t>
                      </a:r>
                      <a:r>
                        <a:rPr sz="1800" spc="-75" dirty="0"/>
                        <a:t>500</a:t>
                      </a:r>
                      <a:r>
                        <a:rPr sz="1800" spc="-45" dirty="0"/>
                        <a:t> </a:t>
                      </a:r>
                      <a:r>
                        <a:rPr sz="1800" spc="-125" dirty="0"/>
                        <a:t>MHz)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17145" marB="0"/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1800" spc="-40" dirty="0"/>
                        <a:t>--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17145" marB="0"/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1800" spc="-40" dirty="0"/>
                        <a:t>--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17145" marB="0"/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1800" spc="-40" dirty="0"/>
                        <a:t>--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17145" marB="0"/>
                </a:tc>
              </a:tr>
              <a:tr h="370205"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1800" spc="-170" dirty="0"/>
                        <a:t>PS-AELFEXT </a:t>
                      </a:r>
                      <a:r>
                        <a:rPr sz="1800" spc="-50" dirty="0"/>
                        <a:t>(min. </a:t>
                      </a:r>
                      <a:r>
                        <a:rPr sz="1800" spc="-65" dirty="0"/>
                        <a:t>at </a:t>
                      </a:r>
                      <a:r>
                        <a:rPr sz="1800" spc="-75" dirty="0"/>
                        <a:t>500</a:t>
                      </a:r>
                      <a:r>
                        <a:rPr sz="1800" spc="-290" dirty="0"/>
                        <a:t> </a:t>
                      </a:r>
                      <a:r>
                        <a:rPr sz="1800" spc="-125" dirty="0"/>
                        <a:t>MHz)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17145" marB="0"/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1800" spc="-80" dirty="0"/>
                        <a:t>16</a:t>
                      </a:r>
                      <a:r>
                        <a:rPr sz="1800" spc="-60" dirty="0"/>
                        <a:t> </a:t>
                      </a:r>
                      <a:r>
                        <a:rPr sz="1800" spc="-180" dirty="0"/>
                        <a:t>dB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17145" marB="0"/>
                </a:tc>
                <a:tc>
                  <a:txBody>
                    <a:bodyPr/>
                    <a:lstStyle/>
                    <a:p>
                      <a:pPr marL="440055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1800" spc="-40" dirty="0"/>
                        <a:t>20.1</a:t>
                      </a:r>
                      <a:r>
                        <a:rPr sz="1800" spc="-75" dirty="0"/>
                        <a:t> </a:t>
                      </a:r>
                      <a:r>
                        <a:rPr sz="1800" spc="-180" dirty="0"/>
                        <a:t>dB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17145" marB="0"/>
                </a:tc>
                <a:tc>
                  <a:txBody>
                    <a:bodyPr/>
                    <a:lstStyle/>
                    <a:p>
                      <a:pPr marL="440055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1800" spc="-40" dirty="0"/>
                        <a:t>20.1</a:t>
                      </a:r>
                      <a:r>
                        <a:rPr sz="1800" spc="-75" dirty="0"/>
                        <a:t> </a:t>
                      </a:r>
                      <a:r>
                        <a:rPr sz="1800" spc="-180" dirty="0"/>
                        <a:t>dB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17145" marB="0"/>
                </a:tc>
              </a:tr>
              <a:tr h="370840"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1800" spc="-45" dirty="0"/>
                        <a:t>Return </a:t>
                      </a:r>
                      <a:r>
                        <a:rPr sz="1800" spc="-140" dirty="0"/>
                        <a:t>Loss </a:t>
                      </a:r>
                      <a:r>
                        <a:rPr sz="1800" spc="-45" dirty="0"/>
                        <a:t>(min. </a:t>
                      </a:r>
                      <a:r>
                        <a:rPr sz="1800" spc="-65" dirty="0"/>
                        <a:t>at </a:t>
                      </a:r>
                      <a:r>
                        <a:rPr sz="1800" spc="-75" dirty="0"/>
                        <a:t>100</a:t>
                      </a:r>
                      <a:r>
                        <a:rPr sz="1800" spc="-70" dirty="0"/>
                        <a:t> </a:t>
                      </a:r>
                      <a:r>
                        <a:rPr sz="1800" spc="-125" dirty="0"/>
                        <a:t>MHz)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17145" marB="0"/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1800" spc="-75" dirty="0"/>
                        <a:t>16</a:t>
                      </a:r>
                      <a:r>
                        <a:rPr sz="1800" spc="-55" dirty="0"/>
                        <a:t> </a:t>
                      </a:r>
                      <a:r>
                        <a:rPr sz="1800" spc="-180" dirty="0"/>
                        <a:t>dB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17145" marB="0"/>
                </a:tc>
                <a:tc>
                  <a:txBody>
                    <a:bodyPr/>
                    <a:lstStyle/>
                    <a:p>
                      <a:pPr marL="440055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1800" spc="-40" dirty="0"/>
                        <a:t>20.1</a:t>
                      </a:r>
                      <a:r>
                        <a:rPr sz="1800" spc="-75" dirty="0"/>
                        <a:t> </a:t>
                      </a:r>
                      <a:r>
                        <a:rPr sz="1800" spc="-180" dirty="0"/>
                        <a:t>dB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17145" marB="0"/>
                </a:tc>
                <a:tc>
                  <a:txBody>
                    <a:bodyPr/>
                    <a:lstStyle/>
                    <a:p>
                      <a:pPr marL="440055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1800" spc="-40" dirty="0"/>
                        <a:t>20.1</a:t>
                      </a:r>
                      <a:r>
                        <a:rPr sz="1800" spc="-75" dirty="0"/>
                        <a:t> </a:t>
                      </a:r>
                      <a:r>
                        <a:rPr sz="1800" spc="-180" dirty="0"/>
                        <a:t>dB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17145" marB="0"/>
                </a:tc>
              </a:tr>
              <a:tr h="370840"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1800" spc="-120" dirty="0"/>
                        <a:t>Delay </a:t>
                      </a:r>
                      <a:r>
                        <a:rPr sz="1800" spc="-145" dirty="0"/>
                        <a:t>Skew </a:t>
                      </a:r>
                      <a:r>
                        <a:rPr sz="1800" spc="-60" dirty="0"/>
                        <a:t>(max. </a:t>
                      </a:r>
                      <a:r>
                        <a:rPr sz="1800" spc="-45" dirty="0"/>
                        <a:t>per</a:t>
                      </a:r>
                      <a:r>
                        <a:rPr sz="1800" spc="15" dirty="0"/>
                        <a:t> </a:t>
                      </a:r>
                      <a:r>
                        <a:rPr sz="1800" spc="-75" dirty="0"/>
                        <a:t>100m)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17145" marB="0"/>
                </a:tc>
                <a:tc>
                  <a:txBody>
                    <a:bodyPr/>
                    <a:lstStyle/>
                    <a:p>
                      <a:pPr marL="13335" algn="ctr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1800" spc="-170" dirty="0"/>
                        <a:t>NA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17145" marB="0"/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1800" spc="-80" dirty="0"/>
                        <a:t>45</a:t>
                      </a:r>
                      <a:r>
                        <a:rPr sz="1800" spc="-60" dirty="0"/>
                        <a:t> </a:t>
                      </a:r>
                      <a:r>
                        <a:rPr sz="1800" spc="-110" dirty="0"/>
                        <a:t>ns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17145" marB="0"/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1800" spc="-80" dirty="0"/>
                        <a:t>45</a:t>
                      </a:r>
                      <a:r>
                        <a:rPr sz="1800" spc="-60" dirty="0"/>
                        <a:t> </a:t>
                      </a:r>
                      <a:r>
                        <a:rPr sz="1800" spc="-110" dirty="0"/>
                        <a:t>ns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17145" marB="0"/>
                </a:tc>
              </a:tr>
              <a:tr h="370205"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1800" spc="-80" dirty="0"/>
                        <a:t>Networks</a:t>
                      </a:r>
                      <a:r>
                        <a:rPr sz="1800" spc="-70" dirty="0"/>
                        <a:t> </a:t>
                      </a:r>
                      <a:r>
                        <a:rPr sz="1800" spc="-65" dirty="0"/>
                        <a:t>Supported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17145" marB="0"/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1800" spc="-145" dirty="0"/>
                        <a:t>100BASE-T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17145" marB="0"/>
                </a:tc>
                <a:tc>
                  <a:txBody>
                    <a:bodyPr/>
                    <a:lstStyle/>
                    <a:p>
                      <a:pPr marL="13970" algn="ctr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1800" spc="-140" dirty="0"/>
                        <a:t>1000BASE-T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17145" marB="0"/>
                </a:tc>
                <a:tc>
                  <a:txBody>
                    <a:bodyPr/>
                    <a:lstStyle/>
                    <a:p>
                      <a:pPr marL="13335" algn="ctr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1800" spc="-145" dirty="0"/>
                        <a:t>1000BASE-TX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17145" marB="0"/>
                </a:tc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marR="5080">
              <a:lnSpc>
                <a:spcPct val="100000"/>
              </a:lnSpc>
              <a:spcBef>
                <a:spcPts val="100"/>
              </a:spcBef>
            </a:pPr>
            <a:r>
              <a:rPr spc="-50" dirty="0"/>
              <a:t>MAN- </a:t>
            </a:r>
            <a:r>
              <a:rPr spc="-110" dirty="0"/>
              <a:t>Metropolitan </a:t>
            </a:r>
            <a:r>
              <a:rPr spc="-125" dirty="0"/>
              <a:t>Area</a:t>
            </a:r>
            <a:r>
              <a:rPr spc="-495" dirty="0"/>
              <a:t> </a:t>
            </a:r>
            <a:r>
              <a:rPr spc="-145" dirty="0"/>
              <a:t>Network  </a:t>
            </a:r>
            <a:r>
              <a:rPr spc="-120" dirty="0"/>
              <a:t>continued….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93444" y="1374963"/>
            <a:ext cx="6882765" cy="2820035"/>
          </a:xfrm>
          <a:prstGeom prst="rect">
            <a:avLst/>
          </a:prstGeom>
        </p:spPr>
        <p:txBody>
          <a:bodyPr vert="horz" wrap="square" lIns="0" tIns="71755" rIns="0" bIns="0" rtlCol="0">
            <a:spAutoFit/>
          </a:bodyPr>
          <a:lstStyle/>
          <a:p>
            <a:pPr marL="286385" indent="-273685">
              <a:lnSpc>
                <a:spcPct val="100000"/>
              </a:lnSpc>
              <a:spcBef>
                <a:spcPts val="565"/>
              </a:spcBef>
              <a:buClr>
                <a:srgbClr val="D24717"/>
              </a:buClr>
              <a:buSzPct val="84615"/>
              <a:buFont typeface="Arial"/>
              <a:buChar char=""/>
              <a:tabLst>
                <a:tab pos="287020" algn="l"/>
              </a:tabLst>
            </a:pPr>
            <a:r>
              <a:rPr sz="2600" spc="-105" dirty="0">
                <a:latin typeface="Times New Roman"/>
                <a:cs typeface="Times New Roman"/>
              </a:rPr>
              <a:t>Metropolitan </a:t>
            </a:r>
            <a:r>
              <a:rPr sz="2600" spc="-160" dirty="0">
                <a:latin typeface="Times New Roman"/>
                <a:cs typeface="Times New Roman"/>
              </a:rPr>
              <a:t>Area </a:t>
            </a:r>
            <a:r>
              <a:rPr sz="2600" spc="-110" dirty="0">
                <a:latin typeface="Times New Roman"/>
                <a:cs typeface="Times New Roman"/>
              </a:rPr>
              <a:t>Networks</a:t>
            </a:r>
            <a:r>
              <a:rPr sz="2600" spc="-140" dirty="0">
                <a:latin typeface="Times New Roman"/>
                <a:cs typeface="Times New Roman"/>
              </a:rPr>
              <a:t> </a:t>
            </a:r>
            <a:r>
              <a:rPr sz="2600" spc="-180" dirty="0">
                <a:latin typeface="Times New Roman"/>
                <a:cs typeface="Times New Roman"/>
              </a:rPr>
              <a:t>(MAN)</a:t>
            </a:r>
            <a:endParaRPr sz="2600">
              <a:latin typeface="Times New Roman"/>
              <a:cs typeface="Times New Roman"/>
            </a:endParaRPr>
          </a:p>
          <a:p>
            <a:pPr marL="560705" lvl="1" indent="-228600">
              <a:lnSpc>
                <a:spcPct val="100000"/>
              </a:lnSpc>
              <a:spcBef>
                <a:spcPts val="430"/>
              </a:spcBef>
              <a:buClr>
                <a:srgbClr val="9B2C1F"/>
              </a:buClr>
              <a:buSzPct val="85416"/>
              <a:buFont typeface="Arial"/>
              <a:buChar char=""/>
              <a:tabLst>
                <a:tab pos="561340" algn="l"/>
              </a:tabLst>
            </a:pPr>
            <a:r>
              <a:rPr sz="2400" spc="-90" dirty="0">
                <a:latin typeface="Times New Roman"/>
                <a:cs typeface="Times New Roman"/>
              </a:rPr>
              <a:t>city-wide, </a:t>
            </a:r>
            <a:r>
              <a:rPr sz="2400" spc="-105" dirty="0">
                <a:latin typeface="Times New Roman"/>
                <a:cs typeface="Times New Roman"/>
              </a:rPr>
              <a:t>up </a:t>
            </a:r>
            <a:r>
              <a:rPr sz="2400" spc="-35" dirty="0">
                <a:latin typeface="Times New Roman"/>
                <a:cs typeface="Times New Roman"/>
              </a:rPr>
              <a:t>to </a:t>
            </a:r>
            <a:r>
              <a:rPr sz="2400" spc="-105" dirty="0">
                <a:latin typeface="Times New Roman"/>
                <a:cs typeface="Times New Roman"/>
              </a:rPr>
              <a:t>50</a:t>
            </a:r>
            <a:r>
              <a:rPr sz="2400" spc="-130" dirty="0">
                <a:latin typeface="Times New Roman"/>
                <a:cs typeface="Times New Roman"/>
              </a:rPr>
              <a:t> </a:t>
            </a:r>
            <a:r>
              <a:rPr sz="2400" spc="-145" dirty="0">
                <a:latin typeface="Times New Roman"/>
                <a:cs typeface="Times New Roman"/>
              </a:rPr>
              <a:t>km</a:t>
            </a:r>
            <a:endParaRPr sz="2400">
              <a:latin typeface="Times New Roman"/>
              <a:cs typeface="Times New Roman"/>
            </a:endParaRPr>
          </a:p>
          <a:p>
            <a:pPr marL="560705" marR="5080" lvl="1" indent="-228600">
              <a:lnSpc>
                <a:spcPct val="100000"/>
              </a:lnSpc>
              <a:spcBef>
                <a:spcPts val="400"/>
              </a:spcBef>
              <a:buClr>
                <a:srgbClr val="9B2C1F"/>
              </a:buClr>
              <a:buSzPct val="85416"/>
              <a:buFont typeface="Arial"/>
              <a:buChar char=""/>
              <a:tabLst>
                <a:tab pos="561340" algn="l"/>
              </a:tabLst>
            </a:pPr>
            <a:r>
              <a:rPr sz="2400" spc="-114" dirty="0">
                <a:latin typeface="Times New Roman"/>
                <a:cs typeface="Times New Roman"/>
              </a:rPr>
              <a:t>Digital Subscriber </a:t>
            </a:r>
            <a:r>
              <a:rPr sz="2400" spc="-145" dirty="0">
                <a:latin typeface="Times New Roman"/>
                <a:cs typeface="Times New Roman"/>
              </a:rPr>
              <a:t>Line </a:t>
            </a:r>
            <a:r>
              <a:rPr sz="2400" spc="-135" dirty="0">
                <a:latin typeface="Times New Roman"/>
                <a:cs typeface="Times New Roman"/>
              </a:rPr>
              <a:t>(DSL): </a:t>
            </a:r>
            <a:r>
              <a:rPr sz="2400" spc="-35" dirty="0">
                <a:latin typeface="Times New Roman"/>
                <a:cs typeface="Times New Roman"/>
              </a:rPr>
              <a:t>.25 </a:t>
            </a:r>
            <a:r>
              <a:rPr sz="2400" spc="-50" dirty="0">
                <a:latin typeface="Times New Roman"/>
                <a:cs typeface="Times New Roman"/>
              </a:rPr>
              <a:t>- </a:t>
            </a:r>
            <a:r>
              <a:rPr sz="2400" spc="-105" dirty="0">
                <a:latin typeface="Times New Roman"/>
                <a:cs typeface="Times New Roman"/>
              </a:rPr>
              <a:t>8 </a:t>
            </a:r>
            <a:r>
              <a:rPr sz="2400" spc="-120" dirty="0">
                <a:latin typeface="Times New Roman"/>
                <a:cs typeface="Times New Roman"/>
              </a:rPr>
              <a:t>Mbps, </a:t>
            </a:r>
            <a:r>
              <a:rPr sz="2400" spc="-80" dirty="0">
                <a:latin typeface="Times New Roman"/>
                <a:cs typeface="Times New Roman"/>
              </a:rPr>
              <a:t>5.5km </a:t>
            </a:r>
            <a:r>
              <a:rPr sz="2400" spc="-175" dirty="0">
                <a:latin typeface="Times New Roman"/>
                <a:cs typeface="Times New Roman"/>
              </a:rPr>
              <a:t>from  </a:t>
            </a:r>
            <a:r>
              <a:rPr sz="2400" spc="-120" dirty="0">
                <a:latin typeface="Times New Roman"/>
                <a:cs typeface="Times New Roman"/>
              </a:rPr>
              <a:t>switch</a:t>
            </a:r>
            <a:endParaRPr sz="2400">
              <a:latin typeface="Times New Roman"/>
              <a:cs typeface="Times New Roman"/>
            </a:endParaRPr>
          </a:p>
          <a:p>
            <a:pPr marL="835025" lvl="2" indent="-228600">
              <a:lnSpc>
                <a:spcPct val="100000"/>
              </a:lnSpc>
              <a:spcBef>
                <a:spcPts val="459"/>
              </a:spcBef>
              <a:buClr>
                <a:srgbClr val="E6B0AB"/>
              </a:buClr>
              <a:buSzPct val="85000"/>
              <a:buFont typeface="Arial"/>
              <a:buChar char=""/>
              <a:tabLst>
                <a:tab pos="835660" algn="l"/>
              </a:tabLst>
            </a:pPr>
            <a:r>
              <a:rPr sz="2000" spc="-105" dirty="0">
                <a:latin typeface="Times New Roman"/>
                <a:cs typeface="Times New Roman"/>
              </a:rPr>
              <a:t>BellSouth: </a:t>
            </a:r>
            <a:r>
              <a:rPr sz="2000" dirty="0">
                <a:latin typeface="Times New Roman"/>
                <a:cs typeface="Times New Roman"/>
              </a:rPr>
              <a:t>.8 </a:t>
            </a:r>
            <a:r>
              <a:rPr sz="2000" spc="-30" dirty="0">
                <a:latin typeface="Times New Roman"/>
                <a:cs typeface="Times New Roman"/>
              </a:rPr>
              <a:t>to </a:t>
            </a:r>
            <a:r>
              <a:rPr sz="2000" spc="-85" dirty="0">
                <a:latin typeface="Times New Roman"/>
                <a:cs typeface="Times New Roman"/>
              </a:rPr>
              <a:t>6</a:t>
            </a:r>
            <a:r>
              <a:rPr sz="2000" spc="-180" dirty="0">
                <a:latin typeface="Times New Roman"/>
                <a:cs typeface="Times New Roman"/>
              </a:rPr>
              <a:t> </a:t>
            </a:r>
            <a:r>
              <a:rPr sz="2000" spc="-145" dirty="0">
                <a:latin typeface="Times New Roman"/>
                <a:cs typeface="Times New Roman"/>
              </a:rPr>
              <a:t>Mbps</a:t>
            </a:r>
            <a:endParaRPr sz="2000">
              <a:latin typeface="Times New Roman"/>
              <a:cs typeface="Times New Roman"/>
            </a:endParaRPr>
          </a:p>
          <a:p>
            <a:pPr marL="560705" lvl="1" indent="-228600">
              <a:lnSpc>
                <a:spcPct val="100000"/>
              </a:lnSpc>
              <a:spcBef>
                <a:spcPts val="345"/>
              </a:spcBef>
              <a:buClr>
                <a:srgbClr val="9B2C1F"/>
              </a:buClr>
              <a:buSzPct val="85416"/>
              <a:buFont typeface="Arial"/>
              <a:buChar char=""/>
              <a:tabLst>
                <a:tab pos="561340" algn="l"/>
              </a:tabLst>
            </a:pPr>
            <a:r>
              <a:rPr sz="2400" spc="-135" dirty="0">
                <a:latin typeface="Times New Roman"/>
                <a:cs typeface="Times New Roman"/>
              </a:rPr>
              <a:t>Cable </a:t>
            </a:r>
            <a:r>
              <a:rPr sz="2400" spc="-95" dirty="0">
                <a:latin typeface="Times New Roman"/>
                <a:cs typeface="Times New Roman"/>
              </a:rPr>
              <a:t>modem: </a:t>
            </a:r>
            <a:r>
              <a:rPr sz="2400" spc="-35" dirty="0">
                <a:latin typeface="Times New Roman"/>
                <a:cs typeface="Times New Roman"/>
              </a:rPr>
              <a:t>1.5 </a:t>
            </a:r>
            <a:r>
              <a:rPr sz="2400" spc="-120" dirty="0">
                <a:latin typeface="Times New Roman"/>
                <a:cs typeface="Times New Roman"/>
              </a:rPr>
              <a:t>Mbps, </a:t>
            </a:r>
            <a:r>
              <a:rPr sz="2400" spc="-100" dirty="0">
                <a:latin typeface="Times New Roman"/>
                <a:cs typeface="Times New Roman"/>
              </a:rPr>
              <a:t>longer </a:t>
            </a:r>
            <a:r>
              <a:rPr sz="2400" spc="-114" dirty="0">
                <a:latin typeface="Times New Roman"/>
                <a:cs typeface="Times New Roman"/>
              </a:rPr>
              <a:t>range </a:t>
            </a:r>
            <a:r>
              <a:rPr sz="2400" spc="-105" dirty="0">
                <a:latin typeface="Times New Roman"/>
                <a:cs typeface="Times New Roman"/>
              </a:rPr>
              <a:t>than</a:t>
            </a:r>
            <a:r>
              <a:rPr sz="2400" spc="-95" dirty="0">
                <a:latin typeface="Times New Roman"/>
                <a:cs typeface="Times New Roman"/>
              </a:rPr>
              <a:t> </a:t>
            </a:r>
            <a:r>
              <a:rPr sz="2400" spc="-250" dirty="0">
                <a:latin typeface="Times New Roman"/>
                <a:cs typeface="Times New Roman"/>
              </a:rPr>
              <a:t>DSL</a:t>
            </a:r>
            <a:endParaRPr sz="2400">
              <a:latin typeface="Times New Roman"/>
              <a:cs typeface="Times New Roman"/>
            </a:endParaRPr>
          </a:p>
          <a:p>
            <a:pPr marL="835025" lvl="2" indent="-228600">
              <a:lnSpc>
                <a:spcPct val="100000"/>
              </a:lnSpc>
              <a:spcBef>
                <a:spcPts val="459"/>
              </a:spcBef>
              <a:buClr>
                <a:srgbClr val="E6B0AB"/>
              </a:buClr>
              <a:buSzPct val="85000"/>
              <a:buFont typeface="Arial"/>
              <a:buChar char=""/>
              <a:tabLst>
                <a:tab pos="835660" algn="l"/>
              </a:tabLst>
            </a:pPr>
            <a:r>
              <a:rPr sz="2000" spc="-105" dirty="0">
                <a:latin typeface="Times New Roman"/>
                <a:cs typeface="Times New Roman"/>
              </a:rPr>
              <a:t>Bright </a:t>
            </a:r>
            <a:r>
              <a:rPr sz="2000" spc="-110" dirty="0">
                <a:latin typeface="Times New Roman"/>
                <a:cs typeface="Times New Roman"/>
              </a:rPr>
              <a:t>house </a:t>
            </a:r>
            <a:r>
              <a:rPr sz="2000" spc="160" dirty="0">
                <a:latin typeface="Times New Roman"/>
                <a:cs typeface="Times New Roman"/>
              </a:rPr>
              <a:t>w/ </a:t>
            </a:r>
            <a:r>
              <a:rPr sz="2000" spc="-125" dirty="0">
                <a:latin typeface="Times New Roman"/>
                <a:cs typeface="Times New Roman"/>
              </a:rPr>
              <a:t>Road </a:t>
            </a:r>
            <a:r>
              <a:rPr sz="2000" spc="-70" dirty="0">
                <a:latin typeface="Times New Roman"/>
                <a:cs typeface="Times New Roman"/>
              </a:rPr>
              <a:t>Runner: </a:t>
            </a:r>
            <a:r>
              <a:rPr sz="2000" dirty="0">
                <a:latin typeface="Times New Roman"/>
                <a:cs typeface="Times New Roman"/>
              </a:rPr>
              <a:t>.5 </a:t>
            </a:r>
            <a:r>
              <a:rPr sz="2000" spc="-30" dirty="0">
                <a:latin typeface="Times New Roman"/>
                <a:cs typeface="Times New Roman"/>
              </a:rPr>
              <a:t>to</a:t>
            </a:r>
            <a:r>
              <a:rPr sz="2000" spc="-185" dirty="0">
                <a:latin typeface="Times New Roman"/>
                <a:cs typeface="Times New Roman"/>
              </a:rPr>
              <a:t> </a:t>
            </a:r>
            <a:r>
              <a:rPr sz="2000" spc="-125" dirty="0">
                <a:latin typeface="Times New Roman"/>
                <a:cs typeface="Times New Roman"/>
              </a:rPr>
              <a:t>10Mbps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444" y="688974"/>
            <a:ext cx="503809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204" dirty="0">
                <a:latin typeface="+mn-lt"/>
              </a:rPr>
              <a:t>OFC- </a:t>
            </a:r>
            <a:r>
              <a:rPr sz="4000" b="1" spc="-220" dirty="0">
                <a:latin typeface="+mn-lt"/>
                <a:cs typeface="Trebuchet MS"/>
              </a:rPr>
              <a:t>Optical </a:t>
            </a:r>
            <a:r>
              <a:rPr sz="4000" b="1" spc="-265" dirty="0">
                <a:latin typeface="+mn-lt"/>
                <a:cs typeface="Trebuchet MS"/>
              </a:rPr>
              <a:t>fiber</a:t>
            </a:r>
            <a:r>
              <a:rPr sz="4000" b="1" spc="-250" dirty="0">
                <a:latin typeface="+mn-lt"/>
                <a:cs typeface="Trebuchet MS"/>
              </a:rPr>
              <a:t> </a:t>
            </a:r>
            <a:r>
              <a:rPr sz="4000" b="1" spc="-170" dirty="0">
                <a:latin typeface="+mn-lt"/>
                <a:cs typeface="Trebuchet MS"/>
              </a:rPr>
              <a:t>cable</a:t>
            </a:r>
            <a:endParaRPr sz="4000">
              <a:latin typeface="+mn-lt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57200" y="1433830"/>
            <a:ext cx="8088299" cy="376833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86385" marR="46355" indent="-273685" algn="just">
              <a:lnSpc>
                <a:spcPct val="100000"/>
              </a:lnSpc>
              <a:spcBef>
                <a:spcPts val="105"/>
              </a:spcBef>
              <a:buClr>
                <a:srgbClr val="D24717"/>
              </a:buClr>
              <a:buSzPct val="84615"/>
              <a:buFont typeface="Arial"/>
              <a:buChar char=""/>
              <a:tabLst>
                <a:tab pos="287020" algn="l"/>
              </a:tabLst>
            </a:pPr>
            <a:r>
              <a:rPr sz="2600" spc="-225" dirty="0">
                <a:latin typeface="Times New Roman"/>
                <a:cs typeface="Times New Roman"/>
              </a:rPr>
              <a:t>An </a:t>
            </a:r>
            <a:r>
              <a:rPr sz="2600" b="1" spc="30" dirty="0">
                <a:latin typeface="Times New Roman"/>
                <a:cs typeface="Times New Roman"/>
              </a:rPr>
              <a:t>optical </a:t>
            </a:r>
            <a:r>
              <a:rPr sz="2600" b="1" spc="-15" dirty="0">
                <a:latin typeface="Times New Roman"/>
                <a:cs typeface="Times New Roman"/>
              </a:rPr>
              <a:t>fiber </a:t>
            </a:r>
            <a:r>
              <a:rPr sz="2600" b="1" spc="15" dirty="0">
                <a:latin typeface="Times New Roman"/>
                <a:cs typeface="Times New Roman"/>
              </a:rPr>
              <a:t>cable</a:t>
            </a:r>
            <a:r>
              <a:rPr sz="2600" spc="15" dirty="0">
                <a:latin typeface="Times New Roman"/>
                <a:cs typeface="Times New Roman"/>
              </a:rPr>
              <a:t>, </a:t>
            </a:r>
            <a:r>
              <a:rPr sz="2600" spc="-155" dirty="0">
                <a:latin typeface="Times New Roman"/>
                <a:cs typeface="Times New Roman"/>
              </a:rPr>
              <a:t>also </a:t>
            </a:r>
            <a:r>
              <a:rPr sz="2600" spc="-145" dirty="0">
                <a:latin typeface="Times New Roman"/>
                <a:cs typeface="Times New Roman"/>
              </a:rPr>
              <a:t>known </a:t>
            </a:r>
            <a:r>
              <a:rPr sz="2600" spc="-204" dirty="0">
                <a:latin typeface="Times New Roman"/>
                <a:cs typeface="Times New Roman"/>
              </a:rPr>
              <a:t>as </a:t>
            </a:r>
            <a:r>
              <a:rPr sz="2600" b="1" spc="-15" dirty="0">
                <a:latin typeface="Times New Roman"/>
                <a:cs typeface="Times New Roman"/>
              </a:rPr>
              <a:t>fiber </a:t>
            </a:r>
            <a:r>
              <a:rPr sz="2600" b="1" spc="55" dirty="0">
                <a:latin typeface="Times New Roman"/>
                <a:cs typeface="Times New Roman"/>
              </a:rPr>
              <a:t>optic </a:t>
            </a:r>
            <a:r>
              <a:rPr sz="2600" b="1" spc="-50" dirty="0">
                <a:latin typeface="Times New Roman"/>
                <a:cs typeface="Times New Roman"/>
              </a:rPr>
              <a:t>cable</a:t>
            </a:r>
            <a:r>
              <a:rPr sz="2600" spc="-50" dirty="0">
                <a:latin typeface="Times New Roman"/>
                <a:cs typeface="Times New Roman"/>
              </a:rPr>
              <a:t>,  </a:t>
            </a:r>
            <a:r>
              <a:rPr sz="2600" spc="-165" dirty="0">
                <a:latin typeface="Times New Roman"/>
                <a:cs typeface="Times New Roman"/>
              </a:rPr>
              <a:t>is </a:t>
            </a:r>
            <a:r>
              <a:rPr sz="2600" spc="-160" dirty="0">
                <a:latin typeface="Times New Roman"/>
                <a:cs typeface="Times New Roman"/>
              </a:rPr>
              <a:t>an </a:t>
            </a:r>
            <a:r>
              <a:rPr sz="2600" spc="-180" dirty="0">
                <a:latin typeface="Times New Roman"/>
                <a:cs typeface="Times New Roman"/>
              </a:rPr>
              <a:t>assembly </a:t>
            </a:r>
            <a:r>
              <a:rPr sz="2600" spc="-125" dirty="0">
                <a:latin typeface="Times New Roman"/>
                <a:cs typeface="Times New Roman"/>
              </a:rPr>
              <a:t>similar </a:t>
            </a:r>
            <a:r>
              <a:rPr sz="2600" spc="-35" dirty="0">
                <a:latin typeface="Times New Roman"/>
                <a:cs typeface="Times New Roman"/>
              </a:rPr>
              <a:t>to </a:t>
            </a:r>
            <a:r>
              <a:rPr sz="2600" spc="-160" dirty="0">
                <a:latin typeface="Times New Roman"/>
                <a:cs typeface="Times New Roman"/>
              </a:rPr>
              <a:t>an</a:t>
            </a:r>
            <a:r>
              <a:rPr sz="2600" spc="-160" dirty="0">
                <a:solidFill>
                  <a:srgbClr val="CC9900"/>
                </a:solidFill>
                <a:latin typeface="Times New Roman"/>
                <a:cs typeface="Times New Roman"/>
              </a:rPr>
              <a:t> </a:t>
            </a:r>
            <a:r>
              <a:rPr sz="2600" u="heavy" spc="-95" dirty="0">
                <a:solidFill>
                  <a:srgbClr val="CC9900"/>
                </a:solidFill>
                <a:uFill>
                  <a:solidFill>
                    <a:srgbClr val="CC9900"/>
                  </a:solidFill>
                </a:uFill>
                <a:latin typeface="Times New Roman"/>
                <a:cs typeface="Times New Roman"/>
                <a:hlinkClick r:id="rId2"/>
              </a:rPr>
              <a:t>electrical </a:t>
            </a:r>
            <a:r>
              <a:rPr sz="2600" u="heavy" spc="-114" dirty="0">
                <a:solidFill>
                  <a:srgbClr val="CC9900"/>
                </a:solidFill>
                <a:uFill>
                  <a:solidFill>
                    <a:srgbClr val="CC9900"/>
                  </a:solidFill>
                </a:uFill>
                <a:latin typeface="Times New Roman"/>
                <a:cs typeface="Times New Roman"/>
                <a:hlinkClick r:id="rId2"/>
              </a:rPr>
              <a:t>cable</a:t>
            </a:r>
            <a:r>
              <a:rPr sz="2600" spc="-114" dirty="0">
                <a:latin typeface="Times New Roman"/>
                <a:cs typeface="Times New Roman"/>
              </a:rPr>
              <a:t>, </a:t>
            </a:r>
            <a:r>
              <a:rPr sz="2600" spc="-80" dirty="0">
                <a:latin typeface="Times New Roman"/>
                <a:cs typeface="Times New Roman"/>
              </a:rPr>
              <a:t>but </a:t>
            </a:r>
            <a:r>
              <a:rPr sz="2600" spc="-130" dirty="0">
                <a:latin typeface="Times New Roman"/>
                <a:cs typeface="Times New Roman"/>
              </a:rPr>
              <a:t>containing  </a:t>
            </a:r>
            <a:r>
              <a:rPr sz="2600" spc="-110" dirty="0">
                <a:latin typeface="Times New Roman"/>
                <a:cs typeface="Times New Roman"/>
              </a:rPr>
              <a:t>one </a:t>
            </a:r>
            <a:r>
              <a:rPr sz="2600" spc="-40" dirty="0">
                <a:latin typeface="Times New Roman"/>
                <a:cs typeface="Times New Roman"/>
              </a:rPr>
              <a:t>or </a:t>
            </a:r>
            <a:r>
              <a:rPr sz="2600" spc="-90" dirty="0">
                <a:latin typeface="Times New Roman"/>
                <a:cs typeface="Times New Roman"/>
              </a:rPr>
              <a:t>more</a:t>
            </a:r>
            <a:r>
              <a:rPr sz="2600" spc="-90" dirty="0">
                <a:solidFill>
                  <a:srgbClr val="CC9900"/>
                </a:solidFill>
                <a:latin typeface="Times New Roman"/>
                <a:cs typeface="Times New Roman"/>
                <a:hlinkClick r:id="rId3"/>
              </a:rPr>
              <a:t> </a:t>
            </a:r>
            <a:r>
              <a:rPr sz="2600" u="heavy" spc="-114" dirty="0">
                <a:solidFill>
                  <a:srgbClr val="CC9900"/>
                </a:solidFill>
                <a:uFill>
                  <a:solidFill>
                    <a:srgbClr val="CC9900"/>
                  </a:solidFill>
                </a:uFill>
                <a:latin typeface="Times New Roman"/>
                <a:cs typeface="Times New Roman"/>
                <a:hlinkClick r:id="rId3"/>
              </a:rPr>
              <a:t>optical fibers</a:t>
            </a:r>
            <a:r>
              <a:rPr sz="2600" spc="-114" dirty="0">
                <a:solidFill>
                  <a:srgbClr val="CC9900"/>
                </a:solidFill>
                <a:latin typeface="Times New Roman"/>
                <a:cs typeface="Times New Roman"/>
                <a:hlinkClick r:id="rId3"/>
              </a:rPr>
              <a:t> </a:t>
            </a:r>
            <a:r>
              <a:rPr sz="2600" spc="-85" dirty="0">
                <a:latin typeface="Times New Roman"/>
                <a:cs typeface="Times New Roman"/>
              </a:rPr>
              <a:t>that </a:t>
            </a:r>
            <a:r>
              <a:rPr sz="2600" spc="-100" dirty="0">
                <a:latin typeface="Times New Roman"/>
                <a:cs typeface="Times New Roman"/>
              </a:rPr>
              <a:t>are </a:t>
            </a:r>
            <a:r>
              <a:rPr sz="2600" spc="-130" dirty="0">
                <a:latin typeface="Times New Roman"/>
                <a:cs typeface="Times New Roman"/>
              </a:rPr>
              <a:t>used </a:t>
            </a:r>
            <a:r>
              <a:rPr sz="2600" spc="-35" dirty="0">
                <a:latin typeface="Times New Roman"/>
                <a:cs typeface="Times New Roman"/>
              </a:rPr>
              <a:t>to </a:t>
            </a:r>
            <a:r>
              <a:rPr sz="2600" spc="-90" dirty="0">
                <a:latin typeface="Times New Roman"/>
                <a:cs typeface="Times New Roman"/>
              </a:rPr>
              <a:t>carry</a:t>
            </a:r>
            <a:r>
              <a:rPr sz="2600" spc="150" dirty="0">
                <a:latin typeface="Times New Roman"/>
                <a:cs typeface="Times New Roman"/>
              </a:rPr>
              <a:t> </a:t>
            </a:r>
            <a:r>
              <a:rPr sz="2600" spc="-80" dirty="0">
                <a:latin typeface="Times New Roman"/>
                <a:cs typeface="Times New Roman"/>
              </a:rPr>
              <a:t>light.</a:t>
            </a:r>
            <a:endParaRPr sz="2600">
              <a:latin typeface="Times New Roman"/>
              <a:cs typeface="Times New Roman"/>
            </a:endParaRPr>
          </a:p>
          <a:p>
            <a:pPr marL="286385" marR="46990" indent="-273685" algn="just">
              <a:lnSpc>
                <a:spcPct val="100000"/>
              </a:lnSpc>
              <a:spcBef>
                <a:spcPts val="600"/>
              </a:spcBef>
              <a:buClr>
                <a:srgbClr val="D24717"/>
              </a:buClr>
              <a:buSzPct val="84615"/>
              <a:buFont typeface="Arial"/>
              <a:buChar char=""/>
              <a:tabLst>
                <a:tab pos="287020" algn="l"/>
              </a:tabLst>
            </a:pPr>
            <a:r>
              <a:rPr sz="2600" spc="-130" dirty="0">
                <a:latin typeface="Times New Roman"/>
                <a:cs typeface="Times New Roman"/>
              </a:rPr>
              <a:t>The </a:t>
            </a:r>
            <a:r>
              <a:rPr sz="2600" spc="-114" dirty="0">
                <a:latin typeface="Times New Roman"/>
                <a:cs typeface="Times New Roman"/>
              </a:rPr>
              <a:t>optical </a:t>
            </a:r>
            <a:r>
              <a:rPr sz="2600" spc="-105" dirty="0">
                <a:latin typeface="Times New Roman"/>
                <a:cs typeface="Times New Roman"/>
              </a:rPr>
              <a:t>fiber elements </a:t>
            </a:r>
            <a:r>
              <a:rPr sz="2600" spc="-100" dirty="0">
                <a:latin typeface="Times New Roman"/>
                <a:cs typeface="Times New Roman"/>
              </a:rPr>
              <a:t>are </a:t>
            </a:r>
            <a:r>
              <a:rPr sz="2600" spc="-145" dirty="0">
                <a:latin typeface="Times New Roman"/>
                <a:cs typeface="Times New Roman"/>
              </a:rPr>
              <a:t>typically individually </a:t>
            </a:r>
            <a:r>
              <a:rPr sz="2600" spc="-114" dirty="0">
                <a:latin typeface="Times New Roman"/>
                <a:cs typeface="Times New Roman"/>
              </a:rPr>
              <a:t>coated  </a:t>
            </a:r>
            <a:r>
              <a:rPr sz="2600" spc="-100" dirty="0">
                <a:latin typeface="Times New Roman"/>
                <a:cs typeface="Times New Roman"/>
              </a:rPr>
              <a:t>with </a:t>
            </a:r>
            <a:r>
              <a:rPr sz="2600" spc="-125" dirty="0">
                <a:latin typeface="Times New Roman"/>
                <a:cs typeface="Times New Roman"/>
              </a:rPr>
              <a:t>plastic </a:t>
            </a:r>
            <a:r>
              <a:rPr sz="2600" spc="-150" dirty="0">
                <a:latin typeface="Times New Roman"/>
                <a:cs typeface="Times New Roman"/>
              </a:rPr>
              <a:t>layers </a:t>
            </a:r>
            <a:r>
              <a:rPr sz="2600" spc="-145" dirty="0">
                <a:latin typeface="Times New Roman"/>
                <a:cs typeface="Times New Roman"/>
              </a:rPr>
              <a:t>and </a:t>
            </a:r>
            <a:r>
              <a:rPr sz="2600" spc="-114" dirty="0">
                <a:latin typeface="Times New Roman"/>
                <a:cs typeface="Times New Roman"/>
              </a:rPr>
              <a:t>contained </a:t>
            </a:r>
            <a:r>
              <a:rPr sz="2600" spc="-120" dirty="0">
                <a:latin typeface="Times New Roman"/>
                <a:cs typeface="Times New Roman"/>
              </a:rPr>
              <a:t>in </a:t>
            </a:r>
            <a:r>
              <a:rPr sz="2600" spc="-204" dirty="0">
                <a:latin typeface="Times New Roman"/>
                <a:cs typeface="Times New Roman"/>
              </a:rPr>
              <a:t>a </a:t>
            </a:r>
            <a:r>
              <a:rPr sz="2600" spc="-90" dirty="0">
                <a:latin typeface="Times New Roman"/>
                <a:cs typeface="Times New Roman"/>
              </a:rPr>
              <a:t>protective </a:t>
            </a:r>
            <a:r>
              <a:rPr sz="2600" spc="-80" dirty="0">
                <a:latin typeface="Times New Roman"/>
                <a:cs typeface="Times New Roman"/>
              </a:rPr>
              <a:t>tube </a:t>
            </a:r>
            <a:r>
              <a:rPr sz="2600" spc="-125" dirty="0">
                <a:latin typeface="Times New Roman"/>
                <a:cs typeface="Times New Roman"/>
              </a:rPr>
              <a:t>suitable  </a:t>
            </a:r>
            <a:r>
              <a:rPr sz="2600" spc="-95" dirty="0">
                <a:latin typeface="Times New Roman"/>
                <a:cs typeface="Times New Roman"/>
              </a:rPr>
              <a:t>for </a:t>
            </a:r>
            <a:r>
              <a:rPr sz="2600" spc="-75" dirty="0">
                <a:latin typeface="Times New Roman"/>
                <a:cs typeface="Times New Roman"/>
              </a:rPr>
              <a:t>the </a:t>
            </a:r>
            <a:r>
              <a:rPr sz="2600" spc="-110" dirty="0">
                <a:latin typeface="Times New Roman"/>
                <a:cs typeface="Times New Roman"/>
              </a:rPr>
              <a:t>environment </a:t>
            </a:r>
            <a:r>
              <a:rPr sz="2600" spc="-100" dirty="0">
                <a:latin typeface="Times New Roman"/>
                <a:cs typeface="Times New Roman"/>
              </a:rPr>
              <a:t>where </a:t>
            </a:r>
            <a:r>
              <a:rPr sz="2600" spc="-75" dirty="0">
                <a:latin typeface="Times New Roman"/>
                <a:cs typeface="Times New Roman"/>
              </a:rPr>
              <a:t>the </a:t>
            </a:r>
            <a:r>
              <a:rPr sz="2600" spc="-150" dirty="0">
                <a:latin typeface="Times New Roman"/>
                <a:cs typeface="Times New Roman"/>
              </a:rPr>
              <a:t>cable </a:t>
            </a:r>
            <a:r>
              <a:rPr sz="2600" spc="-114" dirty="0">
                <a:latin typeface="Times New Roman"/>
                <a:cs typeface="Times New Roman"/>
              </a:rPr>
              <a:t>will be</a:t>
            </a:r>
            <a:r>
              <a:rPr sz="2600" spc="160" dirty="0">
                <a:latin typeface="Times New Roman"/>
                <a:cs typeface="Times New Roman"/>
              </a:rPr>
              <a:t> </a:t>
            </a:r>
            <a:r>
              <a:rPr sz="2600" spc="-110" dirty="0">
                <a:latin typeface="Times New Roman"/>
                <a:cs typeface="Times New Roman"/>
              </a:rPr>
              <a:t>deployed.</a:t>
            </a:r>
            <a:endParaRPr sz="2600">
              <a:latin typeface="Times New Roman"/>
              <a:cs typeface="Times New Roman"/>
            </a:endParaRPr>
          </a:p>
          <a:p>
            <a:pPr marL="286385" marR="5080" indent="-273685" algn="just">
              <a:lnSpc>
                <a:spcPct val="100000"/>
              </a:lnSpc>
              <a:spcBef>
                <a:spcPts val="605"/>
              </a:spcBef>
              <a:buClr>
                <a:srgbClr val="D24717"/>
              </a:buClr>
              <a:buSzPct val="84615"/>
              <a:buFont typeface="Arial"/>
              <a:buChar char=""/>
              <a:tabLst>
                <a:tab pos="287020" algn="l"/>
              </a:tabLst>
            </a:pPr>
            <a:r>
              <a:rPr sz="2600" spc="-105" dirty="0">
                <a:latin typeface="Times New Roman"/>
                <a:cs typeface="Times New Roman"/>
              </a:rPr>
              <a:t>Different </a:t>
            </a:r>
            <a:r>
              <a:rPr sz="2600" spc="-120" dirty="0">
                <a:latin typeface="Times New Roman"/>
                <a:cs typeface="Times New Roman"/>
              </a:rPr>
              <a:t>types </a:t>
            </a:r>
            <a:r>
              <a:rPr sz="2600" spc="-150" dirty="0">
                <a:latin typeface="Times New Roman"/>
                <a:cs typeface="Times New Roman"/>
              </a:rPr>
              <a:t>of cable </a:t>
            </a:r>
            <a:r>
              <a:rPr sz="2600" spc="-100" dirty="0">
                <a:latin typeface="Times New Roman"/>
                <a:cs typeface="Times New Roman"/>
              </a:rPr>
              <a:t>are </a:t>
            </a:r>
            <a:r>
              <a:rPr sz="2600" spc="-130" dirty="0">
                <a:latin typeface="Times New Roman"/>
                <a:cs typeface="Times New Roman"/>
              </a:rPr>
              <a:t>used </a:t>
            </a:r>
            <a:r>
              <a:rPr sz="2600" spc="-95" dirty="0">
                <a:latin typeface="Times New Roman"/>
                <a:cs typeface="Times New Roman"/>
              </a:rPr>
              <a:t>for </a:t>
            </a:r>
            <a:r>
              <a:rPr sz="2600" spc="-100" dirty="0">
                <a:latin typeface="Times New Roman"/>
                <a:cs typeface="Times New Roman"/>
              </a:rPr>
              <a:t>different </a:t>
            </a:r>
            <a:r>
              <a:rPr sz="2600" spc="-114" dirty="0">
                <a:latin typeface="Times New Roman"/>
                <a:cs typeface="Times New Roman"/>
              </a:rPr>
              <a:t>applications,  </a:t>
            </a:r>
            <a:r>
              <a:rPr sz="2600" spc="-95" dirty="0">
                <a:latin typeface="Times New Roman"/>
                <a:cs typeface="Times New Roman"/>
              </a:rPr>
              <a:t>for </a:t>
            </a:r>
            <a:r>
              <a:rPr sz="2600" spc="-125" dirty="0">
                <a:latin typeface="Times New Roman"/>
                <a:cs typeface="Times New Roman"/>
              </a:rPr>
              <a:t>example </a:t>
            </a:r>
            <a:r>
              <a:rPr sz="2600" spc="-140" dirty="0">
                <a:latin typeface="Times New Roman"/>
                <a:cs typeface="Times New Roman"/>
              </a:rPr>
              <a:t>long </a:t>
            </a:r>
            <a:r>
              <a:rPr sz="2600" spc="-125" dirty="0">
                <a:latin typeface="Times New Roman"/>
                <a:cs typeface="Times New Roman"/>
              </a:rPr>
              <a:t>distance</a:t>
            </a:r>
            <a:r>
              <a:rPr sz="2600" spc="-125" dirty="0">
                <a:solidFill>
                  <a:srgbClr val="CC9900"/>
                </a:solidFill>
                <a:latin typeface="Times New Roman"/>
                <a:cs typeface="Times New Roman"/>
              </a:rPr>
              <a:t> </a:t>
            </a:r>
            <a:r>
              <a:rPr sz="2600" u="heavy" spc="-100" dirty="0">
                <a:solidFill>
                  <a:srgbClr val="CC9900"/>
                </a:solidFill>
                <a:uFill>
                  <a:solidFill>
                    <a:srgbClr val="CC9900"/>
                  </a:solidFill>
                </a:uFill>
                <a:latin typeface="Times New Roman"/>
                <a:cs typeface="Times New Roman"/>
                <a:hlinkClick r:id="rId4"/>
              </a:rPr>
              <a:t>telecommunication</a:t>
            </a:r>
            <a:r>
              <a:rPr sz="2600" spc="-100" dirty="0">
                <a:latin typeface="Times New Roman"/>
                <a:cs typeface="Times New Roman"/>
              </a:rPr>
              <a:t>, </a:t>
            </a:r>
            <a:r>
              <a:rPr sz="2600" spc="-40" dirty="0">
                <a:latin typeface="Times New Roman"/>
                <a:cs typeface="Times New Roman"/>
              </a:rPr>
              <a:t>or </a:t>
            </a:r>
            <a:r>
              <a:rPr sz="2600" spc="-135" dirty="0">
                <a:latin typeface="Times New Roman"/>
                <a:cs typeface="Times New Roman"/>
              </a:rPr>
              <a:t>providing </a:t>
            </a:r>
            <a:r>
              <a:rPr sz="2600" spc="-204" dirty="0">
                <a:latin typeface="Times New Roman"/>
                <a:cs typeface="Times New Roman"/>
              </a:rPr>
              <a:t>a  </a:t>
            </a:r>
            <a:r>
              <a:rPr sz="2600" spc="-135" dirty="0">
                <a:latin typeface="Times New Roman"/>
                <a:cs typeface="Times New Roman"/>
              </a:rPr>
              <a:t>high-speed </a:t>
            </a:r>
            <a:r>
              <a:rPr sz="2600" spc="-130" dirty="0">
                <a:latin typeface="Times New Roman"/>
                <a:cs typeface="Times New Roman"/>
              </a:rPr>
              <a:t>data </a:t>
            </a:r>
            <a:r>
              <a:rPr sz="2600" spc="-110" dirty="0">
                <a:latin typeface="Times New Roman"/>
                <a:cs typeface="Times New Roman"/>
              </a:rPr>
              <a:t>connection between </a:t>
            </a:r>
            <a:r>
              <a:rPr sz="2600" spc="-100" dirty="0">
                <a:latin typeface="Times New Roman"/>
                <a:cs typeface="Times New Roman"/>
              </a:rPr>
              <a:t>different </a:t>
            </a:r>
            <a:r>
              <a:rPr sz="2600" spc="-70" dirty="0">
                <a:latin typeface="Times New Roman"/>
                <a:cs typeface="Times New Roman"/>
              </a:rPr>
              <a:t>parts </a:t>
            </a:r>
            <a:r>
              <a:rPr sz="2600" spc="-150" dirty="0">
                <a:latin typeface="Times New Roman"/>
                <a:cs typeface="Times New Roman"/>
              </a:rPr>
              <a:t>of </a:t>
            </a:r>
            <a:r>
              <a:rPr sz="2600" spc="-204" dirty="0">
                <a:latin typeface="Times New Roman"/>
                <a:cs typeface="Times New Roman"/>
              </a:rPr>
              <a:t>a  </a:t>
            </a:r>
            <a:r>
              <a:rPr sz="2600" spc="-135" dirty="0">
                <a:latin typeface="Times New Roman"/>
                <a:cs typeface="Times New Roman"/>
              </a:rPr>
              <a:t>building.</a:t>
            </a:r>
            <a:endParaRPr sz="2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4500" y="886713"/>
            <a:ext cx="256603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145" dirty="0"/>
              <a:t>Fiber</a:t>
            </a:r>
            <a:r>
              <a:rPr sz="4000" spc="-275" dirty="0"/>
              <a:t> </a:t>
            </a:r>
            <a:r>
              <a:rPr sz="4000" spc="-5" dirty="0"/>
              <a:t>Media</a:t>
            </a:r>
            <a:endParaRPr sz="4000"/>
          </a:p>
        </p:txBody>
      </p:sp>
      <p:sp>
        <p:nvSpPr>
          <p:cNvPr id="3" name="object 3"/>
          <p:cNvSpPr txBox="1"/>
          <p:nvPr/>
        </p:nvSpPr>
        <p:spPr>
          <a:xfrm>
            <a:off x="535940" y="2014855"/>
            <a:ext cx="8227060" cy="1525905"/>
          </a:xfrm>
          <a:prstGeom prst="rect">
            <a:avLst/>
          </a:prstGeom>
        </p:spPr>
        <p:txBody>
          <a:bodyPr vert="horz" wrap="square" lIns="0" tIns="92075" rIns="0" bIns="0" rtlCol="0">
            <a:spAutoFit/>
          </a:bodyPr>
          <a:lstStyle/>
          <a:p>
            <a:pPr marL="287020" marR="702310" indent="-274320">
              <a:lnSpc>
                <a:spcPct val="80000"/>
              </a:lnSpc>
              <a:spcBef>
                <a:spcPts val="725"/>
              </a:spcBef>
              <a:buClr>
                <a:srgbClr val="D24717"/>
              </a:buClr>
              <a:buSzPct val="84615"/>
              <a:buFont typeface="Arial"/>
              <a:buChar char=""/>
              <a:tabLst>
                <a:tab pos="287020" algn="l"/>
              </a:tabLst>
            </a:pPr>
            <a:r>
              <a:rPr sz="2600" spc="-95" dirty="0">
                <a:latin typeface="Times New Roman"/>
                <a:cs typeface="Times New Roman"/>
              </a:rPr>
              <a:t>Optical </a:t>
            </a:r>
            <a:r>
              <a:rPr sz="2600" spc="-114" dirty="0">
                <a:latin typeface="Times New Roman"/>
                <a:cs typeface="Times New Roman"/>
              </a:rPr>
              <a:t>fibers </a:t>
            </a:r>
            <a:r>
              <a:rPr sz="2600" spc="-135" dirty="0">
                <a:latin typeface="Times New Roman"/>
                <a:cs typeface="Times New Roman"/>
              </a:rPr>
              <a:t>use </a:t>
            </a:r>
            <a:r>
              <a:rPr sz="2600" spc="-120" dirty="0">
                <a:latin typeface="Times New Roman"/>
                <a:cs typeface="Times New Roman"/>
              </a:rPr>
              <a:t>light </a:t>
            </a:r>
            <a:r>
              <a:rPr sz="2600" spc="-35" dirty="0">
                <a:latin typeface="Times New Roman"/>
                <a:cs typeface="Times New Roman"/>
              </a:rPr>
              <a:t>to </a:t>
            </a:r>
            <a:r>
              <a:rPr sz="2600" spc="-130" dirty="0">
                <a:latin typeface="Times New Roman"/>
                <a:cs typeface="Times New Roman"/>
              </a:rPr>
              <a:t>send </a:t>
            </a:r>
            <a:r>
              <a:rPr sz="2600" spc="-105" dirty="0">
                <a:latin typeface="Times New Roman"/>
                <a:cs typeface="Times New Roman"/>
              </a:rPr>
              <a:t>information through </a:t>
            </a:r>
            <a:r>
              <a:rPr sz="2600" spc="-450" dirty="0">
                <a:latin typeface="Times New Roman"/>
                <a:cs typeface="Times New Roman"/>
              </a:rPr>
              <a:t>the  </a:t>
            </a:r>
            <a:r>
              <a:rPr sz="2600" spc="-114" dirty="0">
                <a:latin typeface="Times New Roman"/>
                <a:cs typeface="Times New Roman"/>
              </a:rPr>
              <a:t>optical</a:t>
            </a:r>
            <a:r>
              <a:rPr sz="2600" spc="-60" dirty="0">
                <a:latin typeface="Times New Roman"/>
                <a:cs typeface="Times New Roman"/>
              </a:rPr>
              <a:t> </a:t>
            </a:r>
            <a:r>
              <a:rPr sz="2600" spc="-95" dirty="0">
                <a:latin typeface="Times New Roman"/>
                <a:cs typeface="Times New Roman"/>
              </a:rPr>
              <a:t>medium.</a:t>
            </a:r>
            <a:endParaRPr sz="2600">
              <a:latin typeface="Times New Roman"/>
              <a:cs typeface="Times New Roman"/>
            </a:endParaRPr>
          </a:p>
          <a:p>
            <a:pPr marL="287020" indent="-274320">
              <a:lnSpc>
                <a:spcPts val="3085"/>
              </a:lnSpc>
              <a:buClr>
                <a:srgbClr val="D24717"/>
              </a:buClr>
              <a:buSzPct val="84615"/>
              <a:buFont typeface="Arial"/>
              <a:buChar char=""/>
              <a:tabLst>
                <a:tab pos="287020" algn="l"/>
              </a:tabLst>
            </a:pPr>
            <a:r>
              <a:rPr sz="2600" spc="-80" dirty="0">
                <a:latin typeface="Times New Roman"/>
                <a:cs typeface="Times New Roman"/>
              </a:rPr>
              <a:t>It </a:t>
            </a:r>
            <a:r>
              <a:rPr sz="2600" spc="-150" dirty="0">
                <a:latin typeface="Times New Roman"/>
                <a:cs typeface="Times New Roman"/>
              </a:rPr>
              <a:t>uses </a:t>
            </a:r>
            <a:r>
              <a:rPr sz="2600" spc="-75" dirty="0">
                <a:latin typeface="Times New Roman"/>
                <a:cs typeface="Times New Roman"/>
              </a:rPr>
              <a:t>the </a:t>
            </a:r>
            <a:r>
              <a:rPr sz="2600" spc="-110" dirty="0">
                <a:latin typeface="Times New Roman"/>
                <a:cs typeface="Times New Roman"/>
              </a:rPr>
              <a:t>principal </a:t>
            </a:r>
            <a:r>
              <a:rPr sz="2600" spc="-150" dirty="0">
                <a:latin typeface="Times New Roman"/>
                <a:cs typeface="Times New Roman"/>
              </a:rPr>
              <a:t>of </a:t>
            </a:r>
            <a:r>
              <a:rPr sz="2600" spc="-75" dirty="0">
                <a:latin typeface="Times New Roman"/>
                <a:cs typeface="Times New Roman"/>
              </a:rPr>
              <a:t>total </a:t>
            </a:r>
            <a:r>
              <a:rPr sz="2600" spc="-80" dirty="0">
                <a:latin typeface="Times New Roman"/>
                <a:cs typeface="Times New Roman"/>
              </a:rPr>
              <a:t>internal</a:t>
            </a:r>
            <a:r>
              <a:rPr sz="2600" spc="170" dirty="0">
                <a:latin typeface="Times New Roman"/>
                <a:cs typeface="Times New Roman"/>
              </a:rPr>
              <a:t> </a:t>
            </a:r>
            <a:r>
              <a:rPr sz="2600" spc="-80" dirty="0">
                <a:latin typeface="Times New Roman"/>
                <a:cs typeface="Times New Roman"/>
              </a:rPr>
              <a:t>reflection.</a:t>
            </a:r>
            <a:endParaRPr sz="2600">
              <a:latin typeface="Times New Roman"/>
              <a:cs typeface="Times New Roman"/>
            </a:endParaRPr>
          </a:p>
          <a:p>
            <a:pPr marL="287020" indent="-274320">
              <a:lnSpc>
                <a:spcPts val="3110"/>
              </a:lnSpc>
              <a:buClr>
                <a:srgbClr val="D24717"/>
              </a:buClr>
              <a:buSzPct val="84615"/>
              <a:buFont typeface="Arial"/>
              <a:buChar char=""/>
              <a:tabLst>
                <a:tab pos="287020" algn="l"/>
              </a:tabLst>
            </a:pPr>
            <a:r>
              <a:rPr sz="2600" spc="-130" dirty="0">
                <a:latin typeface="Times New Roman"/>
                <a:cs typeface="Times New Roman"/>
              </a:rPr>
              <a:t>Modulated </a:t>
            </a:r>
            <a:r>
              <a:rPr sz="2600" spc="-120" dirty="0">
                <a:latin typeface="Times New Roman"/>
                <a:cs typeface="Times New Roman"/>
              </a:rPr>
              <a:t>light </a:t>
            </a:r>
            <a:r>
              <a:rPr sz="2600" spc="-130" dirty="0">
                <a:latin typeface="Times New Roman"/>
                <a:cs typeface="Times New Roman"/>
              </a:rPr>
              <a:t>transmissions </a:t>
            </a:r>
            <a:r>
              <a:rPr sz="2600" spc="-100" dirty="0">
                <a:latin typeface="Times New Roman"/>
                <a:cs typeface="Times New Roman"/>
              </a:rPr>
              <a:t>are </a:t>
            </a:r>
            <a:r>
              <a:rPr sz="2600" spc="-130" dirty="0">
                <a:latin typeface="Times New Roman"/>
                <a:cs typeface="Times New Roman"/>
              </a:rPr>
              <a:t>used </a:t>
            </a:r>
            <a:r>
              <a:rPr sz="2600" spc="-35" dirty="0">
                <a:latin typeface="Times New Roman"/>
                <a:cs typeface="Times New Roman"/>
              </a:rPr>
              <a:t>to </a:t>
            </a:r>
            <a:r>
              <a:rPr sz="2600" spc="-85" dirty="0">
                <a:latin typeface="Times New Roman"/>
                <a:cs typeface="Times New Roman"/>
              </a:rPr>
              <a:t>transmit </a:t>
            </a:r>
            <a:r>
              <a:rPr sz="2600" spc="-75" dirty="0">
                <a:latin typeface="Times New Roman"/>
                <a:cs typeface="Times New Roman"/>
              </a:rPr>
              <a:t>the</a:t>
            </a:r>
            <a:r>
              <a:rPr sz="2600" spc="210" dirty="0">
                <a:latin typeface="Times New Roman"/>
                <a:cs typeface="Times New Roman"/>
              </a:rPr>
              <a:t> </a:t>
            </a:r>
            <a:r>
              <a:rPr sz="2600" spc="-160" dirty="0">
                <a:latin typeface="Times New Roman"/>
                <a:cs typeface="Times New Roman"/>
              </a:rPr>
              <a:t>signal.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47983" y="4343400"/>
            <a:ext cx="6548216" cy="16693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4500" y="1115313"/>
            <a:ext cx="508127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270" dirty="0"/>
              <a:t>Total </a:t>
            </a:r>
            <a:r>
              <a:rPr sz="4000" spc="-155" dirty="0"/>
              <a:t>Internal Reflection</a:t>
            </a:r>
            <a:endParaRPr sz="4000"/>
          </a:p>
        </p:txBody>
      </p:sp>
      <p:sp>
        <p:nvSpPr>
          <p:cNvPr id="3" name="object 3"/>
          <p:cNvSpPr/>
          <p:nvPr/>
        </p:nvSpPr>
        <p:spPr>
          <a:xfrm>
            <a:off x="457200" y="2692400"/>
            <a:ext cx="8229600" cy="228196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4500" y="734313"/>
            <a:ext cx="256603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145" dirty="0"/>
              <a:t>Fiber</a:t>
            </a:r>
            <a:r>
              <a:rPr sz="4000" spc="-275" dirty="0"/>
              <a:t> </a:t>
            </a:r>
            <a:r>
              <a:rPr sz="4000" spc="-5" dirty="0"/>
              <a:t>Media</a:t>
            </a:r>
            <a:endParaRPr sz="4000"/>
          </a:p>
        </p:txBody>
      </p:sp>
      <p:sp>
        <p:nvSpPr>
          <p:cNvPr id="3" name="object 3"/>
          <p:cNvSpPr txBox="1"/>
          <p:nvPr/>
        </p:nvSpPr>
        <p:spPr>
          <a:xfrm>
            <a:off x="383540" y="1450594"/>
            <a:ext cx="7918450" cy="3953510"/>
          </a:xfrm>
          <a:prstGeom prst="rect">
            <a:avLst/>
          </a:prstGeom>
        </p:spPr>
        <p:txBody>
          <a:bodyPr vert="horz" wrap="square" lIns="0" tIns="92075" rIns="0" bIns="0" rtlCol="0">
            <a:spAutoFit/>
          </a:bodyPr>
          <a:lstStyle/>
          <a:p>
            <a:pPr marL="287020" marR="759460" indent="-274320" algn="just">
              <a:lnSpc>
                <a:spcPct val="80000"/>
              </a:lnSpc>
              <a:spcBef>
                <a:spcPts val="725"/>
              </a:spcBef>
              <a:buClr>
                <a:srgbClr val="D24717"/>
              </a:buClr>
              <a:buSzPct val="84615"/>
              <a:buFont typeface="Arial"/>
              <a:buChar char=""/>
              <a:tabLst>
                <a:tab pos="287020" algn="l"/>
              </a:tabLst>
            </a:pPr>
            <a:r>
              <a:rPr sz="2600" spc="-150" dirty="0">
                <a:latin typeface="Times New Roman"/>
                <a:cs typeface="Times New Roman"/>
              </a:rPr>
              <a:t>Light </a:t>
            </a:r>
            <a:r>
              <a:rPr sz="2600" spc="-125" dirty="0">
                <a:latin typeface="Times New Roman"/>
                <a:cs typeface="Times New Roman"/>
              </a:rPr>
              <a:t>travels </a:t>
            </a:r>
            <a:r>
              <a:rPr sz="2600" spc="-105" dirty="0">
                <a:latin typeface="Times New Roman"/>
                <a:cs typeface="Times New Roman"/>
              </a:rPr>
              <a:t>through </a:t>
            </a:r>
            <a:r>
              <a:rPr sz="2600" spc="-75" dirty="0">
                <a:latin typeface="Times New Roman"/>
                <a:cs typeface="Times New Roman"/>
              </a:rPr>
              <a:t>the </a:t>
            </a:r>
            <a:r>
              <a:rPr sz="2600" spc="-114" dirty="0">
                <a:latin typeface="Times New Roman"/>
                <a:cs typeface="Times New Roman"/>
              </a:rPr>
              <a:t>optical </a:t>
            </a:r>
            <a:r>
              <a:rPr sz="2600" spc="-145" dirty="0">
                <a:latin typeface="Times New Roman"/>
                <a:cs typeface="Times New Roman"/>
              </a:rPr>
              <a:t>media </a:t>
            </a:r>
            <a:r>
              <a:rPr sz="2600" spc="-204" dirty="0">
                <a:latin typeface="Times New Roman"/>
                <a:cs typeface="Times New Roman"/>
              </a:rPr>
              <a:t>by </a:t>
            </a:r>
            <a:r>
              <a:rPr sz="2600" spc="-80" dirty="0">
                <a:latin typeface="Times New Roman"/>
                <a:cs typeface="Times New Roman"/>
              </a:rPr>
              <a:t>the </a:t>
            </a:r>
            <a:r>
              <a:rPr sz="2600" spc="-229" dirty="0">
                <a:latin typeface="Times New Roman"/>
                <a:cs typeface="Times New Roman"/>
              </a:rPr>
              <a:t>way </a:t>
            </a:r>
            <a:r>
              <a:rPr sz="2600" spc="-150" dirty="0">
                <a:latin typeface="Times New Roman"/>
                <a:cs typeface="Times New Roman"/>
              </a:rPr>
              <a:t>of </a:t>
            </a:r>
            <a:r>
              <a:rPr sz="2600" spc="-135" dirty="0">
                <a:latin typeface="Times New Roman"/>
                <a:cs typeface="Times New Roman"/>
              </a:rPr>
              <a:t>total  </a:t>
            </a:r>
            <a:r>
              <a:rPr sz="2600" spc="-80" dirty="0">
                <a:latin typeface="Times New Roman"/>
                <a:cs typeface="Times New Roman"/>
              </a:rPr>
              <a:t>internal</a:t>
            </a:r>
            <a:r>
              <a:rPr sz="2600" spc="-70" dirty="0">
                <a:latin typeface="Times New Roman"/>
                <a:cs typeface="Times New Roman"/>
              </a:rPr>
              <a:t> </a:t>
            </a:r>
            <a:r>
              <a:rPr sz="2600" spc="-80" dirty="0">
                <a:latin typeface="Times New Roman"/>
                <a:cs typeface="Times New Roman"/>
              </a:rPr>
              <a:t>reflection.</a:t>
            </a:r>
            <a:endParaRPr sz="2600">
              <a:latin typeface="Times New Roman"/>
              <a:cs typeface="Times New Roman"/>
            </a:endParaRPr>
          </a:p>
          <a:p>
            <a:pPr marL="287020" indent="-274320" algn="just">
              <a:lnSpc>
                <a:spcPts val="3085"/>
              </a:lnSpc>
              <a:buClr>
                <a:srgbClr val="D24717"/>
              </a:buClr>
              <a:buSzPct val="84615"/>
              <a:buFont typeface="Arial"/>
              <a:buChar char=""/>
              <a:tabLst>
                <a:tab pos="287020" algn="l"/>
              </a:tabLst>
            </a:pPr>
            <a:r>
              <a:rPr sz="2600" spc="-130" dirty="0">
                <a:latin typeface="Times New Roman"/>
                <a:cs typeface="Times New Roman"/>
              </a:rPr>
              <a:t>Modulation </a:t>
            </a:r>
            <a:r>
              <a:rPr sz="2600" spc="-140" dirty="0">
                <a:latin typeface="Times New Roman"/>
                <a:cs typeface="Times New Roman"/>
              </a:rPr>
              <a:t>scheme </a:t>
            </a:r>
            <a:r>
              <a:rPr sz="2600" spc="-130" dirty="0">
                <a:latin typeface="Times New Roman"/>
                <a:cs typeface="Times New Roman"/>
              </a:rPr>
              <a:t>used </a:t>
            </a:r>
            <a:r>
              <a:rPr sz="2600" spc="-165" dirty="0">
                <a:latin typeface="Times New Roman"/>
                <a:cs typeface="Times New Roman"/>
              </a:rPr>
              <a:t>is </a:t>
            </a:r>
            <a:r>
              <a:rPr sz="2600" spc="-105" dirty="0">
                <a:latin typeface="Times New Roman"/>
                <a:cs typeface="Times New Roman"/>
              </a:rPr>
              <a:t>intensity</a:t>
            </a:r>
            <a:r>
              <a:rPr sz="2600" spc="200" dirty="0">
                <a:latin typeface="Times New Roman"/>
                <a:cs typeface="Times New Roman"/>
              </a:rPr>
              <a:t> </a:t>
            </a:r>
            <a:r>
              <a:rPr sz="2600" spc="-95" dirty="0">
                <a:latin typeface="Times New Roman"/>
                <a:cs typeface="Times New Roman"/>
              </a:rPr>
              <a:t>modulation.</a:t>
            </a:r>
            <a:endParaRPr sz="2600">
              <a:latin typeface="Times New Roman"/>
              <a:cs typeface="Times New Roman"/>
            </a:endParaRPr>
          </a:p>
          <a:p>
            <a:pPr marL="287020" indent="-274320" algn="just">
              <a:lnSpc>
                <a:spcPts val="3110"/>
              </a:lnSpc>
              <a:buClr>
                <a:srgbClr val="D24717"/>
              </a:buClr>
              <a:buSzPct val="84615"/>
              <a:buFont typeface="Arial"/>
              <a:buChar char=""/>
              <a:tabLst>
                <a:tab pos="287020" algn="l"/>
              </a:tabLst>
            </a:pPr>
            <a:r>
              <a:rPr sz="2600" spc="-250" dirty="0">
                <a:latin typeface="Times New Roman"/>
                <a:cs typeface="Times New Roman"/>
              </a:rPr>
              <a:t>Two </a:t>
            </a:r>
            <a:r>
              <a:rPr sz="2600" spc="-120" dirty="0">
                <a:latin typeface="Times New Roman"/>
                <a:cs typeface="Times New Roman"/>
              </a:rPr>
              <a:t>types </a:t>
            </a:r>
            <a:r>
              <a:rPr sz="2600" spc="-150" dirty="0">
                <a:latin typeface="Times New Roman"/>
                <a:cs typeface="Times New Roman"/>
              </a:rPr>
              <a:t>of </a:t>
            </a:r>
            <a:r>
              <a:rPr sz="2600" spc="-120" dirty="0">
                <a:latin typeface="Times New Roman"/>
                <a:cs typeface="Times New Roman"/>
              </a:rPr>
              <a:t>Fiber </a:t>
            </a:r>
            <a:r>
              <a:rPr sz="2600" spc="-145" dirty="0">
                <a:latin typeface="Times New Roman"/>
                <a:cs typeface="Times New Roman"/>
              </a:rPr>
              <a:t>media</a:t>
            </a:r>
            <a:r>
              <a:rPr sz="2600" spc="-110" dirty="0">
                <a:latin typeface="Times New Roman"/>
                <a:cs typeface="Times New Roman"/>
              </a:rPr>
              <a:t> </a:t>
            </a:r>
            <a:r>
              <a:rPr sz="2600" spc="35" dirty="0">
                <a:latin typeface="Times New Roman"/>
                <a:cs typeface="Times New Roman"/>
              </a:rPr>
              <a:t>:</a:t>
            </a:r>
            <a:endParaRPr sz="2600">
              <a:latin typeface="Times New Roman"/>
              <a:cs typeface="Times New Roman"/>
            </a:endParaRPr>
          </a:p>
          <a:p>
            <a:pPr marL="802005" lvl="1" indent="-514984" algn="just">
              <a:lnSpc>
                <a:spcPct val="100000"/>
              </a:lnSpc>
              <a:spcBef>
                <a:spcPts val="100"/>
              </a:spcBef>
              <a:buClr>
                <a:srgbClr val="D24717"/>
              </a:buClr>
              <a:buSzPct val="84090"/>
              <a:buAutoNum type="arabicPeriod"/>
              <a:tabLst>
                <a:tab pos="802005" algn="l"/>
                <a:tab pos="802640" algn="l"/>
              </a:tabLst>
            </a:pPr>
            <a:r>
              <a:rPr sz="2200" spc="-105" dirty="0">
                <a:latin typeface="Times New Roman"/>
                <a:cs typeface="Times New Roman"/>
              </a:rPr>
              <a:t>Multimode</a:t>
            </a:r>
            <a:endParaRPr sz="2200">
              <a:latin typeface="Times New Roman"/>
              <a:cs typeface="Times New Roman"/>
            </a:endParaRPr>
          </a:p>
          <a:p>
            <a:pPr marL="802005" lvl="1" indent="-514984" algn="just">
              <a:lnSpc>
                <a:spcPts val="2615"/>
              </a:lnSpc>
              <a:spcBef>
                <a:spcPts val="75"/>
              </a:spcBef>
              <a:buClr>
                <a:srgbClr val="D24717"/>
              </a:buClr>
              <a:buSzPct val="84090"/>
              <a:buAutoNum type="arabicPeriod"/>
              <a:tabLst>
                <a:tab pos="802005" algn="l"/>
                <a:tab pos="802640" algn="l"/>
              </a:tabLst>
            </a:pPr>
            <a:r>
              <a:rPr sz="2200" spc="-130" dirty="0">
                <a:latin typeface="Times New Roman"/>
                <a:cs typeface="Times New Roman"/>
              </a:rPr>
              <a:t>Singlemode</a:t>
            </a:r>
            <a:endParaRPr sz="2200">
              <a:latin typeface="Times New Roman"/>
              <a:cs typeface="Times New Roman"/>
            </a:endParaRPr>
          </a:p>
          <a:p>
            <a:pPr marL="287020" marR="247650" indent="-274320" algn="just">
              <a:lnSpc>
                <a:spcPts val="2500"/>
              </a:lnSpc>
              <a:spcBef>
                <a:spcPts val="575"/>
              </a:spcBef>
              <a:buClr>
                <a:srgbClr val="D24717"/>
              </a:buClr>
              <a:buSzPct val="84615"/>
              <a:buFont typeface="Arial"/>
              <a:buChar char=""/>
              <a:tabLst>
                <a:tab pos="287020" algn="l"/>
              </a:tabLst>
            </a:pPr>
            <a:r>
              <a:rPr sz="2600" spc="-125" dirty="0">
                <a:latin typeface="Times New Roman"/>
                <a:cs typeface="Times New Roman"/>
              </a:rPr>
              <a:t>Multimode </a:t>
            </a:r>
            <a:r>
              <a:rPr sz="2600" spc="-120" dirty="0">
                <a:latin typeface="Times New Roman"/>
                <a:cs typeface="Times New Roman"/>
              </a:rPr>
              <a:t>Fiber </a:t>
            </a:r>
            <a:r>
              <a:rPr sz="2600" spc="-160" dirty="0">
                <a:latin typeface="Times New Roman"/>
                <a:cs typeface="Times New Roman"/>
              </a:rPr>
              <a:t>can </a:t>
            </a:r>
            <a:r>
              <a:rPr sz="2600" spc="-70" dirty="0">
                <a:latin typeface="Times New Roman"/>
                <a:cs typeface="Times New Roman"/>
              </a:rPr>
              <a:t>support </a:t>
            </a:r>
            <a:r>
              <a:rPr sz="2600" spc="-155" dirty="0">
                <a:latin typeface="Times New Roman"/>
                <a:cs typeface="Times New Roman"/>
              </a:rPr>
              <a:t>less </a:t>
            </a:r>
            <a:r>
              <a:rPr sz="2600" spc="-125" dirty="0">
                <a:latin typeface="Times New Roman"/>
                <a:cs typeface="Times New Roman"/>
              </a:rPr>
              <a:t>bandwidth </a:t>
            </a:r>
            <a:r>
              <a:rPr sz="2600" spc="-114" dirty="0">
                <a:latin typeface="Times New Roman"/>
                <a:cs typeface="Times New Roman"/>
              </a:rPr>
              <a:t>than </a:t>
            </a:r>
            <a:r>
              <a:rPr sz="2600" spc="-190" dirty="0">
                <a:latin typeface="Times New Roman"/>
                <a:cs typeface="Times New Roman"/>
              </a:rPr>
              <a:t>Singlemode  </a:t>
            </a:r>
            <a:r>
              <a:rPr sz="2600" spc="-120" dirty="0">
                <a:latin typeface="Times New Roman"/>
                <a:cs typeface="Times New Roman"/>
              </a:rPr>
              <a:t>Fiber.</a:t>
            </a:r>
            <a:endParaRPr sz="2600">
              <a:latin typeface="Times New Roman"/>
              <a:cs typeface="Times New Roman"/>
            </a:endParaRPr>
          </a:p>
          <a:p>
            <a:pPr marL="287020" marR="5080" indent="-274320" algn="just">
              <a:lnSpc>
                <a:spcPct val="80000"/>
              </a:lnSpc>
              <a:spcBef>
                <a:spcPts val="615"/>
              </a:spcBef>
              <a:buClr>
                <a:srgbClr val="D24717"/>
              </a:buClr>
              <a:buSzPct val="84615"/>
              <a:buFont typeface="Arial"/>
              <a:buChar char=""/>
              <a:tabLst>
                <a:tab pos="287020" algn="l"/>
              </a:tabLst>
            </a:pPr>
            <a:r>
              <a:rPr sz="2600" spc="-155" dirty="0">
                <a:latin typeface="Times New Roman"/>
                <a:cs typeface="Times New Roman"/>
              </a:rPr>
              <a:t>Singlemode </a:t>
            </a:r>
            <a:r>
              <a:rPr sz="2600" spc="-120" dirty="0">
                <a:latin typeface="Times New Roman"/>
                <a:cs typeface="Times New Roman"/>
              </a:rPr>
              <a:t>Fiber </a:t>
            </a:r>
            <a:r>
              <a:rPr sz="2600" spc="-190" dirty="0">
                <a:latin typeface="Times New Roman"/>
                <a:cs typeface="Times New Roman"/>
              </a:rPr>
              <a:t>has </a:t>
            </a:r>
            <a:r>
              <a:rPr sz="2600" spc="-204" dirty="0">
                <a:latin typeface="Times New Roman"/>
                <a:cs typeface="Times New Roman"/>
              </a:rPr>
              <a:t>a </a:t>
            </a:r>
            <a:r>
              <a:rPr sz="2600" spc="-135" dirty="0">
                <a:latin typeface="Times New Roman"/>
                <a:cs typeface="Times New Roman"/>
              </a:rPr>
              <a:t>very </a:t>
            </a:r>
            <a:r>
              <a:rPr sz="2600" spc="-150" dirty="0">
                <a:latin typeface="Times New Roman"/>
                <a:cs typeface="Times New Roman"/>
              </a:rPr>
              <a:t>small </a:t>
            </a:r>
            <a:r>
              <a:rPr sz="2600" spc="-95" dirty="0">
                <a:latin typeface="Times New Roman"/>
                <a:cs typeface="Times New Roman"/>
              </a:rPr>
              <a:t>core </a:t>
            </a:r>
            <a:r>
              <a:rPr sz="2600" spc="-145" dirty="0">
                <a:latin typeface="Times New Roman"/>
                <a:cs typeface="Times New Roman"/>
              </a:rPr>
              <a:t>and </a:t>
            </a:r>
            <a:r>
              <a:rPr sz="2600" spc="-90" dirty="0">
                <a:latin typeface="Times New Roman"/>
                <a:cs typeface="Times New Roman"/>
              </a:rPr>
              <a:t>carry </a:t>
            </a:r>
            <a:r>
              <a:rPr sz="2600" spc="-150" dirty="0">
                <a:latin typeface="Times New Roman"/>
                <a:cs typeface="Times New Roman"/>
              </a:rPr>
              <a:t>only </a:t>
            </a:r>
            <a:r>
              <a:rPr sz="2600" spc="-110" dirty="0">
                <a:latin typeface="Times New Roman"/>
                <a:cs typeface="Times New Roman"/>
              </a:rPr>
              <a:t>one </a:t>
            </a:r>
            <a:r>
              <a:rPr sz="2600" spc="-505" dirty="0">
                <a:latin typeface="Times New Roman"/>
                <a:cs typeface="Times New Roman"/>
              </a:rPr>
              <a:t>beam  </a:t>
            </a:r>
            <a:r>
              <a:rPr sz="2600" spc="-150" dirty="0">
                <a:latin typeface="Times New Roman"/>
                <a:cs typeface="Times New Roman"/>
              </a:rPr>
              <a:t>of </a:t>
            </a:r>
            <a:r>
              <a:rPr sz="2600" spc="-80" dirty="0">
                <a:latin typeface="Times New Roman"/>
                <a:cs typeface="Times New Roman"/>
              </a:rPr>
              <a:t>light. It </a:t>
            </a:r>
            <a:r>
              <a:rPr sz="2600" spc="-160" dirty="0">
                <a:latin typeface="Times New Roman"/>
                <a:cs typeface="Times New Roman"/>
              </a:rPr>
              <a:t>can </a:t>
            </a:r>
            <a:r>
              <a:rPr sz="2600" spc="-75" dirty="0">
                <a:latin typeface="Times New Roman"/>
                <a:cs typeface="Times New Roman"/>
              </a:rPr>
              <a:t>support </a:t>
            </a:r>
            <a:r>
              <a:rPr sz="2600" spc="-155" dirty="0">
                <a:latin typeface="Times New Roman"/>
                <a:cs typeface="Times New Roman"/>
              </a:rPr>
              <a:t>Gbps </a:t>
            </a:r>
            <a:r>
              <a:rPr sz="2600" spc="-130" dirty="0">
                <a:latin typeface="Times New Roman"/>
                <a:cs typeface="Times New Roman"/>
              </a:rPr>
              <a:t>data </a:t>
            </a:r>
            <a:r>
              <a:rPr sz="2600" spc="-95" dirty="0">
                <a:latin typeface="Times New Roman"/>
                <a:cs typeface="Times New Roman"/>
              </a:rPr>
              <a:t>rates </a:t>
            </a:r>
            <a:r>
              <a:rPr sz="2600" spc="-135" dirty="0">
                <a:latin typeface="Times New Roman"/>
                <a:cs typeface="Times New Roman"/>
              </a:rPr>
              <a:t>over </a:t>
            </a:r>
            <a:r>
              <a:rPr sz="2600" spc="270" dirty="0">
                <a:latin typeface="Times New Roman"/>
                <a:cs typeface="Times New Roman"/>
              </a:rPr>
              <a:t>&gt; </a:t>
            </a:r>
            <a:r>
              <a:rPr sz="2600" spc="-114" dirty="0">
                <a:latin typeface="Times New Roman"/>
                <a:cs typeface="Times New Roman"/>
              </a:rPr>
              <a:t>100 </a:t>
            </a:r>
            <a:r>
              <a:rPr sz="2600" spc="-215" dirty="0">
                <a:latin typeface="Times New Roman"/>
                <a:cs typeface="Times New Roman"/>
              </a:rPr>
              <a:t>Km </a:t>
            </a:r>
            <a:r>
              <a:rPr sz="2600" spc="-85" dirty="0">
                <a:latin typeface="Times New Roman"/>
                <a:cs typeface="Times New Roman"/>
              </a:rPr>
              <a:t>without  </a:t>
            </a:r>
            <a:r>
              <a:rPr sz="2600" spc="-155" dirty="0">
                <a:latin typeface="Times New Roman"/>
                <a:cs typeface="Times New Roman"/>
              </a:rPr>
              <a:t>using</a:t>
            </a:r>
            <a:r>
              <a:rPr sz="2600" spc="-70" dirty="0">
                <a:latin typeface="Times New Roman"/>
                <a:cs typeface="Times New Roman"/>
              </a:rPr>
              <a:t> repeaters.</a:t>
            </a:r>
            <a:endParaRPr sz="2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4500" y="505409"/>
            <a:ext cx="590042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55" dirty="0">
                <a:latin typeface="+mn-lt"/>
              </a:rPr>
              <a:t>Single </a:t>
            </a:r>
            <a:r>
              <a:rPr sz="4000" spc="-30" dirty="0">
                <a:latin typeface="+mn-lt"/>
              </a:rPr>
              <a:t>and </a:t>
            </a:r>
            <a:r>
              <a:rPr sz="4000" spc="-95" dirty="0">
                <a:latin typeface="+mn-lt"/>
              </a:rPr>
              <a:t>Multimode</a:t>
            </a:r>
            <a:r>
              <a:rPr sz="4000" spc="-585" dirty="0">
                <a:latin typeface="+mn-lt"/>
              </a:rPr>
              <a:t> </a:t>
            </a:r>
            <a:r>
              <a:rPr sz="4000" spc="-145" dirty="0">
                <a:latin typeface="+mn-lt"/>
              </a:rPr>
              <a:t>Fiber</a:t>
            </a:r>
            <a:endParaRPr sz="4000">
              <a:latin typeface="+mn-l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5940" y="1450594"/>
            <a:ext cx="7922260" cy="18529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87020" indent="-274320" algn="just">
              <a:lnSpc>
                <a:spcPct val="100000"/>
              </a:lnSpc>
              <a:spcBef>
                <a:spcPts val="105"/>
              </a:spcBef>
              <a:buClr>
                <a:srgbClr val="D24717"/>
              </a:buClr>
              <a:buSzPct val="84615"/>
              <a:buFont typeface="Arial"/>
              <a:buChar char=""/>
              <a:tabLst>
                <a:tab pos="287020" algn="l"/>
              </a:tabLst>
            </a:pPr>
            <a:r>
              <a:rPr sz="2600" spc="-145" dirty="0">
                <a:latin typeface="Times New Roman"/>
                <a:cs typeface="Times New Roman"/>
              </a:rPr>
              <a:t>Single-mode</a:t>
            </a:r>
            <a:r>
              <a:rPr sz="2600" spc="-70" dirty="0">
                <a:latin typeface="Times New Roman"/>
                <a:cs typeface="Times New Roman"/>
              </a:rPr>
              <a:t> </a:t>
            </a:r>
            <a:r>
              <a:rPr sz="2600" spc="-105" dirty="0">
                <a:latin typeface="Times New Roman"/>
                <a:cs typeface="Times New Roman"/>
              </a:rPr>
              <a:t>fiber</a:t>
            </a:r>
            <a:endParaRPr sz="2600">
              <a:latin typeface="Times New Roman"/>
              <a:cs typeface="Times New Roman"/>
            </a:endParaRPr>
          </a:p>
          <a:p>
            <a:pPr marL="561340" lvl="1" indent="-274320" algn="just">
              <a:lnSpc>
                <a:spcPct val="100000"/>
              </a:lnSpc>
              <a:spcBef>
                <a:spcPts val="95"/>
              </a:spcBef>
              <a:buClr>
                <a:srgbClr val="D24717"/>
              </a:buClr>
              <a:buSzPct val="84090"/>
              <a:buFont typeface="Arial"/>
              <a:buChar char=""/>
              <a:tabLst>
                <a:tab pos="561340" algn="l"/>
                <a:tab pos="561975" algn="l"/>
              </a:tabLst>
            </a:pPr>
            <a:r>
              <a:rPr sz="2200" spc="-75" dirty="0">
                <a:latin typeface="Times New Roman"/>
                <a:cs typeface="Times New Roman"/>
              </a:rPr>
              <a:t>Carries </a:t>
            </a:r>
            <a:r>
              <a:rPr sz="2200" spc="-105" dirty="0">
                <a:latin typeface="Times New Roman"/>
                <a:cs typeface="Times New Roman"/>
              </a:rPr>
              <a:t>light </a:t>
            </a:r>
            <a:r>
              <a:rPr sz="2200" spc="-120" dirty="0">
                <a:latin typeface="Times New Roman"/>
                <a:cs typeface="Times New Roman"/>
              </a:rPr>
              <a:t>pulses </a:t>
            </a:r>
            <a:r>
              <a:rPr sz="2200" spc="-130" dirty="0">
                <a:latin typeface="Times New Roman"/>
                <a:cs typeface="Times New Roman"/>
              </a:rPr>
              <a:t>along </a:t>
            </a:r>
            <a:r>
              <a:rPr sz="2200" spc="-125" dirty="0">
                <a:latin typeface="Times New Roman"/>
                <a:cs typeface="Times New Roman"/>
              </a:rPr>
              <a:t>single</a:t>
            </a:r>
            <a:r>
              <a:rPr sz="2200" spc="130" dirty="0">
                <a:latin typeface="Times New Roman"/>
                <a:cs typeface="Times New Roman"/>
              </a:rPr>
              <a:t> </a:t>
            </a:r>
            <a:r>
              <a:rPr sz="2200" spc="-100" dirty="0">
                <a:latin typeface="Times New Roman"/>
                <a:cs typeface="Times New Roman"/>
              </a:rPr>
              <a:t>path</a:t>
            </a:r>
            <a:endParaRPr sz="2200">
              <a:latin typeface="Times New Roman"/>
              <a:cs typeface="Times New Roman"/>
            </a:endParaRPr>
          </a:p>
          <a:p>
            <a:pPr marL="561340" lvl="1" indent="-274320" algn="just">
              <a:lnSpc>
                <a:spcPts val="2615"/>
              </a:lnSpc>
              <a:spcBef>
                <a:spcPts val="75"/>
              </a:spcBef>
              <a:buClr>
                <a:srgbClr val="D24717"/>
              </a:buClr>
              <a:buSzPct val="84090"/>
              <a:buFont typeface="Arial"/>
              <a:buChar char=""/>
              <a:tabLst>
                <a:tab pos="561340" algn="l"/>
                <a:tab pos="561975" algn="l"/>
              </a:tabLst>
            </a:pPr>
            <a:r>
              <a:rPr sz="2200" spc="-140" dirty="0">
                <a:latin typeface="Times New Roman"/>
                <a:cs typeface="Times New Roman"/>
              </a:rPr>
              <a:t>Uses </a:t>
            </a:r>
            <a:r>
              <a:rPr sz="2200" spc="-135" dirty="0">
                <a:latin typeface="Times New Roman"/>
                <a:cs typeface="Times New Roman"/>
              </a:rPr>
              <a:t>Laser </a:t>
            </a:r>
            <a:r>
              <a:rPr sz="2200" spc="-130" dirty="0">
                <a:latin typeface="Times New Roman"/>
                <a:cs typeface="Times New Roman"/>
              </a:rPr>
              <a:t>Light</a:t>
            </a:r>
            <a:r>
              <a:rPr sz="2200" spc="85" dirty="0">
                <a:latin typeface="Times New Roman"/>
                <a:cs typeface="Times New Roman"/>
              </a:rPr>
              <a:t> </a:t>
            </a:r>
            <a:r>
              <a:rPr sz="2200" spc="-114" dirty="0">
                <a:latin typeface="Times New Roman"/>
                <a:cs typeface="Times New Roman"/>
              </a:rPr>
              <a:t>Source</a:t>
            </a:r>
            <a:endParaRPr sz="2200">
              <a:latin typeface="Times New Roman"/>
              <a:cs typeface="Times New Roman"/>
            </a:endParaRPr>
          </a:p>
          <a:p>
            <a:pPr marL="287020" indent="-274320" algn="just">
              <a:lnSpc>
                <a:spcPts val="3095"/>
              </a:lnSpc>
              <a:buClr>
                <a:srgbClr val="D24717"/>
              </a:buClr>
              <a:buSzPct val="84615"/>
              <a:buFont typeface="Arial"/>
              <a:buChar char=""/>
              <a:tabLst>
                <a:tab pos="287020" algn="l"/>
              </a:tabLst>
            </a:pPr>
            <a:r>
              <a:rPr sz="2600" spc="-125" dirty="0">
                <a:latin typeface="Times New Roman"/>
                <a:cs typeface="Times New Roman"/>
              </a:rPr>
              <a:t>Multimode</a:t>
            </a:r>
            <a:r>
              <a:rPr sz="2600" spc="-70" dirty="0">
                <a:latin typeface="Times New Roman"/>
                <a:cs typeface="Times New Roman"/>
              </a:rPr>
              <a:t> </a:t>
            </a:r>
            <a:r>
              <a:rPr sz="2600" spc="-105" dirty="0">
                <a:latin typeface="Times New Roman"/>
                <a:cs typeface="Times New Roman"/>
              </a:rPr>
              <a:t>fiber</a:t>
            </a:r>
            <a:endParaRPr sz="2600">
              <a:latin typeface="Times New Roman"/>
              <a:cs typeface="Times New Roman"/>
            </a:endParaRPr>
          </a:p>
          <a:p>
            <a:pPr marL="561340" lvl="1" indent="-274320" algn="just">
              <a:lnSpc>
                <a:spcPct val="100000"/>
              </a:lnSpc>
              <a:spcBef>
                <a:spcPts val="100"/>
              </a:spcBef>
              <a:buClr>
                <a:srgbClr val="D24717"/>
              </a:buClr>
              <a:buSzPct val="84090"/>
              <a:buFont typeface="Arial"/>
              <a:buChar char=""/>
              <a:tabLst>
                <a:tab pos="561340" algn="l"/>
                <a:tab pos="561975" algn="l"/>
              </a:tabLst>
            </a:pPr>
            <a:r>
              <a:rPr sz="2200" spc="-195" dirty="0">
                <a:latin typeface="Times New Roman"/>
                <a:cs typeface="Times New Roman"/>
              </a:rPr>
              <a:t>Many </a:t>
            </a:r>
            <a:r>
              <a:rPr sz="2200" spc="-120" dirty="0">
                <a:latin typeface="Times New Roman"/>
                <a:cs typeface="Times New Roman"/>
              </a:rPr>
              <a:t>pulses </a:t>
            </a:r>
            <a:r>
              <a:rPr sz="2200" spc="-130" dirty="0">
                <a:latin typeface="Times New Roman"/>
                <a:cs typeface="Times New Roman"/>
              </a:rPr>
              <a:t>of </a:t>
            </a:r>
            <a:r>
              <a:rPr sz="2200" spc="-105" dirty="0">
                <a:latin typeface="Times New Roman"/>
                <a:cs typeface="Times New Roman"/>
              </a:rPr>
              <a:t>light </a:t>
            </a:r>
            <a:r>
              <a:rPr sz="2200" spc="-90" dirty="0">
                <a:latin typeface="Times New Roman"/>
                <a:cs typeface="Times New Roman"/>
              </a:rPr>
              <a:t>generated </a:t>
            </a:r>
            <a:r>
              <a:rPr sz="2200" spc="-180" dirty="0">
                <a:latin typeface="Times New Roman"/>
                <a:cs typeface="Times New Roman"/>
              </a:rPr>
              <a:t>by </a:t>
            </a:r>
            <a:r>
              <a:rPr sz="2200" spc="-195" dirty="0">
                <a:latin typeface="Times New Roman"/>
                <a:cs typeface="Times New Roman"/>
              </a:rPr>
              <a:t>LED </a:t>
            </a:r>
            <a:r>
              <a:rPr sz="2200" spc="-100" dirty="0">
                <a:latin typeface="Times New Roman"/>
                <a:cs typeface="Times New Roman"/>
              </a:rPr>
              <a:t>travel </a:t>
            </a:r>
            <a:r>
              <a:rPr sz="2200" spc="-85" dirty="0">
                <a:latin typeface="Times New Roman"/>
                <a:cs typeface="Times New Roman"/>
              </a:rPr>
              <a:t>at different</a:t>
            </a:r>
            <a:r>
              <a:rPr sz="2200" spc="-380" dirty="0">
                <a:latin typeface="Times New Roman"/>
                <a:cs typeface="Times New Roman"/>
              </a:rPr>
              <a:t> </a:t>
            </a:r>
            <a:r>
              <a:rPr sz="2200" spc="-140" dirty="0">
                <a:latin typeface="Times New Roman"/>
                <a:cs typeface="Times New Roman"/>
              </a:rPr>
              <a:t>angles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14400" y="3702336"/>
            <a:ext cx="7315200" cy="298310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4500" y="734313"/>
            <a:ext cx="256603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145" dirty="0"/>
              <a:t>Fiber</a:t>
            </a:r>
            <a:r>
              <a:rPr sz="4000" spc="-275" dirty="0"/>
              <a:t> </a:t>
            </a:r>
            <a:r>
              <a:rPr sz="4000" spc="-5" dirty="0"/>
              <a:t>Media</a:t>
            </a:r>
            <a:endParaRPr sz="4000"/>
          </a:p>
        </p:txBody>
      </p:sp>
      <p:sp>
        <p:nvSpPr>
          <p:cNvPr id="3" name="object 3"/>
          <p:cNvSpPr txBox="1"/>
          <p:nvPr/>
        </p:nvSpPr>
        <p:spPr>
          <a:xfrm>
            <a:off x="535940" y="1526794"/>
            <a:ext cx="8066405" cy="27063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87020" indent="-274320">
              <a:lnSpc>
                <a:spcPts val="3110"/>
              </a:lnSpc>
              <a:spcBef>
                <a:spcPts val="105"/>
              </a:spcBef>
              <a:buClr>
                <a:srgbClr val="D24717"/>
              </a:buClr>
              <a:buSzPct val="84615"/>
              <a:buFont typeface="Arial"/>
              <a:buChar char=""/>
              <a:tabLst>
                <a:tab pos="287020" algn="l"/>
              </a:tabLst>
            </a:pPr>
            <a:r>
              <a:rPr sz="2600" spc="-130" dirty="0">
                <a:latin typeface="Times New Roman"/>
                <a:cs typeface="Times New Roman"/>
              </a:rPr>
              <a:t>The </a:t>
            </a:r>
            <a:r>
              <a:rPr sz="2600" spc="-125" dirty="0">
                <a:latin typeface="Times New Roman"/>
                <a:cs typeface="Times New Roman"/>
              </a:rPr>
              <a:t>bandwidth </a:t>
            </a:r>
            <a:r>
              <a:rPr sz="2600" spc="-150" dirty="0">
                <a:latin typeface="Times New Roman"/>
                <a:cs typeface="Times New Roman"/>
              </a:rPr>
              <a:t>of </a:t>
            </a:r>
            <a:r>
              <a:rPr sz="2600" spc="-75" dirty="0">
                <a:latin typeface="Times New Roman"/>
                <a:cs typeface="Times New Roman"/>
              </a:rPr>
              <a:t>the </a:t>
            </a:r>
            <a:r>
              <a:rPr sz="2600" spc="-105" dirty="0">
                <a:latin typeface="Times New Roman"/>
                <a:cs typeface="Times New Roman"/>
              </a:rPr>
              <a:t>fiber </a:t>
            </a:r>
            <a:r>
              <a:rPr sz="2600" spc="-165" dirty="0">
                <a:latin typeface="Times New Roman"/>
                <a:cs typeface="Times New Roman"/>
              </a:rPr>
              <a:t>is </a:t>
            </a:r>
            <a:r>
              <a:rPr sz="2600" spc="-100" dirty="0">
                <a:latin typeface="Times New Roman"/>
                <a:cs typeface="Times New Roman"/>
              </a:rPr>
              <a:t>limited </a:t>
            </a:r>
            <a:r>
              <a:rPr sz="2600" spc="-110" dirty="0">
                <a:latin typeface="Times New Roman"/>
                <a:cs typeface="Times New Roman"/>
              </a:rPr>
              <a:t>due </a:t>
            </a:r>
            <a:r>
              <a:rPr sz="2600" spc="-40" dirty="0">
                <a:latin typeface="Times New Roman"/>
                <a:cs typeface="Times New Roman"/>
              </a:rPr>
              <a:t>to </a:t>
            </a:r>
            <a:r>
              <a:rPr sz="2600" spc="-75" dirty="0">
                <a:latin typeface="Times New Roman"/>
                <a:cs typeface="Times New Roman"/>
              </a:rPr>
              <a:t>the </a:t>
            </a:r>
            <a:r>
              <a:rPr sz="2600" spc="-110" dirty="0">
                <a:latin typeface="Times New Roman"/>
                <a:cs typeface="Times New Roman"/>
              </a:rPr>
              <a:t>dispersion</a:t>
            </a:r>
            <a:r>
              <a:rPr sz="2600" spc="315" dirty="0">
                <a:latin typeface="Times New Roman"/>
                <a:cs typeface="Times New Roman"/>
              </a:rPr>
              <a:t> </a:t>
            </a:r>
            <a:r>
              <a:rPr sz="2600" spc="-135" dirty="0">
                <a:latin typeface="Times New Roman"/>
                <a:cs typeface="Times New Roman"/>
              </a:rPr>
              <a:t>effect.</a:t>
            </a:r>
            <a:endParaRPr sz="2600">
              <a:latin typeface="Times New Roman"/>
              <a:cs typeface="Times New Roman"/>
            </a:endParaRPr>
          </a:p>
          <a:p>
            <a:pPr marL="287020" indent="-274320">
              <a:lnSpc>
                <a:spcPts val="3095"/>
              </a:lnSpc>
              <a:buClr>
                <a:srgbClr val="D24717"/>
              </a:buClr>
              <a:buSzPct val="84615"/>
              <a:buFont typeface="Arial"/>
              <a:buChar char=""/>
              <a:tabLst>
                <a:tab pos="287020" algn="l"/>
              </a:tabLst>
            </a:pPr>
            <a:r>
              <a:rPr sz="2600" spc="-125" dirty="0">
                <a:latin typeface="Times New Roman"/>
                <a:cs typeface="Times New Roman"/>
              </a:rPr>
              <a:t>Distance </a:t>
            </a:r>
            <a:r>
              <a:rPr sz="2600" spc="-155" dirty="0">
                <a:latin typeface="Times New Roman"/>
                <a:cs typeface="Times New Roman"/>
              </a:rPr>
              <a:t>Bandwidth </a:t>
            </a:r>
            <a:r>
              <a:rPr sz="2600" spc="-85" dirty="0">
                <a:latin typeface="Times New Roman"/>
                <a:cs typeface="Times New Roman"/>
              </a:rPr>
              <a:t>product </a:t>
            </a:r>
            <a:r>
              <a:rPr sz="2600" spc="-150" dirty="0">
                <a:latin typeface="Times New Roman"/>
                <a:cs typeface="Times New Roman"/>
              </a:rPr>
              <a:t>of </a:t>
            </a:r>
            <a:r>
              <a:rPr sz="2600" spc="-204" dirty="0">
                <a:latin typeface="Times New Roman"/>
                <a:cs typeface="Times New Roman"/>
              </a:rPr>
              <a:t>a </a:t>
            </a:r>
            <a:r>
              <a:rPr sz="2600" spc="-105" dirty="0">
                <a:latin typeface="Times New Roman"/>
                <a:cs typeface="Times New Roman"/>
              </a:rPr>
              <a:t>fiber </a:t>
            </a:r>
            <a:r>
              <a:rPr sz="2600" spc="-160" dirty="0">
                <a:latin typeface="Times New Roman"/>
                <a:cs typeface="Times New Roman"/>
              </a:rPr>
              <a:t>is </a:t>
            </a:r>
            <a:r>
              <a:rPr sz="2600" spc="-125" dirty="0">
                <a:latin typeface="Times New Roman"/>
                <a:cs typeface="Times New Roman"/>
              </a:rPr>
              <a:t>almost </a:t>
            </a:r>
            <a:r>
              <a:rPr sz="2600" spc="-204" dirty="0">
                <a:latin typeface="Times New Roman"/>
                <a:cs typeface="Times New Roman"/>
              </a:rPr>
              <a:t>a</a:t>
            </a:r>
            <a:r>
              <a:rPr sz="2600" spc="50" dirty="0">
                <a:latin typeface="Times New Roman"/>
                <a:cs typeface="Times New Roman"/>
              </a:rPr>
              <a:t> </a:t>
            </a:r>
            <a:r>
              <a:rPr sz="2600" spc="-85" dirty="0">
                <a:latin typeface="Times New Roman"/>
                <a:cs typeface="Times New Roman"/>
              </a:rPr>
              <a:t>constant.</a:t>
            </a:r>
            <a:endParaRPr sz="2600">
              <a:latin typeface="Times New Roman"/>
              <a:cs typeface="Times New Roman"/>
            </a:endParaRPr>
          </a:p>
          <a:p>
            <a:pPr marL="287020" marR="1011555" indent="-274320">
              <a:lnSpc>
                <a:spcPts val="2500"/>
              </a:lnSpc>
              <a:spcBef>
                <a:spcPts val="585"/>
              </a:spcBef>
              <a:buClr>
                <a:srgbClr val="D24717"/>
              </a:buClr>
              <a:buSzPct val="84615"/>
              <a:buFont typeface="Arial"/>
              <a:buChar char=""/>
              <a:tabLst>
                <a:tab pos="287020" algn="l"/>
              </a:tabLst>
            </a:pPr>
            <a:r>
              <a:rPr sz="2600" spc="-120" dirty="0">
                <a:latin typeface="Times New Roman"/>
                <a:cs typeface="Times New Roman"/>
              </a:rPr>
              <a:t>Fiber </a:t>
            </a:r>
            <a:r>
              <a:rPr sz="2600" spc="-95" dirty="0">
                <a:latin typeface="Times New Roman"/>
                <a:cs typeface="Times New Roman"/>
              </a:rPr>
              <a:t>optic </a:t>
            </a:r>
            <a:r>
              <a:rPr sz="2600" spc="-160" dirty="0">
                <a:latin typeface="Times New Roman"/>
                <a:cs typeface="Times New Roman"/>
              </a:rPr>
              <a:t>cables </a:t>
            </a:r>
            <a:r>
              <a:rPr sz="2600" spc="-125" dirty="0">
                <a:latin typeface="Times New Roman"/>
                <a:cs typeface="Times New Roman"/>
              </a:rPr>
              <a:t>consist </a:t>
            </a:r>
            <a:r>
              <a:rPr sz="2600" spc="-150" dirty="0">
                <a:latin typeface="Times New Roman"/>
                <a:cs typeface="Times New Roman"/>
              </a:rPr>
              <a:t>of </a:t>
            </a:r>
            <a:r>
              <a:rPr sz="2600" spc="-100" dirty="0">
                <a:latin typeface="Times New Roman"/>
                <a:cs typeface="Times New Roman"/>
              </a:rPr>
              <a:t>multiple </a:t>
            </a:r>
            <a:r>
              <a:rPr sz="2600" spc="-114" dirty="0">
                <a:latin typeface="Times New Roman"/>
                <a:cs typeface="Times New Roman"/>
              </a:rPr>
              <a:t>fibers </a:t>
            </a:r>
            <a:r>
              <a:rPr sz="2600" spc="-140" dirty="0">
                <a:latin typeface="Times New Roman"/>
                <a:cs typeface="Times New Roman"/>
              </a:rPr>
              <a:t>packed </a:t>
            </a:r>
            <a:r>
              <a:rPr sz="2600" spc="-515" dirty="0">
                <a:latin typeface="Times New Roman"/>
                <a:cs typeface="Times New Roman"/>
              </a:rPr>
              <a:t>inside  </a:t>
            </a:r>
            <a:r>
              <a:rPr sz="2600" spc="-90" dirty="0">
                <a:latin typeface="Times New Roman"/>
                <a:cs typeface="Times New Roman"/>
              </a:rPr>
              <a:t>protective</a:t>
            </a:r>
            <a:r>
              <a:rPr sz="2600" spc="-70" dirty="0">
                <a:latin typeface="Times New Roman"/>
                <a:cs typeface="Times New Roman"/>
              </a:rPr>
              <a:t> </a:t>
            </a:r>
            <a:r>
              <a:rPr sz="2600" spc="-135" dirty="0">
                <a:latin typeface="Times New Roman"/>
                <a:cs typeface="Times New Roman"/>
              </a:rPr>
              <a:t>covering.</a:t>
            </a:r>
            <a:endParaRPr sz="2600">
              <a:latin typeface="Times New Roman"/>
              <a:cs typeface="Times New Roman"/>
            </a:endParaRPr>
          </a:p>
          <a:p>
            <a:pPr marL="287020" indent="-274320">
              <a:lnSpc>
                <a:spcPts val="3100"/>
              </a:lnSpc>
              <a:buClr>
                <a:srgbClr val="D24717"/>
              </a:buClr>
              <a:buSzPct val="84615"/>
              <a:buFont typeface="Arial"/>
              <a:buChar char=""/>
              <a:tabLst>
                <a:tab pos="287020" algn="l"/>
              </a:tabLst>
            </a:pPr>
            <a:r>
              <a:rPr sz="2600" dirty="0">
                <a:latin typeface="Times New Roman"/>
                <a:cs typeface="Times New Roman"/>
              </a:rPr>
              <a:t>62.5/125 </a:t>
            </a:r>
            <a:r>
              <a:rPr sz="2600" spc="-160" dirty="0">
                <a:latin typeface="Times New Roman"/>
                <a:cs typeface="Times New Roman"/>
              </a:rPr>
              <a:t>µm </a:t>
            </a:r>
            <a:r>
              <a:rPr sz="2600" spc="-30" dirty="0">
                <a:latin typeface="Times New Roman"/>
                <a:cs typeface="Times New Roman"/>
              </a:rPr>
              <a:t>(850/1310 </a:t>
            </a:r>
            <a:r>
              <a:rPr sz="2600" spc="-105" dirty="0">
                <a:latin typeface="Times New Roman"/>
                <a:cs typeface="Times New Roman"/>
              </a:rPr>
              <a:t>nm) </a:t>
            </a:r>
            <a:r>
              <a:rPr sz="2600" spc="-110" dirty="0">
                <a:latin typeface="Times New Roman"/>
                <a:cs typeface="Times New Roman"/>
              </a:rPr>
              <a:t>multimode</a:t>
            </a:r>
            <a:r>
              <a:rPr sz="2600" spc="-60" dirty="0">
                <a:latin typeface="Times New Roman"/>
                <a:cs typeface="Times New Roman"/>
              </a:rPr>
              <a:t> </a:t>
            </a:r>
            <a:r>
              <a:rPr sz="2600" spc="-110" dirty="0">
                <a:latin typeface="Times New Roman"/>
                <a:cs typeface="Times New Roman"/>
              </a:rPr>
              <a:t>fiber</a:t>
            </a:r>
            <a:endParaRPr sz="2600">
              <a:latin typeface="Times New Roman"/>
              <a:cs typeface="Times New Roman"/>
            </a:endParaRPr>
          </a:p>
          <a:p>
            <a:pPr marL="287020" indent="-274320">
              <a:lnSpc>
                <a:spcPts val="3095"/>
              </a:lnSpc>
              <a:buClr>
                <a:srgbClr val="D24717"/>
              </a:buClr>
              <a:buSzPct val="84615"/>
              <a:buFont typeface="Arial"/>
              <a:buChar char=""/>
              <a:tabLst>
                <a:tab pos="287020" algn="l"/>
              </a:tabLst>
            </a:pPr>
            <a:r>
              <a:rPr sz="2600" spc="5" dirty="0">
                <a:latin typeface="Times New Roman"/>
                <a:cs typeface="Times New Roman"/>
              </a:rPr>
              <a:t>50/125 </a:t>
            </a:r>
            <a:r>
              <a:rPr sz="2600" spc="-160" dirty="0">
                <a:latin typeface="Times New Roman"/>
                <a:cs typeface="Times New Roman"/>
              </a:rPr>
              <a:t>µm </a:t>
            </a:r>
            <a:r>
              <a:rPr sz="2600" spc="-30" dirty="0">
                <a:latin typeface="Times New Roman"/>
                <a:cs typeface="Times New Roman"/>
              </a:rPr>
              <a:t>(850/1310 </a:t>
            </a:r>
            <a:r>
              <a:rPr sz="2600" spc="-105" dirty="0">
                <a:latin typeface="Times New Roman"/>
                <a:cs typeface="Times New Roman"/>
              </a:rPr>
              <a:t>nm) </a:t>
            </a:r>
            <a:r>
              <a:rPr sz="2600" spc="-110" dirty="0">
                <a:latin typeface="Times New Roman"/>
                <a:cs typeface="Times New Roman"/>
              </a:rPr>
              <a:t>multimode</a:t>
            </a:r>
            <a:r>
              <a:rPr sz="2600" spc="-90" dirty="0">
                <a:latin typeface="Times New Roman"/>
                <a:cs typeface="Times New Roman"/>
              </a:rPr>
              <a:t> </a:t>
            </a:r>
            <a:r>
              <a:rPr sz="2600" spc="-105" dirty="0">
                <a:latin typeface="Times New Roman"/>
                <a:cs typeface="Times New Roman"/>
              </a:rPr>
              <a:t>fiber</a:t>
            </a:r>
            <a:endParaRPr sz="2600">
              <a:latin typeface="Times New Roman"/>
              <a:cs typeface="Times New Roman"/>
            </a:endParaRPr>
          </a:p>
          <a:p>
            <a:pPr marL="287020" indent="-274320">
              <a:lnSpc>
                <a:spcPts val="3110"/>
              </a:lnSpc>
              <a:buClr>
                <a:srgbClr val="D24717"/>
              </a:buClr>
              <a:buSzPct val="84615"/>
              <a:buFont typeface="Arial"/>
              <a:buChar char=""/>
              <a:tabLst>
                <a:tab pos="287020" algn="l"/>
              </a:tabLst>
            </a:pPr>
            <a:r>
              <a:rPr sz="2600" spc="-110" dirty="0">
                <a:latin typeface="Times New Roman"/>
                <a:cs typeface="Times New Roman"/>
              </a:rPr>
              <a:t>10 </a:t>
            </a:r>
            <a:r>
              <a:rPr sz="2600" spc="-160" dirty="0">
                <a:latin typeface="Times New Roman"/>
                <a:cs typeface="Times New Roman"/>
              </a:rPr>
              <a:t>µm </a:t>
            </a:r>
            <a:r>
              <a:rPr sz="2600" spc="-100" dirty="0">
                <a:latin typeface="Times New Roman"/>
                <a:cs typeface="Times New Roman"/>
              </a:rPr>
              <a:t>(1310 </a:t>
            </a:r>
            <a:r>
              <a:rPr sz="2600" spc="-105" dirty="0">
                <a:latin typeface="Times New Roman"/>
                <a:cs typeface="Times New Roman"/>
              </a:rPr>
              <a:t>nm) </a:t>
            </a:r>
            <a:r>
              <a:rPr sz="2600" spc="-130" dirty="0">
                <a:latin typeface="Times New Roman"/>
                <a:cs typeface="Times New Roman"/>
              </a:rPr>
              <a:t>single-mode</a:t>
            </a:r>
            <a:r>
              <a:rPr sz="2600" spc="114" dirty="0">
                <a:latin typeface="Times New Roman"/>
                <a:cs typeface="Times New Roman"/>
              </a:rPr>
              <a:t> </a:t>
            </a:r>
            <a:r>
              <a:rPr sz="2600" spc="-105" dirty="0">
                <a:latin typeface="Times New Roman"/>
                <a:cs typeface="Times New Roman"/>
              </a:rPr>
              <a:t>fiber</a:t>
            </a:r>
            <a:endParaRPr sz="2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4500" y="581609"/>
            <a:ext cx="366395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210" dirty="0"/>
              <a:t>Fiber-Optic</a:t>
            </a:r>
            <a:r>
              <a:rPr sz="4000" spc="-229" dirty="0"/>
              <a:t> </a:t>
            </a:r>
            <a:r>
              <a:rPr sz="4000" spc="-110" dirty="0"/>
              <a:t>Cable</a:t>
            </a:r>
            <a:endParaRPr sz="4000"/>
          </a:p>
        </p:txBody>
      </p:sp>
      <p:sp>
        <p:nvSpPr>
          <p:cNvPr id="3" name="object 3"/>
          <p:cNvSpPr txBox="1"/>
          <p:nvPr/>
        </p:nvSpPr>
        <p:spPr>
          <a:xfrm>
            <a:off x="535940" y="1526794"/>
            <a:ext cx="5906770" cy="8159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87020" indent="-274320">
              <a:lnSpc>
                <a:spcPts val="3110"/>
              </a:lnSpc>
              <a:spcBef>
                <a:spcPts val="105"/>
              </a:spcBef>
              <a:buClr>
                <a:srgbClr val="D24717"/>
              </a:buClr>
              <a:buSzPct val="84615"/>
              <a:buFont typeface="Arial"/>
              <a:buChar char=""/>
              <a:tabLst>
                <a:tab pos="287020" algn="l"/>
              </a:tabLst>
            </a:pPr>
            <a:r>
              <a:rPr sz="2600" spc="-125" dirty="0">
                <a:latin typeface="Times New Roman"/>
                <a:cs typeface="Times New Roman"/>
              </a:rPr>
              <a:t>Contains </a:t>
            </a:r>
            <a:r>
              <a:rPr sz="2600" spc="-105" dirty="0">
                <a:latin typeface="Times New Roman"/>
                <a:cs typeface="Times New Roman"/>
              </a:rPr>
              <a:t>one </a:t>
            </a:r>
            <a:r>
              <a:rPr sz="2600" spc="-40" dirty="0">
                <a:latin typeface="Times New Roman"/>
                <a:cs typeface="Times New Roman"/>
              </a:rPr>
              <a:t>or </a:t>
            </a:r>
            <a:r>
              <a:rPr sz="2600" spc="-140" dirty="0">
                <a:latin typeface="Times New Roman"/>
                <a:cs typeface="Times New Roman"/>
              </a:rPr>
              <a:t>several </a:t>
            </a:r>
            <a:r>
              <a:rPr sz="2600" spc="-185" dirty="0">
                <a:latin typeface="Times New Roman"/>
                <a:cs typeface="Times New Roman"/>
              </a:rPr>
              <a:t>glass </a:t>
            </a:r>
            <a:r>
              <a:rPr sz="2600" spc="-114" dirty="0">
                <a:latin typeface="Times New Roman"/>
                <a:cs typeface="Times New Roman"/>
              </a:rPr>
              <a:t>fibers </a:t>
            </a:r>
            <a:r>
              <a:rPr sz="2600" spc="-95" dirty="0">
                <a:latin typeface="Times New Roman"/>
                <a:cs typeface="Times New Roman"/>
              </a:rPr>
              <a:t>at its</a:t>
            </a:r>
            <a:r>
              <a:rPr sz="2600" spc="245" dirty="0">
                <a:latin typeface="Times New Roman"/>
                <a:cs typeface="Times New Roman"/>
              </a:rPr>
              <a:t> </a:t>
            </a:r>
            <a:r>
              <a:rPr sz="2600" spc="-95" dirty="0">
                <a:latin typeface="Times New Roman"/>
                <a:cs typeface="Times New Roman"/>
              </a:rPr>
              <a:t>core</a:t>
            </a:r>
            <a:endParaRPr sz="2600">
              <a:latin typeface="Times New Roman"/>
              <a:cs typeface="Times New Roman"/>
            </a:endParaRPr>
          </a:p>
          <a:p>
            <a:pPr marL="287020" indent="-274320">
              <a:lnSpc>
                <a:spcPts val="3110"/>
              </a:lnSpc>
              <a:buClr>
                <a:srgbClr val="D24717"/>
              </a:buClr>
              <a:buSzPct val="84615"/>
              <a:buFont typeface="Arial"/>
              <a:buChar char=""/>
              <a:tabLst>
                <a:tab pos="287020" algn="l"/>
              </a:tabLst>
            </a:pPr>
            <a:r>
              <a:rPr sz="2600" spc="-120" dirty="0">
                <a:latin typeface="Times New Roman"/>
                <a:cs typeface="Times New Roman"/>
              </a:rPr>
              <a:t>Surrounding </a:t>
            </a:r>
            <a:r>
              <a:rPr sz="2600" spc="-75" dirty="0">
                <a:latin typeface="Times New Roman"/>
                <a:cs typeface="Times New Roman"/>
              </a:rPr>
              <a:t>the </a:t>
            </a:r>
            <a:r>
              <a:rPr sz="2600" spc="-114" dirty="0">
                <a:latin typeface="Times New Roman"/>
                <a:cs typeface="Times New Roman"/>
              </a:rPr>
              <a:t>fibers </a:t>
            </a:r>
            <a:r>
              <a:rPr sz="2600" spc="-165" dirty="0">
                <a:latin typeface="Times New Roman"/>
                <a:cs typeface="Times New Roman"/>
              </a:rPr>
              <a:t>is </a:t>
            </a:r>
            <a:r>
              <a:rPr sz="2600" spc="-204" dirty="0">
                <a:latin typeface="Times New Roman"/>
                <a:cs typeface="Times New Roman"/>
              </a:rPr>
              <a:t>a </a:t>
            </a:r>
            <a:r>
              <a:rPr sz="2600" spc="-150" dirty="0">
                <a:latin typeface="Times New Roman"/>
                <a:cs typeface="Times New Roman"/>
              </a:rPr>
              <a:t>layer </a:t>
            </a:r>
            <a:r>
              <a:rPr sz="2600" spc="-130" dirty="0">
                <a:latin typeface="Times New Roman"/>
                <a:cs typeface="Times New Roman"/>
              </a:rPr>
              <a:t>called</a:t>
            </a:r>
            <a:r>
              <a:rPr sz="2600" spc="-45" dirty="0">
                <a:latin typeface="Times New Roman"/>
                <a:cs typeface="Times New Roman"/>
              </a:rPr>
              <a:t> </a:t>
            </a:r>
            <a:r>
              <a:rPr sz="2600" spc="-175" dirty="0">
                <a:latin typeface="Times New Roman"/>
                <a:cs typeface="Times New Roman"/>
              </a:rPr>
              <a:t>cladding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730692" y="3276600"/>
            <a:ext cx="5736907" cy="2743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44500" y="353009"/>
            <a:ext cx="367601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150" dirty="0">
                <a:solidFill>
                  <a:srgbClr val="696363"/>
                </a:solidFill>
                <a:latin typeface="Trebuchet MS"/>
                <a:cs typeface="Trebuchet MS"/>
              </a:rPr>
              <a:t>Fiber </a:t>
            </a:r>
            <a:r>
              <a:rPr sz="4000" spc="-200" dirty="0">
                <a:solidFill>
                  <a:srgbClr val="696363"/>
                </a:solidFill>
                <a:latin typeface="Trebuchet MS"/>
                <a:cs typeface="Trebuchet MS"/>
              </a:rPr>
              <a:t>Optic</a:t>
            </a:r>
            <a:r>
              <a:rPr sz="4000" spc="-280" dirty="0">
                <a:solidFill>
                  <a:srgbClr val="696363"/>
                </a:solidFill>
                <a:latin typeface="Trebuchet MS"/>
                <a:cs typeface="Trebuchet MS"/>
              </a:rPr>
              <a:t> </a:t>
            </a:r>
            <a:r>
              <a:rPr sz="4000" spc="-110" dirty="0">
                <a:solidFill>
                  <a:srgbClr val="696363"/>
                </a:solidFill>
                <a:latin typeface="Trebuchet MS"/>
                <a:cs typeface="Trebuchet MS"/>
              </a:rPr>
              <a:t>Cable</a:t>
            </a:r>
            <a:endParaRPr sz="40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17244" y="1154938"/>
            <a:ext cx="47853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86385" algn="l"/>
              </a:tabLst>
            </a:pPr>
            <a:r>
              <a:rPr sz="2050" spc="-545" dirty="0">
                <a:solidFill>
                  <a:srgbClr val="D24717"/>
                </a:solidFill>
                <a:latin typeface="Arial"/>
                <a:cs typeface="Arial"/>
              </a:rPr>
              <a:t>	</a:t>
            </a:r>
            <a:r>
              <a:rPr sz="2400" spc="-110" dirty="0">
                <a:latin typeface="Times New Roman"/>
                <a:cs typeface="Times New Roman"/>
              </a:rPr>
              <a:t>FO </a:t>
            </a:r>
            <a:r>
              <a:rPr sz="2400" spc="-135" dirty="0">
                <a:latin typeface="Times New Roman"/>
                <a:cs typeface="Times New Roman"/>
              </a:rPr>
              <a:t>Cable </a:t>
            </a:r>
            <a:r>
              <a:rPr sz="2400" spc="-210" dirty="0">
                <a:latin typeface="Times New Roman"/>
                <a:cs typeface="Times New Roman"/>
              </a:rPr>
              <a:t>may </a:t>
            </a:r>
            <a:r>
              <a:rPr sz="2400" spc="-190" dirty="0">
                <a:latin typeface="Times New Roman"/>
                <a:cs typeface="Times New Roman"/>
              </a:rPr>
              <a:t>have </a:t>
            </a:r>
            <a:r>
              <a:rPr sz="2400" spc="-105" dirty="0">
                <a:latin typeface="Times New Roman"/>
                <a:cs typeface="Times New Roman"/>
              </a:rPr>
              <a:t>1 </a:t>
            </a:r>
            <a:r>
              <a:rPr sz="2400" spc="-35" dirty="0">
                <a:latin typeface="Times New Roman"/>
                <a:cs typeface="Times New Roman"/>
              </a:rPr>
              <a:t>to </a:t>
            </a:r>
            <a:r>
              <a:rPr sz="2400" spc="-125" dirty="0">
                <a:latin typeface="Times New Roman"/>
                <a:cs typeface="Times New Roman"/>
              </a:rPr>
              <a:t>over </a:t>
            </a:r>
            <a:r>
              <a:rPr sz="2400" spc="-100" dirty="0">
                <a:latin typeface="Times New Roman"/>
                <a:cs typeface="Times New Roman"/>
              </a:rPr>
              <a:t>1000</a:t>
            </a:r>
            <a:r>
              <a:rPr sz="2400" spc="340" dirty="0">
                <a:latin typeface="Times New Roman"/>
                <a:cs typeface="Times New Roman"/>
              </a:rPr>
              <a:t> </a:t>
            </a:r>
            <a:r>
              <a:rPr sz="2400" spc="-105" dirty="0">
                <a:latin typeface="Times New Roman"/>
                <a:cs typeface="Times New Roman"/>
              </a:rPr>
              <a:t>fibers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590800" y="2057463"/>
            <a:ext cx="4038600" cy="42750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562225" y="2028761"/>
            <a:ext cx="4095750" cy="4332605"/>
          </a:xfrm>
          <a:custGeom>
            <a:avLst/>
            <a:gdLst/>
            <a:ahLst/>
            <a:cxnLst/>
            <a:rect l="l" t="t" r="r" b="b"/>
            <a:pathLst>
              <a:path w="4095750" h="4332605">
                <a:moveTo>
                  <a:pt x="0" y="4332351"/>
                </a:moveTo>
                <a:lnTo>
                  <a:pt x="4095750" y="4332351"/>
                </a:lnTo>
                <a:lnTo>
                  <a:pt x="4095750" y="0"/>
                </a:lnTo>
                <a:lnTo>
                  <a:pt x="0" y="0"/>
                </a:lnTo>
                <a:lnTo>
                  <a:pt x="0" y="4332351"/>
                </a:lnTo>
                <a:close/>
              </a:path>
            </a:pathLst>
          </a:custGeom>
          <a:ln w="571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444" y="688974"/>
            <a:ext cx="3456304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55" dirty="0"/>
              <a:t>Radio</a:t>
            </a:r>
            <a:r>
              <a:rPr sz="4000" spc="-270" dirty="0"/>
              <a:t> </a:t>
            </a:r>
            <a:r>
              <a:rPr sz="4000" spc="-85" dirty="0"/>
              <a:t>Spectrum</a:t>
            </a:r>
            <a:endParaRPr sz="4000"/>
          </a:p>
        </p:txBody>
      </p:sp>
      <p:sp>
        <p:nvSpPr>
          <p:cNvPr id="3" name="object 3"/>
          <p:cNvSpPr txBox="1"/>
          <p:nvPr/>
        </p:nvSpPr>
        <p:spPr>
          <a:xfrm>
            <a:off x="993444" y="1433830"/>
            <a:ext cx="7335520" cy="29527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86385" marR="332105" indent="-273685">
              <a:lnSpc>
                <a:spcPct val="100000"/>
              </a:lnSpc>
              <a:spcBef>
                <a:spcPts val="105"/>
              </a:spcBef>
              <a:buClr>
                <a:srgbClr val="D24717"/>
              </a:buClr>
              <a:buSzPct val="84615"/>
              <a:buFont typeface="Arial"/>
              <a:buChar char=""/>
              <a:tabLst>
                <a:tab pos="287020" algn="l"/>
              </a:tabLst>
            </a:pPr>
            <a:r>
              <a:rPr sz="2600" spc="-130" dirty="0">
                <a:latin typeface="Times New Roman"/>
                <a:cs typeface="Times New Roman"/>
              </a:rPr>
              <a:t>The </a:t>
            </a:r>
            <a:r>
              <a:rPr sz="2600" b="1" spc="-5" dirty="0">
                <a:latin typeface="Times New Roman"/>
                <a:cs typeface="Times New Roman"/>
              </a:rPr>
              <a:t>radio </a:t>
            </a:r>
            <a:r>
              <a:rPr sz="2600" b="1" dirty="0">
                <a:latin typeface="Times New Roman"/>
                <a:cs typeface="Times New Roman"/>
              </a:rPr>
              <a:t>spectrum </a:t>
            </a:r>
            <a:r>
              <a:rPr sz="2600" spc="-165" dirty="0">
                <a:latin typeface="Times New Roman"/>
                <a:cs typeface="Times New Roman"/>
              </a:rPr>
              <a:t>is </a:t>
            </a:r>
            <a:r>
              <a:rPr sz="2600" spc="-80" dirty="0">
                <a:latin typeface="Times New Roman"/>
                <a:cs typeface="Times New Roman"/>
              </a:rPr>
              <a:t>the </a:t>
            </a:r>
            <a:r>
              <a:rPr sz="2600" spc="-40" dirty="0">
                <a:latin typeface="Times New Roman"/>
                <a:cs typeface="Times New Roman"/>
              </a:rPr>
              <a:t>part </a:t>
            </a:r>
            <a:r>
              <a:rPr sz="2600" spc="-150" dirty="0">
                <a:latin typeface="Times New Roman"/>
                <a:cs typeface="Times New Roman"/>
              </a:rPr>
              <a:t>of </a:t>
            </a:r>
            <a:r>
              <a:rPr sz="2600" spc="-75" dirty="0">
                <a:latin typeface="Times New Roman"/>
                <a:cs typeface="Times New Roman"/>
              </a:rPr>
              <a:t>the</a:t>
            </a:r>
            <a:r>
              <a:rPr sz="2600" spc="-75" dirty="0">
                <a:solidFill>
                  <a:srgbClr val="CC9900"/>
                </a:solidFill>
                <a:latin typeface="Times New Roman"/>
                <a:cs typeface="Times New Roman"/>
              </a:rPr>
              <a:t> </a:t>
            </a:r>
            <a:r>
              <a:rPr sz="2600" u="heavy" spc="-135" dirty="0">
                <a:solidFill>
                  <a:srgbClr val="CC9900"/>
                </a:solidFill>
                <a:uFill>
                  <a:solidFill>
                    <a:srgbClr val="CC9900"/>
                  </a:solidFill>
                </a:uFill>
                <a:latin typeface="Times New Roman"/>
                <a:cs typeface="Times New Roman"/>
                <a:hlinkClick r:id="rId2"/>
              </a:rPr>
              <a:t>electromagnetic  </a:t>
            </a:r>
            <a:r>
              <a:rPr sz="2600" u="heavy" spc="-90" dirty="0">
                <a:solidFill>
                  <a:srgbClr val="CC9900"/>
                </a:solidFill>
                <a:uFill>
                  <a:solidFill>
                    <a:srgbClr val="CC9900"/>
                  </a:solidFill>
                </a:uFill>
                <a:latin typeface="Times New Roman"/>
                <a:cs typeface="Times New Roman"/>
                <a:hlinkClick r:id="rId2"/>
              </a:rPr>
              <a:t>spectrum</a:t>
            </a:r>
            <a:r>
              <a:rPr sz="2600" spc="-90" dirty="0">
                <a:solidFill>
                  <a:srgbClr val="CC9900"/>
                </a:solidFill>
                <a:latin typeface="Times New Roman"/>
                <a:cs typeface="Times New Roman"/>
                <a:hlinkClick r:id="rId2"/>
              </a:rPr>
              <a:t> </a:t>
            </a:r>
            <a:r>
              <a:rPr sz="2600" spc="-114" dirty="0">
                <a:latin typeface="Times New Roman"/>
                <a:cs typeface="Times New Roman"/>
              </a:rPr>
              <a:t>from </a:t>
            </a:r>
            <a:r>
              <a:rPr sz="2600" spc="-110" dirty="0">
                <a:latin typeface="Times New Roman"/>
                <a:cs typeface="Times New Roman"/>
              </a:rPr>
              <a:t>3</a:t>
            </a:r>
            <a:r>
              <a:rPr sz="2600" spc="-110" dirty="0">
                <a:solidFill>
                  <a:srgbClr val="CC9900"/>
                </a:solidFill>
                <a:latin typeface="Times New Roman"/>
                <a:cs typeface="Times New Roman"/>
                <a:hlinkClick r:id="rId3"/>
              </a:rPr>
              <a:t> </a:t>
            </a:r>
            <a:r>
              <a:rPr sz="2600" u="heavy" spc="-175" dirty="0">
                <a:solidFill>
                  <a:srgbClr val="CC9900"/>
                </a:solidFill>
                <a:uFill>
                  <a:solidFill>
                    <a:srgbClr val="CC9900"/>
                  </a:solidFill>
                </a:uFill>
                <a:latin typeface="Times New Roman"/>
                <a:cs typeface="Times New Roman"/>
                <a:hlinkClick r:id="rId3"/>
              </a:rPr>
              <a:t>Hz</a:t>
            </a:r>
            <a:r>
              <a:rPr sz="2600" spc="-175" dirty="0">
                <a:solidFill>
                  <a:srgbClr val="CC9900"/>
                </a:solidFill>
                <a:latin typeface="Times New Roman"/>
                <a:cs typeface="Times New Roman"/>
                <a:hlinkClick r:id="rId3"/>
              </a:rPr>
              <a:t> </a:t>
            </a:r>
            <a:r>
              <a:rPr sz="2600" spc="-35" dirty="0">
                <a:latin typeface="Times New Roman"/>
                <a:cs typeface="Times New Roman"/>
              </a:rPr>
              <a:t>to </a:t>
            </a:r>
            <a:r>
              <a:rPr sz="2600" spc="-114" dirty="0">
                <a:latin typeface="Times New Roman"/>
                <a:cs typeface="Times New Roman"/>
              </a:rPr>
              <a:t>3000</a:t>
            </a:r>
            <a:r>
              <a:rPr sz="2600" spc="-114" dirty="0">
                <a:solidFill>
                  <a:srgbClr val="CC9900"/>
                </a:solidFill>
                <a:latin typeface="Times New Roman"/>
                <a:cs typeface="Times New Roman"/>
                <a:hlinkClick r:id="rId3"/>
              </a:rPr>
              <a:t> </a:t>
            </a:r>
            <a:r>
              <a:rPr sz="2600" u="heavy" spc="-175" dirty="0">
                <a:solidFill>
                  <a:srgbClr val="CC9900"/>
                </a:solidFill>
                <a:uFill>
                  <a:solidFill>
                    <a:srgbClr val="CC9900"/>
                  </a:solidFill>
                </a:uFill>
                <a:latin typeface="Times New Roman"/>
                <a:cs typeface="Times New Roman"/>
                <a:hlinkClick r:id="rId3"/>
              </a:rPr>
              <a:t>GHz</a:t>
            </a:r>
            <a:r>
              <a:rPr sz="2600" spc="-175" dirty="0">
                <a:solidFill>
                  <a:srgbClr val="CC9900"/>
                </a:solidFill>
                <a:latin typeface="Times New Roman"/>
                <a:cs typeface="Times New Roman"/>
                <a:hlinkClick r:id="rId3"/>
              </a:rPr>
              <a:t> </a:t>
            </a:r>
            <a:r>
              <a:rPr sz="2600" spc="-80" dirty="0">
                <a:latin typeface="Times New Roman"/>
                <a:cs typeface="Times New Roman"/>
              </a:rPr>
              <a:t>(3</a:t>
            </a:r>
            <a:r>
              <a:rPr sz="2600" spc="-55" dirty="0">
                <a:solidFill>
                  <a:srgbClr val="CC9900"/>
                </a:solidFill>
                <a:latin typeface="Times New Roman"/>
                <a:cs typeface="Times New Roman"/>
                <a:hlinkClick r:id="rId4"/>
              </a:rPr>
              <a:t> </a:t>
            </a:r>
            <a:r>
              <a:rPr sz="2600" u="heavy" spc="-85" dirty="0">
                <a:solidFill>
                  <a:srgbClr val="CC9900"/>
                </a:solidFill>
                <a:uFill>
                  <a:solidFill>
                    <a:srgbClr val="CC9900"/>
                  </a:solidFill>
                </a:uFill>
                <a:latin typeface="Times New Roman"/>
                <a:cs typeface="Times New Roman"/>
                <a:hlinkClick r:id="rId4"/>
              </a:rPr>
              <a:t>THz</a:t>
            </a:r>
            <a:r>
              <a:rPr sz="2600" spc="-85" dirty="0">
                <a:latin typeface="Times New Roman"/>
                <a:cs typeface="Times New Roman"/>
              </a:rPr>
              <a:t>).</a:t>
            </a:r>
            <a:endParaRPr sz="2600">
              <a:latin typeface="Times New Roman"/>
              <a:cs typeface="Times New Roman"/>
            </a:endParaRPr>
          </a:p>
          <a:p>
            <a:pPr marL="286385" marR="5080" indent="-273685">
              <a:lnSpc>
                <a:spcPct val="100000"/>
              </a:lnSpc>
              <a:spcBef>
                <a:spcPts val="600"/>
              </a:spcBef>
              <a:buClr>
                <a:srgbClr val="D24717"/>
              </a:buClr>
              <a:buSzPct val="84615"/>
              <a:buFont typeface="Arial"/>
              <a:buChar char=""/>
              <a:tabLst>
                <a:tab pos="287020" algn="l"/>
              </a:tabLst>
            </a:pPr>
            <a:r>
              <a:rPr sz="2600" spc="-114" dirty="0">
                <a:latin typeface="Times New Roman"/>
                <a:cs typeface="Times New Roman"/>
              </a:rPr>
              <a:t>Electromagnetic </a:t>
            </a:r>
            <a:r>
              <a:rPr sz="2600" spc="-204" dirty="0">
                <a:latin typeface="Times New Roman"/>
                <a:cs typeface="Times New Roman"/>
              </a:rPr>
              <a:t>waves </a:t>
            </a:r>
            <a:r>
              <a:rPr sz="2600" spc="-120" dirty="0">
                <a:latin typeface="Times New Roman"/>
                <a:cs typeface="Times New Roman"/>
              </a:rPr>
              <a:t>in </a:t>
            </a:r>
            <a:r>
              <a:rPr sz="2600" spc="-114" dirty="0">
                <a:latin typeface="Times New Roman"/>
                <a:cs typeface="Times New Roman"/>
              </a:rPr>
              <a:t>this </a:t>
            </a:r>
            <a:r>
              <a:rPr sz="2600" spc="-125" dirty="0">
                <a:latin typeface="Times New Roman"/>
                <a:cs typeface="Times New Roman"/>
              </a:rPr>
              <a:t>frequency </a:t>
            </a:r>
            <a:r>
              <a:rPr sz="2600" spc="-95" dirty="0">
                <a:latin typeface="Times New Roman"/>
                <a:cs typeface="Times New Roman"/>
              </a:rPr>
              <a:t>range, </a:t>
            </a:r>
            <a:r>
              <a:rPr sz="2600" spc="-130" dirty="0">
                <a:latin typeface="Times New Roman"/>
                <a:cs typeface="Times New Roman"/>
              </a:rPr>
              <a:t>called</a:t>
            </a:r>
            <a:r>
              <a:rPr sz="2600" spc="-130" dirty="0">
                <a:solidFill>
                  <a:srgbClr val="CC9900"/>
                </a:solidFill>
                <a:latin typeface="Times New Roman"/>
                <a:cs typeface="Times New Roman"/>
              </a:rPr>
              <a:t> </a:t>
            </a:r>
            <a:r>
              <a:rPr sz="2600" u="heavy" spc="-455" dirty="0">
                <a:solidFill>
                  <a:srgbClr val="CC9900"/>
                </a:solidFill>
                <a:uFill>
                  <a:solidFill>
                    <a:srgbClr val="CC9900"/>
                  </a:solidFill>
                </a:uFill>
                <a:latin typeface="Times New Roman"/>
                <a:cs typeface="Times New Roman"/>
                <a:hlinkClick r:id="rId5"/>
              </a:rPr>
              <a:t>radio  </a:t>
            </a:r>
            <a:r>
              <a:rPr sz="2600" u="heavy" spc="-155" dirty="0">
                <a:solidFill>
                  <a:srgbClr val="CC9900"/>
                </a:solidFill>
                <a:uFill>
                  <a:solidFill>
                    <a:srgbClr val="CC9900"/>
                  </a:solidFill>
                </a:uFill>
                <a:latin typeface="Times New Roman"/>
                <a:cs typeface="Times New Roman"/>
                <a:hlinkClick r:id="rId5"/>
              </a:rPr>
              <a:t>waves</a:t>
            </a:r>
            <a:r>
              <a:rPr sz="2600" spc="-155" dirty="0">
                <a:latin typeface="Times New Roman"/>
                <a:cs typeface="Times New Roman"/>
              </a:rPr>
              <a:t>, </a:t>
            </a:r>
            <a:r>
              <a:rPr sz="2600" spc="-100" dirty="0">
                <a:latin typeface="Times New Roman"/>
                <a:cs typeface="Times New Roman"/>
              </a:rPr>
              <a:t>are extremely </a:t>
            </a:r>
            <a:r>
              <a:rPr sz="2600" spc="-140" dirty="0">
                <a:latin typeface="Times New Roman"/>
                <a:cs typeface="Times New Roman"/>
              </a:rPr>
              <a:t>widely </a:t>
            </a:r>
            <a:r>
              <a:rPr sz="2600" spc="-130" dirty="0">
                <a:latin typeface="Times New Roman"/>
                <a:cs typeface="Times New Roman"/>
              </a:rPr>
              <a:t>used </a:t>
            </a:r>
            <a:r>
              <a:rPr sz="2600" spc="-120" dirty="0">
                <a:latin typeface="Times New Roman"/>
                <a:cs typeface="Times New Roman"/>
              </a:rPr>
              <a:t>in </a:t>
            </a:r>
            <a:r>
              <a:rPr sz="2600" spc="-85" dirty="0">
                <a:latin typeface="Times New Roman"/>
                <a:cs typeface="Times New Roman"/>
              </a:rPr>
              <a:t>modern </a:t>
            </a:r>
            <a:r>
              <a:rPr sz="2600" spc="-130" dirty="0">
                <a:latin typeface="Times New Roman"/>
                <a:cs typeface="Times New Roman"/>
              </a:rPr>
              <a:t>technology,  </a:t>
            </a:r>
            <a:r>
              <a:rPr sz="2600" spc="-100" dirty="0">
                <a:latin typeface="Times New Roman"/>
                <a:cs typeface="Times New Roman"/>
              </a:rPr>
              <a:t>particularly </a:t>
            </a:r>
            <a:r>
              <a:rPr sz="2600" spc="-120" dirty="0">
                <a:latin typeface="Times New Roman"/>
                <a:cs typeface="Times New Roman"/>
              </a:rPr>
              <a:t>in</a:t>
            </a:r>
            <a:r>
              <a:rPr sz="2600" spc="-25" dirty="0">
                <a:solidFill>
                  <a:srgbClr val="CC9900"/>
                </a:solidFill>
                <a:latin typeface="Times New Roman"/>
                <a:cs typeface="Times New Roman"/>
                <a:hlinkClick r:id="rId6"/>
              </a:rPr>
              <a:t> </a:t>
            </a:r>
            <a:r>
              <a:rPr sz="2600" u="heavy" spc="-100" dirty="0">
                <a:solidFill>
                  <a:srgbClr val="CC9900"/>
                </a:solidFill>
                <a:uFill>
                  <a:solidFill>
                    <a:srgbClr val="CC9900"/>
                  </a:solidFill>
                </a:uFill>
                <a:latin typeface="Times New Roman"/>
                <a:cs typeface="Times New Roman"/>
                <a:hlinkClick r:id="rId6"/>
              </a:rPr>
              <a:t>telecommunication</a:t>
            </a:r>
            <a:r>
              <a:rPr sz="2600" spc="-100" dirty="0">
                <a:latin typeface="Times New Roman"/>
                <a:cs typeface="Times New Roman"/>
              </a:rPr>
              <a:t>.</a:t>
            </a:r>
            <a:endParaRPr sz="2600">
              <a:latin typeface="Times New Roman"/>
              <a:cs typeface="Times New Roman"/>
            </a:endParaRPr>
          </a:p>
          <a:p>
            <a:pPr marL="286385" marR="481965" indent="-273685">
              <a:lnSpc>
                <a:spcPct val="100000"/>
              </a:lnSpc>
              <a:spcBef>
                <a:spcPts val="605"/>
              </a:spcBef>
              <a:buClr>
                <a:srgbClr val="D24717"/>
              </a:buClr>
              <a:buSzPct val="84615"/>
              <a:buFont typeface="Arial"/>
              <a:buChar char=""/>
              <a:tabLst>
                <a:tab pos="287020" algn="l"/>
              </a:tabLst>
            </a:pPr>
            <a:r>
              <a:rPr sz="2600" spc="-100" dirty="0">
                <a:latin typeface="Times New Roman"/>
                <a:cs typeface="Times New Roman"/>
              </a:rPr>
              <a:t>Coordinated </a:t>
            </a:r>
            <a:r>
              <a:rPr sz="2600" spc="-204" dirty="0">
                <a:latin typeface="Times New Roman"/>
                <a:cs typeface="Times New Roman"/>
              </a:rPr>
              <a:t>by </a:t>
            </a:r>
            <a:r>
              <a:rPr sz="2600" spc="-160" dirty="0">
                <a:latin typeface="Times New Roman"/>
                <a:cs typeface="Times New Roman"/>
              </a:rPr>
              <a:t>an </a:t>
            </a:r>
            <a:r>
              <a:rPr sz="2600" spc="-90" dirty="0">
                <a:latin typeface="Times New Roman"/>
                <a:cs typeface="Times New Roman"/>
              </a:rPr>
              <a:t>international </a:t>
            </a:r>
            <a:r>
              <a:rPr sz="2600" spc="-160" dirty="0">
                <a:latin typeface="Times New Roman"/>
                <a:cs typeface="Times New Roman"/>
              </a:rPr>
              <a:t>body, </a:t>
            </a:r>
            <a:r>
              <a:rPr sz="2600" spc="-75" dirty="0">
                <a:latin typeface="Times New Roman"/>
                <a:cs typeface="Times New Roman"/>
              </a:rPr>
              <a:t>the</a:t>
            </a:r>
            <a:r>
              <a:rPr sz="2600" spc="-75" dirty="0">
                <a:solidFill>
                  <a:srgbClr val="CC9900"/>
                </a:solidFill>
                <a:latin typeface="Times New Roman"/>
                <a:cs typeface="Times New Roman"/>
              </a:rPr>
              <a:t> </a:t>
            </a:r>
            <a:r>
              <a:rPr sz="2600" u="heavy" spc="-125" dirty="0">
                <a:solidFill>
                  <a:srgbClr val="CC9900"/>
                </a:solidFill>
                <a:uFill>
                  <a:solidFill>
                    <a:srgbClr val="CC9900"/>
                  </a:solidFill>
                </a:uFill>
                <a:latin typeface="Times New Roman"/>
                <a:cs typeface="Times New Roman"/>
                <a:hlinkClick r:id="rId7"/>
              </a:rPr>
              <a:t>International  </a:t>
            </a:r>
            <a:r>
              <a:rPr sz="2600" u="heavy" spc="-145" dirty="0">
                <a:solidFill>
                  <a:srgbClr val="CC9900"/>
                </a:solidFill>
                <a:uFill>
                  <a:solidFill>
                    <a:srgbClr val="CC9900"/>
                  </a:solidFill>
                </a:uFill>
                <a:latin typeface="Times New Roman"/>
                <a:cs typeface="Times New Roman"/>
                <a:hlinkClick r:id="rId7"/>
              </a:rPr>
              <a:t>Telecommunication </a:t>
            </a:r>
            <a:r>
              <a:rPr sz="2600" u="heavy" spc="-120" dirty="0">
                <a:solidFill>
                  <a:srgbClr val="CC9900"/>
                </a:solidFill>
                <a:uFill>
                  <a:solidFill>
                    <a:srgbClr val="CC9900"/>
                  </a:solidFill>
                </a:uFill>
                <a:latin typeface="Times New Roman"/>
                <a:cs typeface="Times New Roman"/>
                <a:hlinkClick r:id="rId7"/>
              </a:rPr>
              <a:t>Union</a:t>
            </a:r>
            <a:r>
              <a:rPr sz="2600" dirty="0">
                <a:solidFill>
                  <a:srgbClr val="CC9900"/>
                </a:solidFill>
                <a:latin typeface="Times New Roman"/>
                <a:cs typeface="Times New Roman"/>
                <a:hlinkClick r:id="rId7"/>
              </a:rPr>
              <a:t> </a:t>
            </a:r>
            <a:r>
              <a:rPr sz="2600" spc="-114" dirty="0">
                <a:latin typeface="Times New Roman"/>
                <a:cs typeface="Times New Roman"/>
              </a:rPr>
              <a:t>(ITU)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09600" y="4542234"/>
            <a:ext cx="7980947" cy="191928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444" y="688974"/>
            <a:ext cx="347662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145" dirty="0"/>
              <a:t>Frequency</a:t>
            </a:r>
            <a:r>
              <a:rPr sz="4000" spc="-245" dirty="0"/>
              <a:t> </a:t>
            </a:r>
            <a:r>
              <a:rPr sz="4000" spc="10" dirty="0"/>
              <a:t>Band</a:t>
            </a:r>
            <a:endParaRPr sz="4000"/>
          </a:p>
        </p:txBody>
      </p:sp>
      <p:sp>
        <p:nvSpPr>
          <p:cNvPr id="3" name="object 3"/>
          <p:cNvSpPr/>
          <p:nvPr/>
        </p:nvSpPr>
        <p:spPr>
          <a:xfrm>
            <a:off x="914400" y="1462532"/>
            <a:ext cx="7772400" cy="45425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444" y="688974"/>
            <a:ext cx="297815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80" dirty="0"/>
              <a:t>MAN</a:t>
            </a:r>
            <a:r>
              <a:rPr sz="4000" spc="-295" dirty="0"/>
              <a:t> </a:t>
            </a:r>
            <a:r>
              <a:rPr sz="4000" spc="-65" dirty="0"/>
              <a:t>Diagram</a:t>
            </a:r>
            <a:endParaRPr sz="4000"/>
          </a:p>
        </p:txBody>
      </p:sp>
      <p:sp>
        <p:nvSpPr>
          <p:cNvPr id="3" name="object 3"/>
          <p:cNvSpPr/>
          <p:nvPr/>
        </p:nvSpPr>
        <p:spPr>
          <a:xfrm>
            <a:off x="1176527" y="1768601"/>
            <a:ext cx="6800850" cy="30700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444" y="688974"/>
            <a:ext cx="154749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210" dirty="0"/>
              <a:t>Ou</a:t>
            </a:r>
            <a:r>
              <a:rPr sz="4000" spc="-160" dirty="0"/>
              <a:t>t</a:t>
            </a:r>
            <a:r>
              <a:rPr sz="4000" spc="-155" dirty="0"/>
              <a:t>line</a:t>
            </a:r>
            <a:endParaRPr sz="4000"/>
          </a:p>
        </p:txBody>
      </p:sp>
      <p:sp>
        <p:nvSpPr>
          <p:cNvPr id="3" name="object 3"/>
          <p:cNvSpPr/>
          <p:nvPr/>
        </p:nvSpPr>
        <p:spPr>
          <a:xfrm>
            <a:off x="914400" y="1450594"/>
            <a:ext cx="6858000" cy="463550"/>
          </a:xfrm>
          <a:custGeom>
            <a:avLst/>
            <a:gdLst/>
            <a:ahLst/>
            <a:cxnLst/>
            <a:rect l="l" t="t" r="r" b="b"/>
            <a:pathLst>
              <a:path w="6858000" h="463550">
                <a:moveTo>
                  <a:pt x="0" y="77215"/>
                </a:moveTo>
                <a:lnTo>
                  <a:pt x="6067" y="47148"/>
                </a:lnTo>
                <a:lnTo>
                  <a:pt x="22615" y="22605"/>
                </a:lnTo>
                <a:lnTo>
                  <a:pt x="47159" y="6064"/>
                </a:lnTo>
                <a:lnTo>
                  <a:pt x="77215" y="0"/>
                </a:lnTo>
                <a:lnTo>
                  <a:pt x="6780783" y="0"/>
                </a:lnTo>
                <a:lnTo>
                  <a:pt x="6810851" y="6064"/>
                </a:lnTo>
                <a:lnTo>
                  <a:pt x="6835394" y="22606"/>
                </a:lnTo>
                <a:lnTo>
                  <a:pt x="6851935" y="47148"/>
                </a:lnTo>
                <a:lnTo>
                  <a:pt x="6858000" y="77215"/>
                </a:lnTo>
                <a:lnTo>
                  <a:pt x="6858000" y="386079"/>
                </a:lnTo>
                <a:lnTo>
                  <a:pt x="6851935" y="416147"/>
                </a:lnTo>
                <a:lnTo>
                  <a:pt x="6835394" y="440689"/>
                </a:lnTo>
                <a:lnTo>
                  <a:pt x="6810851" y="457231"/>
                </a:lnTo>
                <a:lnTo>
                  <a:pt x="6780783" y="463295"/>
                </a:lnTo>
                <a:lnTo>
                  <a:pt x="77215" y="463295"/>
                </a:lnTo>
                <a:lnTo>
                  <a:pt x="47159" y="457231"/>
                </a:lnTo>
                <a:lnTo>
                  <a:pt x="22615" y="440689"/>
                </a:lnTo>
                <a:lnTo>
                  <a:pt x="6067" y="416147"/>
                </a:lnTo>
                <a:lnTo>
                  <a:pt x="0" y="386079"/>
                </a:lnTo>
                <a:lnTo>
                  <a:pt x="0" y="77215"/>
                </a:lnTo>
                <a:close/>
              </a:path>
            </a:pathLst>
          </a:custGeom>
          <a:ln w="12700">
            <a:solidFill>
              <a:srgbClr val="BE401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14400" y="1965832"/>
            <a:ext cx="6858000" cy="463550"/>
          </a:xfrm>
          <a:custGeom>
            <a:avLst/>
            <a:gdLst/>
            <a:ahLst/>
            <a:cxnLst/>
            <a:rect l="l" t="t" r="r" b="b"/>
            <a:pathLst>
              <a:path w="6858000" h="463550">
                <a:moveTo>
                  <a:pt x="0" y="77215"/>
                </a:moveTo>
                <a:lnTo>
                  <a:pt x="6067" y="47148"/>
                </a:lnTo>
                <a:lnTo>
                  <a:pt x="22615" y="22605"/>
                </a:lnTo>
                <a:lnTo>
                  <a:pt x="47159" y="6064"/>
                </a:lnTo>
                <a:lnTo>
                  <a:pt x="77215" y="0"/>
                </a:lnTo>
                <a:lnTo>
                  <a:pt x="6780783" y="0"/>
                </a:lnTo>
                <a:lnTo>
                  <a:pt x="6810851" y="6064"/>
                </a:lnTo>
                <a:lnTo>
                  <a:pt x="6835394" y="22606"/>
                </a:lnTo>
                <a:lnTo>
                  <a:pt x="6851935" y="47148"/>
                </a:lnTo>
                <a:lnTo>
                  <a:pt x="6858000" y="77215"/>
                </a:lnTo>
                <a:lnTo>
                  <a:pt x="6858000" y="386079"/>
                </a:lnTo>
                <a:lnTo>
                  <a:pt x="6851935" y="416147"/>
                </a:lnTo>
                <a:lnTo>
                  <a:pt x="6835394" y="440689"/>
                </a:lnTo>
                <a:lnTo>
                  <a:pt x="6810851" y="457231"/>
                </a:lnTo>
                <a:lnTo>
                  <a:pt x="6780783" y="463295"/>
                </a:lnTo>
                <a:lnTo>
                  <a:pt x="77215" y="463295"/>
                </a:lnTo>
                <a:lnTo>
                  <a:pt x="47159" y="457231"/>
                </a:lnTo>
                <a:lnTo>
                  <a:pt x="22615" y="440689"/>
                </a:lnTo>
                <a:lnTo>
                  <a:pt x="6067" y="416147"/>
                </a:lnTo>
                <a:lnTo>
                  <a:pt x="0" y="386079"/>
                </a:lnTo>
                <a:lnTo>
                  <a:pt x="0" y="77215"/>
                </a:lnTo>
                <a:close/>
              </a:path>
            </a:pathLst>
          </a:custGeom>
          <a:ln w="12700">
            <a:solidFill>
              <a:srgbClr val="BE401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14400" y="2480945"/>
            <a:ext cx="6858000" cy="463550"/>
          </a:xfrm>
          <a:custGeom>
            <a:avLst/>
            <a:gdLst/>
            <a:ahLst/>
            <a:cxnLst/>
            <a:rect l="l" t="t" r="r" b="b"/>
            <a:pathLst>
              <a:path w="6858000" h="463550">
                <a:moveTo>
                  <a:pt x="0" y="77215"/>
                </a:moveTo>
                <a:lnTo>
                  <a:pt x="6067" y="47148"/>
                </a:lnTo>
                <a:lnTo>
                  <a:pt x="22615" y="22605"/>
                </a:lnTo>
                <a:lnTo>
                  <a:pt x="47159" y="6064"/>
                </a:lnTo>
                <a:lnTo>
                  <a:pt x="77215" y="0"/>
                </a:lnTo>
                <a:lnTo>
                  <a:pt x="6780783" y="0"/>
                </a:lnTo>
                <a:lnTo>
                  <a:pt x="6810851" y="6064"/>
                </a:lnTo>
                <a:lnTo>
                  <a:pt x="6835394" y="22606"/>
                </a:lnTo>
                <a:lnTo>
                  <a:pt x="6851935" y="47148"/>
                </a:lnTo>
                <a:lnTo>
                  <a:pt x="6858000" y="77215"/>
                </a:lnTo>
                <a:lnTo>
                  <a:pt x="6858000" y="386079"/>
                </a:lnTo>
                <a:lnTo>
                  <a:pt x="6851935" y="416147"/>
                </a:lnTo>
                <a:lnTo>
                  <a:pt x="6835394" y="440689"/>
                </a:lnTo>
                <a:lnTo>
                  <a:pt x="6810851" y="457231"/>
                </a:lnTo>
                <a:lnTo>
                  <a:pt x="6780783" y="463295"/>
                </a:lnTo>
                <a:lnTo>
                  <a:pt x="77215" y="463295"/>
                </a:lnTo>
                <a:lnTo>
                  <a:pt x="47159" y="457231"/>
                </a:lnTo>
                <a:lnTo>
                  <a:pt x="22615" y="440689"/>
                </a:lnTo>
                <a:lnTo>
                  <a:pt x="6067" y="416147"/>
                </a:lnTo>
                <a:lnTo>
                  <a:pt x="0" y="386079"/>
                </a:lnTo>
                <a:lnTo>
                  <a:pt x="0" y="77215"/>
                </a:lnTo>
                <a:close/>
              </a:path>
            </a:pathLst>
          </a:custGeom>
          <a:ln w="12700">
            <a:solidFill>
              <a:srgbClr val="BE401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14400" y="2996057"/>
            <a:ext cx="6858000" cy="463550"/>
          </a:xfrm>
          <a:custGeom>
            <a:avLst/>
            <a:gdLst/>
            <a:ahLst/>
            <a:cxnLst/>
            <a:rect l="l" t="t" r="r" b="b"/>
            <a:pathLst>
              <a:path w="6858000" h="463550">
                <a:moveTo>
                  <a:pt x="0" y="77215"/>
                </a:moveTo>
                <a:lnTo>
                  <a:pt x="6067" y="47202"/>
                </a:lnTo>
                <a:lnTo>
                  <a:pt x="22615" y="22653"/>
                </a:lnTo>
                <a:lnTo>
                  <a:pt x="47159" y="6082"/>
                </a:lnTo>
                <a:lnTo>
                  <a:pt x="77215" y="0"/>
                </a:lnTo>
                <a:lnTo>
                  <a:pt x="6780783" y="0"/>
                </a:lnTo>
                <a:lnTo>
                  <a:pt x="6810851" y="6082"/>
                </a:lnTo>
                <a:lnTo>
                  <a:pt x="6835394" y="22653"/>
                </a:lnTo>
                <a:lnTo>
                  <a:pt x="6851935" y="47202"/>
                </a:lnTo>
                <a:lnTo>
                  <a:pt x="6858000" y="77215"/>
                </a:lnTo>
                <a:lnTo>
                  <a:pt x="6858000" y="386079"/>
                </a:lnTo>
                <a:lnTo>
                  <a:pt x="6851935" y="416167"/>
                </a:lnTo>
                <a:lnTo>
                  <a:pt x="6835394" y="440753"/>
                </a:lnTo>
                <a:lnTo>
                  <a:pt x="6810851" y="457338"/>
                </a:lnTo>
                <a:lnTo>
                  <a:pt x="6780783" y="463422"/>
                </a:lnTo>
                <a:lnTo>
                  <a:pt x="77215" y="463422"/>
                </a:lnTo>
                <a:lnTo>
                  <a:pt x="47159" y="457338"/>
                </a:lnTo>
                <a:lnTo>
                  <a:pt x="22615" y="440753"/>
                </a:lnTo>
                <a:lnTo>
                  <a:pt x="6067" y="416167"/>
                </a:lnTo>
                <a:lnTo>
                  <a:pt x="0" y="386079"/>
                </a:lnTo>
                <a:lnTo>
                  <a:pt x="0" y="77215"/>
                </a:lnTo>
                <a:close/>
              </a:path>
            </a:pathLst>
          </a:custGeom>
          <a:ln w="12699">
            <a:solidFill>
              <a:srgbClr val="BE401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14400" y="3511296"/>
            <a:ext cx="6858000" cy="463550"/>
          </a:xfrm>
          <a:custGeom>
            <a:avLst/>
            <a:gdLst/>
            <a:ahLst/>
            <a:cxnLst/>
            <a:rect l="l" t="t" r="r" b="b"/>
            <a:pathLst>
              <a:path w="6858000" h="463550">
                <a:moveTo>
                  <a:pt x="0" y="77215"/>
                </a:moveTo>
                <a:lnTo>
                  <a:pt x="6067" y="47148"/>
                </a:lnTo>
                <a:lnTo>
                  <a:pt x="22615" y="22605"/>
                </a:lnTo>
                <a:lnTo>
                  <a:pt x="47159" y="6064"/>
                </a:lnTo>
                <a:lnTo>
                  <a:pt x="77215" y="0"/>
                </a:lnTo>
                <a:lnTo>
                  <a:pt x="6780783" y="0"/>
                </a:lnTo>
                <a:lnTo>
                  <a:pt x="6810851" y="6064"/>
                </a:lnTo>
                <a:lnTo>
                  <a:pt x="6835394" y="22606"/>
                </a:lnTo>
                <a:lnTo>
                  <a:pt x="6851935" y="47148"/>
                </a:lnTo>
                <a:lnTo>
                  <a:pt x="6858000" y="77215"/>
                </a:lnTo>
                <a:lnTo>
                  <a:pt x="6858000" y="386079"/>
                </a:lnTo>
                <a:lnTo>
                  <a:pt x="6851935" y="416147"/>
                </a:lnTo>
                <a:lnTo>
                  <a:pt x="6835394" y="440689"/>
                </a:lnTo>
                <a:lnTo>
                  <a:pt x="6810851" y="457231"/>
                </a:lnTo>
                <a:lnTo>
                  <a:pt x="6780783" y="463295"/>
                </a:lnTo>
                <a:lnTo>
                  <a:pt x="77215" y="463295"/>
                </a:lnTo>
                <a:lnTo>
                  <a:pt x="47159" y="457231"/>
                </a:lnTo>
                <a:lnTo>
                  <a:pt x="22615" y="440689"/>
                </a:lnTo>
                <a:lnTo>
                  <a:pt x="6067" y="416147"/>
                </a:lnTo>
                <a:lnTo>
                  <a:pt x="0" y="386079"/>
                </a:lnTo>
                <a:lnTo>
                  <a:pt x="0" y="77215"/>
                </a:lnTo>
                <a:close/>
              </a:path>
            </a:pathLst>
          </a:custGeom>
          <a:ln w="12700">
            <a:solidFill>
              <a:srgbClr val="BE401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914400" y="4026408"/>
            <a:ext cx="6858000" cy="463550"/>
          </a:xfrm>
          <a:custGeom>
            <a:avLst/>
            <a:gdLst/>
            <a:ahLst/>
            <a:cxnLst/>
            <a:rect l="l" t="t" r="r" b="b"/>
            <a:pathLst>
              <a:path w="6858000" h="463550">
                <a:moveTo>
                  <a:pt x="0" y="77216"/>
                </a:moveTo>
                <a:lnTo>
                  <a:pt x="6067" y="47148"/>
                </a:lnTo>
                <a:lnTo>
                  <a:pt x="22615" y="22606"/>
                </a:lnTo>
                <a:lnTo>
                  <a:pt x="47159" y="6064"/>
                </a:lnTo>
                <a:lnTo>
                  <a:pt x="77215" y="0"/>
                </a:lnTo>
                <a:lnTo>
                  <a:pt x="6780783" y="0"/>
                </a:lnTo>
                <a:lnTo>
                  <a:pt x="6810851" y="6064"/>
                </a:lnTo>
                <a:lnTo>
                  <a:pt x="6835394" y="22606"/>
                </a:lnTo>
                <a:lnTo>
                  <a:pt x="6851935" y="47148"/>
                </a:lnTo>
                <a:lnTo>
                  <a:pt x="6858000" y="77216"/>
                </a:lnTo>
                <a:lnTo>
                  <a:pt x="6858000" y="386080"/>
                </a:lnTo>
                <a:lnTo>
                  <a:pt x="6851935" y="416147"/>
                </a:lnTo>
                <a:lnTo>
                  <a:pt x="6835394" y="440690"/>
                </a:lnTo>
                <a:lnTo>
                  <a:pt x="6810851" y="457231"/>
                </a:lnTo>
                <a:lnTo>
                  <a:pt x="6780783" y="463296"/>
                </a:lnTo>
                <a:lnTo>
                  <a:pt x="77215" y="463296"/>
                </a:lnTo>
                <a:lnTo>
                  <a:pt x="47159" y="457231"/>
                </a:lnTo>
                <a:lnTo>
                  <a:pt x="22615" y="440690"/>
                </a:lnTo>
                <a:lnTo>
                  <a:pt x="6067" y="416147"/>
                </a:lnTo>
                <a:lnTo>
                  <a:pt x="0" y="386080"/>
                </a:lnTo>
                <a:lnTo>
                  <a:pt x="0" y="77216"/>
                </a:lnTo>
                <a:close/>
              </a:path>
            </a:pathLst>
          </a:custGeom>
          <a:ln w="12700">
            <a:solidFill>
              <a:srgbClr val="BE401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14400" y="4541520"/>
            <a:ext cx="6858000" cy="463550"/>
          </a:xfrm>
          <a:custGeom>
            <a:avLst/>
            <a:gdLst/>
            <a:ahLst/>
            <a:cxnLst/>
            <a:rect l="l" t="t" r="r" b="b"/>
            <a:pathLst>
              <a:path w="6858000" h="463550">
                <a:moveTo>
                  <a:pt x="0" y="77342"/>
                </a:moveTo>
                <a:lnTo>
                  <a:pt x="6067" y="47255"/>
                </a:lnTo>
                <a:lnTo>
                  <a:pt x="22615" y="22669"/>
                </a:lnTo>
                <a:lnTo>
                  <a:pt x="47159" y="6084"/>
                </a:lnTo>
                <a:lnTo>
                  <a:pt x="77215" y="0"/>
                </a:lnTo>
                <a:lnTo>
                  <a:pt x="6780783" y="0"/>
                </a:lnTo>
                <a:lnTo>
                  <a:pt x="6810851" y="6084"/>
                </a:lnTo>
                <a:lnTo>
                  <a:pt x="6835394" y="22669"/>
                </a:lnTo>
                <a:lnTo>
                  <a:pt x="6851935" y="47255"/>
                </a:lnTo>
                <a:lnTo>
                  <a:pt x="6858000" y="77342"/>
                </a:lnTo>
                <a:lnTo>
                  <a:pt x="6858000" y="386206"/>
                </a:lnTo>
                <a:lnTo>
                  <a:pt x="6851935" y="416220"/>
                </a:lnTo>
                <a:lnTo>
                  <a:pt x="6835394" y="440769"/>
                </a:lnTo>
                <a:lnTo>
                  <a:pt x="6810851" y="457340"/>
                </a:lnTo>
                <a:lnTo>
                  <a:pt x="6780783" y="463422"/>
                </a:lnTo>
                <a:lnTo>
                  <a:pt x="77215" y="463422"/>
                </a:lnTo>
                <a:lnTo>
                  <a:pt x="47159" y="457340"/>
                </a:lnTo>
                <a:lnTo>
                  <a:pt x="22615" y="440769"/>
                </a:lnTo>
                <a:lnTo>
                  <a:pt x="6067" y="416220"/>
                </a:lnTo>
                <a:lnTo>
                  <a:pt x="0" y="386206"/>
                </a:lnTo>
                <a:lnTo>
                  <a:pt x="0" y="77342"/>
                </a:lnTo>
                <a:close/>
              </a:path>
            </a:pathLst>
          </a:custGeom>
          <a:ln w="12699">
            <a:solidFill>
              <a:srgbClr val="BE401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14400" y="5056759"/>
            <a:ext cx="6858000" cy="463550"/>
          </a:xfrm>
          <a:custGeom>
            <a:avLst/>
            <a:gdLst/>
            <a:ahLst/>
            <a:cxnLst/>
            <a:rect l="l" t="t" r="r" b="b"/>
            <a:pathLst>
              <a:path w="6858000" h="463550">
                <a:moveTo>
                  <a:pt x="0" y="77216"/>
                </a:moveTo>
                <a:lnTo>
                  <a:pt x="6067" y="47148"/>
                </a:lnTo>
                <a:lnTo>
                  <a:pt x="22615" y="22606"/>
                </a:lnTo>
                <a:lnTo>
                  <a:pt x="47159" y="6064"/>
                </a:lnTo>
                <a:lnTo>
                  <a:pt x="77215" y="0"/>
                </a:lnTo>
                <a:lnTo>
                  <a:pt x="6780783" y="0"/>
                </a:lnTo>
                <a:lnTo>
                  <a:pt x="6810851" y="6064"/>
                </a:lnTo>
                <a:lnTo>
                  <a:pt x="6835394" y="22606"/>
                </a:lnTo>
                <a:lnTo>
                  <a:pt x="6851935" y="47148"/>
                </a:lnTo>
                <a:lnTo>
                  <a:pt x="6858000" y="77216"/>
                </a:lnTo>
                <a:lnTo>
                  <a:pt x="6858000" y="386080"/>
                </a:lnTo>
                <a:lnTo>
                  <a:pt x="6851935" y="416147"/>
                </a:lnTo>
                <a:lnTo>
                  <a:pt x="6835394" y="440690"/>
                </a:lnTo>
                <a:lnTo>
                  <a:pt x="6810851" y="457231"/>
                </a:lnTo>
                <a:lnTo>
                  <a:pt x="6780783" y="463296"/>
                </a:lnTo>
                <a:lnTo>
                  <a:pt x="77215" y="463296"/>
                </a:lnTo>
                <a:lnTo>
                  <a:pt x="47159" y="457231"/>
                </a:lnTo>
                <a:lnTo>
                  <a:pt x="22615" y="440690"/>
                </a:lnTo>
                <a:lnTo>
                  <a:pt x="6067" y="416147"/>
                </a:lnTo>
                <a:lnTo>
                  <a:pt x="0" y="386080"/>
                </a:lnTo>
                <a:lnTo>
                  <a:pt x="0" y="77216"/>
                </a:lnTo>
                <a:close/>
              </a:path>
            </a:pathLst>
          </a:custGeom>
          <a:ln w="12700">
            <a:solidFill>
              <a:srgbClr val="BE401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14400" y="5571871"/>
            <a:ext cx="6858000" cy="463550"/>
          </a:xfrm>
          <a:custGeom>
            <a:avLst/>
            <a:gdLst/>
            <a:ahLst/>
            <a:cxnLst/>
            <a:rect l="l" t="t" r="r" b="b"/>
            <a:pathLst>
              <a:path w="6858000" h="463550">
                <a:moveTo>
                  <a:pt x="0" y="77254"/>
                </a:moveTo>
                <a:lnTo>
                  <a:pt x="6067" y="47186"/>
                </a:lnTo>
                <a:lnTo>
                  <a:pt x="22615" y="22629"/>
                </a:lnTo>
                <a:lnTo>
                  <a:pt x="47159" y="6071"/>
                </a:lnTo>
                <a:lnTo>
                  <a:pt x="77215" y="0"/>
                </a:lnTo>
                <a:lnTo>
                  <a:pt x="6780783" y="0"/>
                </a:lnTo>
                <a:lnTo>
                  <a:pt x="6810851" y="6071"/>
                </a:lnTo>
                <a:lnTo>
                  <a:pt x="6835394" y="22629"/>
                </a:lnTo>
                <a:lnTo>
                  <a:pt x="6851935" y="47186"/>
                </a:lnTo>
                <a:lnTo>
                  <a:pt x="6858000" y="77254"/>
                </a:lnTo>
                <a:lnTo>
                  <a:pt x="6858000" y="386130"/>
                </a:lnTo>
                <a:lnTo>
                  <a:pt x="6851935" y="416187"/>
                </a:lnTo>
                <a:lnTo>
                  <a:pt x="6835394" y="440731"/>
                </a:lnTo>
                <a:lnTo>
                  <a:pt x="6810851" y="457278"/>
                </a:lnTo>
                <a:lnTo>
                  <a:pt x="6780783" y="463346"/>
                </a:lnTo>
                <a:lnTo>
                  <a:pt x="77215" y="463346"/>
                </a:lnTo>
                <a:lnTo>
                  <a:pt x="47159" y="457278"/>
                </a:lnTo>
                <a:lnTo>
                  <a:pt x="22615" y="440731"/>
                </a:lnTo>
                <a:lnTo>
                  <a:pt x="6067" y="416187"/>
                </a:lnTo>
                <a:lnTo>
                  <a:pt x="0" y="386130"/>
                </a:lnTo>
                <a:lnTo>
                  <a:pt x="0" y="77254"/>
                </a:lnTo>
                <a:close/>
              </a:path>
            </a:pathLst>
          </a:custGeom>
          <a:ln w="12699">
            <a:solidFill>
              <a:srgbClr val="BE401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914400" y="6087059"/>
            <a:ext cx="6858000" cy="463550"/>
          </a:xfrm>
          <a:custGeom>
            <a:avLst/>
            <a:gdLst/>
            <a:ahLst/>
            <a:cxnLst/>
            <a:rect l="l" t="t" r="r" b="b"/>
            <a:pathLst>
              <a:path w="6858000" h="463550">
                <a:moveTo>
                  <a:pt x="0" y="77216"/>
                </a:moveTo>
                <a:lnTo>
                  <a:pt x="6067" y="47159"/>
                </a:lnTo>
                <a:lnTo>
                  <a:pt x="22615" y="22615"/>
                </a:lnTo>
                <a:lnTo>
                  <a:pt x="47159" y="6067"/>
                </a:lnTo>
                <a:lnTo>
                  <a:pt x="77215" y="0"/>
                </a:lnTo>
                <a:lnTo>
                  <a:pt x="6780783" y="0"/>
                </a:lnTo>
                <a:lnTo>
                  <a:pt x="6810851" y="6067"/>
                </a:lnTo>
                <a:lnTo>
                  <a:pt x="6835394" y="22615"/>
                </a:lnTo>
                <a:lnTo>
                  <a:pt x="6851935" y="47159"/>
                </a:lnTo>
                <a:lnTo>
                  <a:pt x="6858000" y="77216"/>
                </a:lnTo>
                <a:lnTo>
                  <a:pt x="6858000" y="386092"/>
                </a:lnTo>
                <a:lnTo>
                  <a:pt x="6851935" y="416156"/>
                </a:lnTo>
                <a:lnTo>
                  <a:pt x="6835394" y="440704"/>
                </a:lnTo>
                <a:lnTo>
                  <a:pt x="6810851" y="457253"/>
                </a:lnTo>
                <a:lnTo>
                  <a:pt x="6780783" y="463321"/>
                </a:lnTo>
                <a:lnTo>
                  <a:pt x="77215" y="463321"/>
                </a:lnTo>
                <a:lnTo>
                  <a:pt x="47159" y="457253"/>
                </a:lnTo>
                <a:lnTo>
                  <a:pt x="22615" y="440704"/>
                </a:lnTo>
                <a:lnTo>
                  <a:pt x="6067" y="416156"/>
                </a:lnTo>
                <a:lnTo>
                  <a:pt x="0" y="386092"/>
                </a:lnTo>
                <a:lnTo>
                  <a:pt x="0" y="77216"/>
                </a:lnTo>
                <a:close/>
              </a:path>
            </a:pathLst>
          </a:custGeom>
          <a:ln w="12699">
            <a:solidFill>
              <a:srgbClr val="BE401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993139" y="1470406"/>
            <a:ext cx="6036945" cy="495808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9685">
              <a:lnSpc>
                <a:spcPct val="100000"/>
              </a:lnSpc>
              <a:spcBef>
                <a:spcPts val="105"/>
              </a:spcBef>
            </a:pPr>
            <a:r>
              <a:rPr sz="2000" b="1" spc="15" dirty="0">
                <a:solidFill>
                  <a:srgbClr val="BEBEBE"/>
                </a:solidFill>
                <a:latin typeface="Times New Roman"/>
                <a:cs typeface="Times New Roman"/>
              </a:rPr>
              <a:t>Introduction </a:t>
            </a:r>
            <a:r>
              <a:rPr sz="2000" b="1" spc="20" dirty="0">
                <a:solidFill>
                  <a:srgbClr val="BEBEBE"/>
                </a:solidFill>
                <a:latin typeface="Times New Roman"/>
                <a:cs typeface="Times New Roman"/>
              </a:rPr>
              <a:t>of </a:t>
            </a:r>
            <a:r>
              <a:rPr sz="2000" b="1" spc="-175" dirty="0">
                <a:solidFill>
                  <a:srgbClr val="BEBEBE"/>
                </a:solidFill>
                <a:latin typeface="Times New Roman"/>
                <a:cs typeface="Times New Roman"/>
              </a:rPr>
              <a:t>LAN; </a:t>
            </a:r>
            <a:r>
              <a:rPr sz="2000" b="1" spc="-135" dirty="0">
                <a:solidFill>
                  <a:srgbClr val="BEBEBE"/>
                </a:solidFill>
                <a:latin typeface="Times New Roman"/>
                <a:cs typeface="Times New Roman"/>
              </a:rPr>
              <a:t>MAN;WAN; </a:t>
            </a:r>
            <a:r>
              <a:rPr sz="2000" b="1" spc="-130" dirty="0">
                <a:solidFill>
                  <a:srgbClr val="BEBEBE"/>
                </a:solidFill>
                <a:latin typeface="Times New Roman"/>
                <a:cs typeface="Times New Roman"/>
              </a:rPr>
              <a:t>PAN, </a:t>
            </a:r>
            <a:r>
              <a:rPr sz="2000" b="1" spc="25" dirty="0">
                <a:solidFill>
                  <a:srgbClr val="BEBEBE"/>
                </a:solidFill>
                <a:latin typeface="Times New Roman"/>
                <a:cs typeface="Times New Roman"/>
              </a:rPr>
              <a:t>Ad-hoc</a:t>
            </a:r>
            <a:r>
              <a:rPr sz="2000" b="1" spc="-250" dirty="0">
                <a:solidFill>
                  <a:srgbClr val="BEBEBE"/>
                </a:solidFill>
                <a:latin typeface="Times New Roman"/>
                <a:cs typeface="Times New Roman"/>
              </a:rPr>
              <a:t> </a:t>
            </a:r>
            <a:r>
              <a:rPr sz="2000" b="1" spc="-5" dirty="0">
                <a:solidFill>
                  <a:srgbClr val="BEBEBE"/>
                </a:solidFill>
                <a:latin typeface="Times New Roman"/>
                <a:cs typeface="Times New Roman"/>
              </a:rPr>
              <a:t>Network</a:t>
            </a:r>
            <a:endParaRPr sz="2000">
              <a:latin typeface="Times New Roman"/>
              <a:cs typeface="Times New Roman"/>
            </a:endParaRPr>
          </a:p>
          <a:p>
            <a:pPr marL="19685">
              <a:lnSpc>
                <a:spcPct val="100000"/>
              </a:lnSpc>
              <a:spcBef>
                <a:spcPts val="1655"/>
              </a:spcBef>
            </a:pPr>
            <a:r>
              <a:rPr sz="2000" b="1" spc="5" dirty="0">
                <a:solidFill>
                  <a:srgbClr val="BEBEBE"/>
                </a:solidFill>
                <a:latin typeface="Times New Roman"/>
                <a:cs typeface="Times New Roman"/>
              </a:rPr>
              <a:t>Topologies</a:t>
            </a:r>
            <a:endParaRPr sz="2000">
              <a:latin typeface="Times New Roman"/>
              <a:cs typeface="Times New Roman"/>
            </a:endParaRPr>
          </a:p>
          <a:p>
            <a:pPr marL="19685" marR="3536315">
              <a:lnSpc>
                <a:spcPct val="169000"/>
              </a:lnSpc>
            </a:pPr>
            <a:r>
              <a:rPr sz="2000" b="1" spc="-5" dirty="0">
                <a:solidFill>
                  <a:srgbClr val="BEBEBE"/>
                </a:solidFill>
                <a:latin typeface="Times New Roman"/>
                <a:cs typeface="Times New Roman"/>
              </a:rPr>
              <a:t>Network</a:t>
            </a:r>
            <a:r>
              <a:rPr sz="2000" b="1" spc="-165" dirty="0">
                <a:solidFill>
                  <a:srgbClr val="BEBEBE"/>
                </a:solidFill>
                <a:latin typeface="Times New Roman"/>
                <a:cs typeface="Times New Roman"/>
              </a:rPr>
              <a:t> </a:t>
            </a:r>
            <a:r>
              <a:rPr sz="2000" b="1" spc="-5" dirty="0">
                <a:solidFill>
                  <a:srgbClr val="BEBEBE"/>
                </a:solidFill>
                <a:latin typeface="Times New Roman"/>
                <a:cs typeface="Times New Roman"/>
              </a:rPr>
              <a:t>Architectures  </a:t>
            </a:r>
            <a:r>
              <a:rPr sz="2000" b="1" spc="-125" dirty="0">
                <a:solidFill>
                  <a:srgbClr val="BEBEBE"/>
                </a:solidFill>
                <a:latin typeface="Times New Roman"/>
                <a:cs typeface="Times New Roman"/>
              </a:rPr>
              <a:t>OSI</a:t>
            </a:r>
            <a:r>
              <a:rPr sz="2000" b="1" spc="-55" dirty="0">
                <a:solidFill>
                  <a:srgbClr val="BEBEBE"/>
                </a:solidFill>
                <a:latin typeface="Times New Roman"/>
                <a:cs typeface="Times New Roman"/>
              </a:rPr>
              <a:t> </a:t>
            </a:r>
            <a:r>
              <a:rPr sz="2000" b="1" spc="25" dirty="0">
                <a:solidFill>
                  <a:srgbClr val="BEBEBE"/>
                </a:solidFill>
                <a:latin typeface="Times New Roman"/>
                <a:cs typeface="Times New Roman"/>
              </a:rPr>
              <a:t>Model</a:t>
            </a:r>
            <a:endParaRPr sz="2000">
              <a:latin typeface="Times New Roman"/>
              <a:cs typeface="Times New Roman"/>
            </a:endParaRPr>
          </a:p>
          <a:p>
            <a:pPr marL="19685">
              <a:lnSpc>
                <a:spcPct val="100000"/>
              </a:lnSpc>
              <a:spcBef>
                <a:spcPts val="1660"/>
              </a:spcBef>
            </a:pPr>
            <a:r>
              <a:rPr sz="2000" b="1" spc="-40" dirty="0">
                <a:solidFill>
                  <a:srgbClr val="BEBEBE"/>
                </a:solidFill>
                <a:latin typeface="Times New Roman"/>
                <a:cs typeface="Times New Roman"/>
              </a:rPr>
              <a:t>TCP/IP</a:t>
            </a:r>
            <a:r>
              <a:rPr sz="2000" b="1" spc="-80" dirty="0">
                <a:solidFill>
                  <a:srgbClr val="BEBEBE"/>
                </a:solidFill>
                <a:latin typeface="Times New Roman"/>
                <a:cs typeface="Times New Roman"/>
              </a:rPr>
              <a:t> </a:t>
            </a:r>
            <a:r>
              <a:rPr sz="2000" b="1" spc="25" dirty="0">
                <a:solidFill>
                  <a:srgbClr val="BEBEBE"/>
                </a:solidFill>
                <a:latin typeface="Times New Roman"/>
                <a:cs typeface="Times New Roman"/>
              </a:rPr>
              <a:t>Model</a:t>
            </a:r>
            <a:endParaRPr sz="2000">
              <a:latin typeface="Times New Roman"/>
              <a:cs typeface="Times New Roman"/>
            </a:endParaRPr>
          </a:p>
          <a:p>
            <a:pPr marL="19685">
              <a:lnSpc>
                <a:spcPct val="100000"/>
              </a:lnSpc>
              <a:spcBef>
                <a:spcPts val="1655"/>
              </a:spcBef>
            </a:pPr>
            <a:r>
              <a:rPr sz="2000" b="1" spc="5" dirty="0">
                <a:solidFill>
                  <a:srgbClr val="BEBEBE"/>
                </a:solidFill>
                <a:latin typeface="Times New Roman"/>
                <a:cs typeface="Times New Roman"/>
              </a:rPr>
              <a:t>Design </a:t>
            </a:r>
            <a:r>
              <a:rPr sz="2000" b="1" spc="-10" dirty="0">
                <a:solidFill>
                  <a:srgbClr val="BEBEBE"/>
                </a:solidFill>
                <a:latin typeface="Times New Roman"/>
                <a:cs typeface="Times New Roman"/>
              </a:rPr>
              <a:t>issues for</a:t>
            </a:r>
            <a:r>
              <a:rPr sz="2000" b="1" spc="-190" dirty="0">
                <a:solidFill>
                  <a:srgbClr val="BEBEBE"/>
                </a:solidFill>
                <a:latin typeface="Times New Roman"/>
                <a:cs typeface="Times New Roman"/>
              </a:rPr>
              <a:t> </a:t>
            </a:r>
            <a:r>
              <a:rPr sz="2000" b="1" spc="-100" dirty="0">
                <a:solidFill>
                  <a:srgbClr val="BEBEBE"/>
                </a:solidFill>
                <a:latin typeface="Times New Roman"/>
                <a:cs typeface="Times New Roman"/>
              </a:rPr>
              <a:t>Layers</a:t>
            </a:r>
            <a:endParaRPr sz="2000">
              <a:latin typeface="Times New Roman"/>
              <a:cs typeface="Times New Roman"/>
            </a:endParaRPr>
          </a:p>
          <a:p>
            <a:pPr marL="19685" marR="3543935">
              <a:lnSpc>
                <a:spcPct val="169000"/>
              </a:lnSpc>
              <a:spcBef>
                <a:spcPts val="5"/>
              </a:spcBef>
            </a:pPr>
            <a:r>
              <a:rPr sz="2000" b="1" spc="-45" dirty="0">
                <a:solidFill>
                  <a:srgbClr val="BEBEBE"/>
                </a:solidFill>
                <a:latin typeface="Times New Roman"/>
                <a:cs typeface="Times New Roman"/>
              </a:rPr>
              <a:t>Transmission</a:t>
            </a:r>
            <a:r>
              <a:rPr sz="2000" b="1" spc="-165" dirty="0">
                <a:solidFill>
                  <a:srgbClr val="BEBEBE"/>
                </a:solidFill>
                <a:latin typeface="Times New Roman"/>
                <a:cs typeface="Times New Roman"/>
              </a:rPr>
              <a:t> </a:t>
            </a:r>
            <a:r>
              <a:rPr sz="2000" b="1" spc="-10" dirty="0">
                <a:solidFill>
                  <a:srgbClr val="BEBEBE"/>
                </a:solidFill>
                <a:latin typeface="Times New Roman"/>
                <a:cs typeface="Times New Roman"/>
              </a:rPr>
              <a:t>Mediums  </a:t>
            </a:r>
            <a:r>
              <a:rPr sz="20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Network</a:t>
            </a:r>
            <a:r>
              <a:rPr sz="2000" b="1" spc="-6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b="1" spc="10" dirty="0">
                <a:solidFill>
                  <a:srgbClr val="FF0000"/>
                </a:solidFill>
                <a:latin typeface="Times New Roman"/>
                <a:cs typeface="Times New Roman"/>
              </a:rPr>
              <a:t>Devices</a:t>
            </a: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814"/>
              </a:spcBef>
            </a:pPr>
            <a:r>
              <a:rPr sz="1800" spc="-85" dirty="0">
                <a:latin typeface="Times New Roman"/>
                <a:cs typeface="Times New Roman"/>
              </a:rPr>
              <a:t>Manchester </a:t>
            </a:r>
            <a:r>
              <a:rPr sz="1800" spc="-100" dirty="0">
                <a:latin typeface="Times New Roman"/>
                <a:cs typeface="Times New Roman"/>
              </a:rPr>
              <a:t>and </a:t>
            </a:r>
            <a:r>
              <a:rPr sz="1800" spc="-80" dirty="0">
                <a:latin typeface="Times New Roman"/>
                <a:cs typeface="Times New Roman"/>
              </a:rPr>
              <a:t>Differential </a:t>
            </a:r>
            <a:r>
              <a:rPr sz="1800" spc="-85" dirty="0">
                <a:latin typeface="Times New Roman"/>
                <a:cs typeface="Times New Roman"/>
              </a:rPr>
              <a:t>Manchester</a:t>
            </a:r>
            <a:r>
              <a:rPr sz="1800" spc="20" dirty="0">
                <a:latin typeface="Times New Roman"/>
                <a:cs typeface="Times New Roman"/>
              </a:rPr>
              <a:t> </a:t>
            </a:r>
            <a:r>
              <a:rPr sz="1800" spc="-95" dirty="0">
                <a:latin typeface="Times New Roman"/>
                <a:cs typeface="Times New Roman"/>
              </a:rPr>
              <a:t>Encodings;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800" spc="-90" dirty="0">
                <a:latin typeface="Times New Roman"/>
                <a:cs typeface="Times New Roman"/>
              </a:rPr>
              <a:t>IEEE802.11: Frequency </a:t>
            </a:r>
            <a:r>
              <a:rPr sz="1800" spc="-95" dirty="0">
                <a:latin typeface="Times New Roman"/>
                <a:cs typeface="Times New Roman"/>
              </a:rPr>
              <a:t>Hopping </a:t>
            </a:r>
            <a:r>
              <a:rPr sz="1800" spc="-145" dirty="0">
                <a:latin typeface="Times New Roman"/>
                <a:cs typeface="Times New Roman"/>
              </a:rPr>
              <a:t>(FHSS) </a:t>
            </a:r>
            <a:r>
              <a:rPr sz="1800" spc="-100" dirty="0">
                <a:latin typeface="Times New Roman"/>
                <a:cs typeface="Times New Roman"/>
              </a:rPr>
              <a:t>and </a:t>
            </a:r>
            <a:r>
              <a:rPr sz="1800" spc="-60" dirty="0">
                <a:latin typeface="Times New Roman"/>
                <a:cs typeface="Times New Roman"/>
              </a:rPr>
              <a:t>Direct </a:t>
            </a:r>
            <a:r>
              <a:rPr sz="1800" spc="-105" dirty="0">
                <a:latin typeface="Times New Roman"/>
                <a:cs typeface="Times New Roman"/>
              </a:rPr>
              <a:t>Sequence</a:t>
            </a:r>
            <a:r>
              <a:rPr sz="1800" spc="-130" dirty="0">
                <a:latin typeface="Times New Roman"/>
                <a:cs typeface="Times New Roman"/>
              </a:rPr>
              <a:t> </a:t>
            </a:r>
            <a:r>
              <a:rPr sz="1800" spc="-155" dirty="0">
                <a:latin typeface="Times New Roman"/>
                <a:cs typeface="Times New Roman"/>
              </a:rPr>
              <a:t>(DSSS)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pc="-55" dirty="0"/>
              <a:t>Devices </a:t>
            </a:r>
            <a:r>
              <a:rPr spc="-25" dirty="0"/>
              <a:t>and </a:t>
            </a:r>
            <a:r>
              <a:rPr spc="-145" dirty="0"/>
              <a:t>the </a:t>
            </a:r>
            <a:r>
              <a:rPr spc="-120" dirty="0"/>
              <a:t>layers </a:t>
            </a:r>
            <a:r>
              <a:rPr spc="-155" dirty="0"/>
              <a:t>at </a:t>
            </a:r>
            <a:r>
              <a:rPr spc="-135" dirty="0"/>
              <a:t>which</a:t>
            </a:r>
            <a:r>
              <a:rPr spc="-660" dirty="0"/>
              <a:t> </a:t>
            </a:r>
            <a:r>
              <a:rPr spc="-200" dirty="0"/>
              <a:t>they  </a:t>
            </a:r>
            <a:r>
              <a:rPr spc="-135" dirty="0"/>
              <a:t>operate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519112" y="1814512"/>
          <a:ext cx="8229600" cy="414591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43200"/>
                <a:gridCol w="2743200"/>
                <a:gridCol w="2743200"/>
              </a:tblGrid>
              <a:tr h="838200">
                <a:tc>
                  <a:txBody>
                    <a:bodyPr/>
                    <a:lstStyle/>
                    <a:p>
                      <a:pPr marL="10541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600" dirty="0">
                          <a:latin typeface="Arial"/>
                          <a:cs typeface="Arial"/>
                        </a:rPr>
                        <a:t>Layer</a:t>
                      </a:r>
                      <a:endParaRPr sz="2600">
                        <a:latin typeface="Arial"/>
                        <a:cs typeface="Arial"/>
                      </a:endParaRPr>
                    </a:p>
                  </a:txBody>
                  <a:tcPr marL="0" marR="0" marT="3746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24717"/>
                    </a:solidFill>
                  </a:tcPr>
                </a:tc>
                <a:tc>
                  <a:txBody>
                    <a:bodyPr/>
                    <a:lstStyle/>
                    <a:p>
                      <a:pPr marL="10604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600" dirty="0">
                          <a:latin typeface="Arial"/>
                          <a:cs typeface="Arial"/>
                        </a:rPr>
                        <a:t>Name of</a:t>
                      </a:r>
                      <a:r>
                        <a:rPr sz="26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600" dirty="0">
                          <a:latin typeface="Arial"/>
                          <a:cs typeface="Arial"/>
                        </a:rPr>
                        <a:t>Layer</a:t>
                      </a:r>
                      <a:endParaRPr sz="2600">
                        <a:latin typeface="Arial"/>
                        <a:cs typeface="Arial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24717"/>
                    </a:solidFill>
                  </a:tcPr>
                </a:tc>
                <a:tc>
                  <a:txBody>
                    <a:bodyPr/>
                    <a:lstStyle/>
                    <a:p>
                      <a:pPr marL="10604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600" dirty="0">
                          <a:latin typeface="Arial"/>
                          <a:cs typeface="Arial"/>
                        </a:rPr>
                        <a:t>Device</a:t>
                      </a:r>
                      <a:endParaRPr sz="2600">
                        <a:latin typeface="Arial"/>
                        <a:cs typeface="Arial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24717"/>
                    </a:solidFill>
                  </a:tcPr>
                </a:tc>
              </a:tr>
              <a:tr h="1102995">
                <a:tc>
                  <a:txBody>
                    <a:bodyPr/>
                    <a:lstStyle/>
                    <a:p>
                      <a:pPr marL="10541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600" dirty="0">
                          <a:latin typeface="Arial"/>
                          <a:cs typeface="Arial"/>
                        </a:rPr>
                        <a:t>3</a:t>
                      </a:r>
                      <a:endParaRPr sz="2600">
                        <a:latin typeface="Arial"/>
                        <a:cs typeface="Arial"/>
                      </a:endParaRPr>
                    </a:p>
                  </a:txBody>
                  <a:tcPr marL="0" marR="0" marT="3746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604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600" dirty="0">
                          <a:latin typeface="Arial"/>
                          <a:cs typeface="Arial"/>
                        </a:rPr>
                        <a:t>Network</a:t>
                      </a:r>
                      <a:endParaRPr sz="2600">
                        <a:latin typeface="Arial"/>
                        <a:cs typeface="Arial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6045" marR="29654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600" dirty="0">
                          <a:latin typeface="Arial"/>
                          <a:cs typeface="Arial"/>
                        </a:rPr>
                        <a:t>Routers, layer</a:t>
                      </a:r>
                      <a:r>
                        <a:rPr sz="2600" spc="-1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600" dirty="0">
                          <a:latin typeface="Arial"/>
                          <a:cs typeface="Arial"/>
                        </a:rPr>
                        <a:t>3  switches</a:t>
                      </a:r>
                      <a:endParaRPr sz="2600">
                        <a:latin typeface="Arial"/>
                        <a:cs typeface="Arial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101725">
                <a:tc>
                  <a:txBody>
                    <a:bodyPr/>
                    <a:lstStyle/>
                    <a:p>
                      <a:pPr marL="105410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2600" dirty="0">
                          <a:latin typeface="Arial"/>
                          <a:cs typeface="Arial"/>
                        </a:rPr>
                        <a:t>2</a:t>
                      </a:r>
                      <a:endParaRPr sz="2600">
                        <a:latin typeface="Arial"/>
                        <a:cs typeface="Arial"/>
                      </a:endParaRPr>
                    </a:p>
                  </a:txBody>
                  <a:tcPr marL="0" marR="0" marT="3810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6045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2600" dirty="0">
                          <a:latin typeface="Arial"/>
                          <a:cs typeface="Arial"/>
                        </a:rPr>
                        <a:t>Data</a:t>
                      </a:r>
                      <a:r>
                        <a:rPr sz="26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600" dirty="0">
                          <a:latin typeface="Arial"/>
                          <a:cs typeface="Arial"/>
                        </a:rPr>
                        <a:t>Link</a:t>
                      </a:r>
                      <a:endParaRPr sz="2600">
                        <a:latin typeface="Arial"/>
                        <a:cs typeface="Arial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6045" marR="558800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2600" dirty="0">
                          <a:latin typeface="Arial"/>
                          <a:cs typeface="Arial"/>
                        </a:rPr>
                        <a:t>Switches,  </a:t>
                      </a:r>
                      <a:r>
                        <a:rPr sz="2600" spc="-5" dirty="0">
                          <a:latin typeface="Arial"/>
                          <a:cs typeface="Arial"/>
                        </a:rPr>
                        <a:t>bridges,</a:t>
                      </a:r>
                      <a:r>
                        <a:rPr sz="2600" spc="-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600" spc="-15" dirty="0">
                          <a:latin typeface="Arial"/>
                          <a:cs typeface="Arial"/>
                        </a:rPr>
                        <a:t>NIC’s</a:t>
                      </a:r>
                      <a:endParaRPr sz="2600">
                        <a:latin typeface="Arial"/>
                        <a:cs typeface="Arial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102995">
                <a:tc>
                  <a:txBody>
                    <a:bodyPr/>
                    <a:lstStyle/>
                    <a:p>
                      <a:pPr marL="105410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2600" dirty="0">
                          <a:latin typeface="Arial"/>
                          <a:cs typeface="Arial"/>
                        </a:rPr>
                        <a:t>1</a:t>
                      </a:r>
                      <a:endParaRPr sz="2600">
                        <a:latin typeface="Arial"/>
                        <a:cs typeface="Arial"/>
                      </a:endParaRPr>
                    </a:p>
                  </a:txBody>
                  <a:tcPr marL="0" marR="0" marT="3810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6045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2600" dirty="0">
                          <a:latin typeface="Arial"/>
                          <a:cs typeface="Arial"/>
                        </a:rPr>
                        <a:t>Physical</a:t>
                      </a:r>
                      <a:endParaRPr sz="2600">
                        <a:latin typeface="Arial"/>
                        <a:cs typeface="Arial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6045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2600" dirty="0">
                          <a:latin typeface="Arial"/>
                          <a:cs typeface="Arial"/>
                        </a:rPr>
                        <a:t>Hubs,</a:t>
                      </a:r>
                      <a:r>
                        <a:rPr sz="26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600" dirty="0">
                          <a:latin typeface="Arial"/>
                          <a:cs typeface="Arial"/>
                        </a:rPr>
                        <a:t>Repeaters</a:t>
                      </a:r>
                      <a:endParaRPr sz="2600">
                        <a:latin typeface="Arial"/>
                        <a:cs typeface="Arial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444" y="688974"/>
            <a:ext cx="3707129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165" dirty="0"/>
              <a:t>Network</a:t>
            </a:r>
            <a:r>
              <a:rPr sz="4000" spc="-270" dirty="0"/>
              <a:t> </a:t>
            </a:r>
            <a:r>
              <a:rPr sz="4000" spc="-114" dirty="0"/>
              <a:t>Devices:</a:t>
            </a:r>
            <a:endParaRPr sz="4000"/>
          </a:p>
        </p:txBody>
      </p:sp>
      <p:sp>
        <p:nvSpPr>
          <p:cNvPr id="3" name="object 3"/>
          <p:cNvSpPr txBox="1"/>
          <p:nvPr/>
        </p:nvSpPr>
        <p:spPr>
          <a:xfrm>
            <a:off x="993444" y="1358239"/>
            <a:ext cx="1793239" cy="2388235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286385" indent="-273685">
              <a:lnSpc>
                <a:spcPct val="100000"/>
              </a:lnSpc>
              <a:spcBef>
                <a:spcPts val="700"/>
              </a:spcBef>
              <a:buClr>
                <a:srgbClr val="D24717"/>
              </a:buClr>
              <a:buSzPct val="84615"/>
              <a:buFont typeface="Arial"/>
              <a:buChar char=""/>
              <a:tabLst>
                <a:tab pos="287020" algn="l"/>
              </a:tabLst>
            </a:pPr>
            <a:r>
              <a:rPr sz="2600" spc="-145" dirty="0">
                <a:latin typeface="Times New Roman"/>
                <a:cs typeface="Times New Roman"/>
              </a:rPr>
              <a:t>Bridge</a:t>
            </a:r>
            <a:endParaRPr sz="2600">
              <a:latin typeface="Times New Roman"/>
              <a:cs typeface="Times New Roman"/>
            </a:endParaRPr>
          </a:p>
          <a:p>
            <a:pPr marL="286385" indent="-273685">
              <a:lnSpc>
                <a:spcPct val="100000"/>
              </a:lnSpc>
              <a:spcBef>
                <a:spcPts val="600"/>
              </a:spcBef>
              <a:buClr>
                <a:srgbClr val="D24717"/>
              </a:buClr>
              <a:buSzPct val="84615"/>
              <a:buFont typeface="Arial"/>
              <a:buChar char=""/>
              <a:tabLst>
                <a:tab pos="287020" algn="l"/>
              </a:tabLst>
            </a:pPr>
            <a:r>
              <a:rPr sz="2600" spc="-145" dirty="0">
                <a:latin typeface="Times New Roman"/>
                <a:cs typeface="Times New Roman"/>
              </a:rPr>
              <a:t>Switch</a:t>
            </a:r>
            <a:endParaRPr sz="2600">
              <a:latin typeface="Times New Roman"/>
              <a:cs typeface="Times New Roman"/>
            </a:endParaRPr>
          </a:p>
          <a:p>
            <a:pPr marL="286385" indent="-273685">
              <a:lnSpc>
                <a:spcPct val="100000"/>
              </a:lnSpc>
              <a:spcBef>
                <a:spcPts val="600"/>
              </a:spcBef>
              <a:buClr>
                <a:srgbClr val="D24717"/>
              </a:buClr>
              <a:buSzPct val="84615"/>
              <a:buFont typeface="Arial"/>
              <a:buChar char=""/>
              <a:tabLst>
                <a:tab pos="287020" algn="l"/>
              </a:tabLst>
            </a:pPr>
            <a:r>
              <a:rPr sz="2600" spc="-80" dirty="0">
                <a:latin typeface="Times New Roman"/>
                <a:cs typeface="Times New Roman"/>
              </a:rPr>
              <a:t>Router</a:t>
            </a:r>
            <a:endParaRPr sz="2600">
              <a:latin typeface="Times New Roman"/>
              <a:cs typeface="Times New Roman"/>
            </a:endParaRPr>
          </a:p>
          <a:p>
            <a:pPr marL="286385" indent="-273685">
              <a:lnSpc>
                <a:spcPct val="100000"/>
              </a:lnSpc>
              <a:spcBef>
                <a:spcPts val="600"/>
              </a:spcBef>
              <a:buClr>
                <a:srgbClr val="D24717"/>
              </a:buClr>
              <a:buSzPct val="84615"/>
              <a:buFont typeface="Arial"/>
              <a:buChar char=""/>
              <a:tabLst>
                <a:tab pos="287020" algn="l"/>
              </a:tabLst>
            </a:pPr>
            <a:r>
              <a:rPr sz="2600" spc="-95" dirty="0">
                <a:latin typeface="Times New Roman"/>
                <a:cs typeface="Times New Roman"/>
              </a:rPr>
              <a:t>Brouter</a:t>
            </a:r>
            <a:r>
              <a:rPr sz="2600" spc="-114" dirty="0">
                <a:latin typeface="Times New Roman"/>
                <a:cs typeface="Times New Roman"/>
              </a:rPr>
              <a:t> </a:t>
            </a:r>
            <a:r>
              <a:rPr sz="2600" spc="-145" dirty="0">
                <a:latin typeface="Times New Roman"/>
                <a:cs typeface="Times New Roman"/>
              </a:rPr>
              <a:t>and</a:t>
            </a:r>
            <a:endParaRPr sz="2600">
              <a:latin typeface="Times New Roman"/>
              <a:cs typeface="Times New Roman"/>
            </a:endParaRPr>
          </a:p>
          <a:p>
            <a:pPr marL="286385" indent="-273685">
              <a:lnSpc>
                <a:spcPct val="100000"/>
              </a:lnSpc>
              <a:spcBef>
                <a:spcPts val="600"/>
              </a:spcBef>
              <a:buClr>
                <a:srgbClr val="D24717"/>
              </a:buClr>
              <a:buSzPct val="84615"/>
              <a:buFont typeface="Arial"/>
              <a:buChar char=""/>
              <a:tabLst>
                <a:tab pos="287020" algn="l"/>
              </a:tabLst>
            </a:pPr>
            <a:r>
              <a:rPr sz="2600" spc="-195" dirty="0">
                <a:latin typeface="Times New Roman"/>
                <a:cs typeface="Times New Roman"/>
              </a:rPr>
              <a:t>Access</a:t>
            </a:r>
            <a:r>
              <a:rPr sz="2600" spc="-110" dirty="0">
                <a:latin typeface="Times New Roman"/>
                <a:cs typeface="Times New Roman"/>
              </a:rPr>
              <a:t> </a:t>
            </a:r>
            <a:r>
              <a:rPr sz="2600" spc="-140" dirty="0">
                <a:latin typeface="Times New Roman"/>
                <a:cs typeface="Times New Roman"/>
              </a:rPr>
              <a:t>Point</a:t>
            </a:r>
            <a:endParaRPr sz="2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85640" y="454863"/>
            <a:ext cx="113601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20" dirty="0">
                <a:solidFill>
                  <a:srgbClr val="585858"/>
                </a:solidFill>
              </a:rPr>
              <a:t>Hubs</a:t>
            </a:r>
            <a:endParaRPr sz="4000"/>
          </a:p>
        </p:txBody>
      </p:sp>
      <p:sp>
        <p:nvSpPr>
          <p:cNvPr id="3" name="object 3"/>
          <p:cNvSpPr txBox="1"/>
          <p:nvPr/>
        </p:nvSpPr>
        <p:spPr>
          <a:xfrm>
            <a:off x="304291" y="1665477"/>
            <a:ext cx="7602220" cy="4627880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356870" marR="568960" indent="-344170">
              <a:lnSpc>
                <a:spcPts val="2950"/>
              </a:lnSpc>
              <a:spcBef>
                <a:spcPts val="535"/>
              </a:spcBef>
              <a:buFont typeface="Arial"/>
              <a:buChar char="•"/>
              <a:tabLst>
                <a:tab pos="356870" algn="l"/>
                <a:tab pos="357505" algn="l"/>
              </a:tabLst>
            </a:pPr>
            <a:r>
              <a:rPr sz="2800" spc="-365" dirty="0">
                <a:latin typeface="Times New Roman"/>
                <a:cs typeface="Times New Roman"/>
              </a:rPr>
              <a:t>A </a:t>
            </a:r>
            <a:r>
              <a:rPr sz="2800" spc="-150" dirty="0">
                <a:latin typeface="Times New Roman"/>
                <a:cs typeface="Times New Roman"/>
              </a:rPr>
              <a:t>hub </a:t>
            </a:r>
            <a:r>
              <a:rPr sz="2800" spc="-185" dirty="0">
                <a:latin typeface="Times New Roman"/>
                <a:cs typeface="Times New Roman"/>
              </a:rPr>
              <a:t>is </a:t>
            </a:r>
            <a:r>
              <a:rPr sz="2800" spc="-140" dirty="0">
                <a:latin typeface="Times New Roman"/>
                <a:cs typeface="Times New Roman"/>
              </a:rPr>
              <a:t>used </a:t>
            </a:r>
            <a:r>
              <a:rPr sz="2800" spc="-225" dirty="0">
                <a:latin typeface="Times New Roman"/>
                <a:cs typeface="Times New Roman"/>
              </a:rPr>
              <a:t>as a </a:t>
            </a:r>
            <a:r>
              <a:rPr sz="2800" spc="-105" dirty="0">
                <a:latin typeface="Times New Roman"/>
                <a:cs typeface="Times New Roman"/>
              </a:rPr>
              <a:t>central </a:t>
            </a:r>
            <a:r>
              <a:rPr sz="2800" spc="-95" dirty="0">
                <a:latin typeface="Times New Roman"/>
                <a:cs typeface="Times New Roman"/>
              </a:rPr>
              <a:t>point </a:t>
            </a:r>
            <a:r>
              <a:rPr sz="2800" spc="-165" dirty="0">
                <a:latin typeface="Times New Roman"/>
                <a:cs typeface="Times New Roman"/>
              </a:rPr>
              <a:t>of </a:t>
            </a:r>
            <a:r>
              <a:rPr sz="2800" spc="-114" dirty="0">
                <a:latin typeface="Times New Roman"/>
                <a:cs typeface="Times New Roman"/>
              </a:rPr>
              <a:t>connection </a:t>
            </a:r>
            <a:r>
              <a:rPr sz="2800" spc="-175" dirty="0">
                <a:latin typeface="Times New Roman"/>
                <a:cs typeface="Times New Roman"/>
              </a:rPr>
              <a:t>among  </a:t>
            </a:r>
            <a:r>
              <a:rPr sz="2800" spc="-155" dirty="0">
                <a:latin typeface="Times New Roman"/>
                <a:cs typeface="Times New Roman"/>
              </a:rPr>
              <a:t>media</a:t>
            </a:r>
            <a:r>
              <a:rPr sz="2800" spc="-215" dirty="0">
                <a:latin typeface="Times New Roman"/>
                <a:cs typeface="Times New Roman"/>
              </a:rPr>
              <a:t> </a:t>
            </a:r>
            <a:r>
              <a:rPr sz="2800" spc="-120" dirty="0">
                <a:latin typeface="Times New Roman"/>
                <a:cs typeface="Times New Roman"/>
              </a:rPr>
              <a:t>segments.</a:t>
            </a:r>
            <a:endParaRPr sz="2800">
              <a:latin typeface="Times New Roman"/>
              <a:cs typeface="Times New Roman"/>
            </a:endParaRPr>
          </a:p>
          <a:p>
            <a:pPr marL="356870" marR="624840" indent="-344170">
              <a:lnSpc>
                <a:spcPts val="2890"/>
              </a:lnSpc>
              <a:spcBef>
                <a:spcPts val="5"/>
              </a:spcBef>
              <a:buFont typeface="Arial"/>
              <a:buChar char="•"/>
              <a:tabLst>
                <a:tab pos="356870" algn="l"/>
                <a:tab pos="357505" algn="l"/>
              </a:tabLst>
            </a:pPr>
            <a:r>
              <a:rPr sz="2800" spc="-175" dirty="0">
                <a:latin typeface="Times New Roman"/>
                <a:cs typeface="Times New Roman"/>
              </a:rPr>
              <a:t>Cables </a:t>
            </a:r>
            <a:r>
              <a:rPr sz="2800" spc="-130" dirty="0">
                <a:latin typeface="Times New Roman"/>
                <a:cs typeface="Times New Roman"/>
              </a:rPr>
              <a:t>from </a:t>
            </a:r>
            <a:r>
              <a:rPr sz="2800" spc="-114" dirty="0">
                <a:latin typeface="Times New Roman"/>
                <a:cs typeface="Times New Roman"/>
              </a:rPr>
              <a:t>network </a:t>
            </a:r>
            <a:r>
              <a:rPr sz="2800" spc="-175" dirty="0">
                <a:latin typeface="Times New Roman"/>
                <a:cs typeface="Times New Roman"/>
              </a:rPr>
              <a:t>devices </a:t>
            </a:r>
            <a:r>
              <a:rPr sz="2800" spc="-145" dirty="0">
                <a:latin typeface="Times New Roman"/>
                <a:cs typeface="Times New Roman"/>
              </a:rPr>
              <a:t>plug </a:t>
            </a:r>
            <a:r>
              <a:rPr sz="2800" spc="-130" dirty="0">
                <a:latin typeface="Times New Roman"/>
                <a:cs typeface="Times New Roman"/>
              </a:rPr>
              <a:t>in </a:t>
            </a:r>
            <a:r>
              <a:rPr sz="2800" spc="-50" dirty="0">
                <a:latin typeface="Times New Roman"/>
                <a:cs typeface="Times New Roman"/>
              </a:rPr>
              <a:t>to </a:t>
            </a:r>
            <a:r>
              <a:rPr sz="2800" spc="-85" dirty="0">
                <a:latin typeface="Times New Roman"/>
                <a:cs typeface="Times New Roman"/>
              </a:rPr>
              <a:t>the </a:t>
            </a:r>
            <a:r>
              <a:rPr sz="2800" spc="-60" dirty="0">
                <a:latin typeface="Times New Roman"/>
                <a:cs typeface="Times New Roman"/>
              </a:rPr>
              <a:t>ports </a:t>
            </a:r>
            <a:r>
              <a:rPr sz="2800" spc="-120" dirty="0">
                <a:latin typeface="Times New Roman"/>
                <a:cs typeface="Times New Roman"/>
              </a:rPr>
              <a:t>on  </a:t>
            </a:r>
            <a:r>
              <a:rPr sz="2800" spc="-90" dirty="0">
                <a:latin typeface="Times New Roman"/>
                <a:cs typeface="Times New Roman"/>
              </a:rPr>
              <a:t>the</a:t>
            </a:r>
            <a:r>
              <a:rPr sz="2800" spc="-220" dirty="0">
                <a:latin typeface="Times New Roman"/>
                <a:cs typeface="Times New Roman"/>
              </a:rPr>
              <a:t> </a:t>
            </a:r>
            <a:r>
              <a:rPr sz="2800" spc="-130" dirty="0">
                <a:latin typeface="Times New Roman"/>
                <a:cs typeface="Times New Roman"/>
              </a:rPr>
              <a:t>hub.</a:t>
            </a:r>
            <a:endParaRPr sz="2800">
              <a:latin typeface="Times New Roman"/>
              <a:cs typeface="Times New Roman"/>
            </a:endParaRPr>
          </a:p>
          <a:p>
            <a:pPr marL="356870" indent="-344170">
              <a:lnSpc>
                <a:spcPts val="3065"/>
              </a:lnSpc>
              <a:buFont typeface="Arial"/>
              <a:buChar char="•"/>
              <a:tabLst>
                <a:tab pos="356870" algn="l"/>
                <a:tab pos="357505" algn="l"/>
              </a:tabLst>
            </a:pPr>
            <a:r>
              <a:rPr sz="2800" spc="-240" dirty="0">
                <a:latin typeface="Times New Roman"/>
                <a:cs typeface="Times New Roman"/>
              </a:rPr>
              <a:t>Types </a:t>
            </a:r>
            <a:r>
              <a:rPr sz="2800" spc="-165" dirty="0">
                <a:latin typeface="Times New Roman"/>
                <a:cs typeface="Times New Roman"/>
              </a:rPr>
              <a:t>of </a:t>
            </a:r>
            <a:r>
              <a:rPr sz="2800" spc="-295" dirty="0">
                <a:latin typeface="Times New Roman"/>
                <a:cs typeface="Times New Roman"/>
              </a:rPr>
              <a:t>HUBS</a:t>
            </a:r>
            <a:r>
              <a:rPr sz="2800" spc="-15" dirty="0">
                <a:latin typeface="Times New Roman"/>
                <a:cs typeface="Times New Roman"/>
              </a:rPr>
              <a:t> </a:t>
            </a:r>
            <a:r>
              <a:rPr sz="2800" spc="35" dirty="0">
                <a:latin typeface="Times New Roman"/>
                <a:cs typeface="Times New Roman"/>
              </a:rPr>
              <a:t>:</a:t>
            </a:r>
            <a:endParaRPr sz="2800">
              <a:latin typeface="Times New Roman"/>
              <a:cs typeface="Times New Roman"/>
            </a:endParaRPr>
          </a:p>
          <a:p>
            <a:pPr marL="756285" lvl="1" indent="-286385">
              <a:lnSpc>
                <a:spcPts val="2645"/>
              </a:lnSpc>
              <a:buFont typeface="Arial"/>
              <a:buChar char="–"/>
              <a:tabLst>
                <a:tab pos="756920" algn="l"/>
                <a:tab pos="5339715" algn="l"/>
              </a:tabLst>
            </a:pPr>
            <a:r>
              <a:rPr sz="2400" spc="-310" dirty="0">
                <a:latin typeface="Times New Roman"/>
                <a:cs typeface="Times New Roman"/>
              </a:rPr>
              <a:t>A  </a:t>
            </a:r>
            <a:r>
              <a:rPr sz="2400" b="1" spc="-35" dirty="0">
                <a:latin typeface="Times New Roman"/>
                <a:cs typeface="Times New Roman"/>
              </a:rPr>
              <a:t>passive </a:t>
            </a:r>
            <a:r>
              <a:rPr sz="2400" b="1" spc="5" dirty="0">
                <a:latin typeface="Times New Roman"/>
                <a:cs typeface="Times New Roman"/>
              </a:rPr>
              <a:t>hub </a:t>
            </a:r>
            <a:r>
              <a:rPr sz="2400" spc="-150" dirty="0">
                <a:latin typeface="Times New Roman"/>
                <a:cs typeface="Times New Roman"/>
              </a:rPr>
              <a:t>is </a:t>
            </a:r>
            <a:r>
              <a:rPr sz="2400" spc="-100" dirty="0">
                <a:latin typeface="Times New Roman"/>
                <a:cs typeface="Times New Roman"/>
              </a:rPr>
              <a:t>just</a:t>
            </a:r>
            <a:r>
              <a:rPr sz="2400" spc="-65" dirty="0">
                <a:latin typeface="Times New Roman"/>
                <a:cs typeface="Times New Roman"/>
              </a:rPr>
              <a:t> </a:t>
            </a:r>
            <a:r>
              <a:rPr sz="2400" spc="-190" dirty="0">
                <a:latin typeface="Times New Roman"/>
                <a:cs typeface="Times New Roman"/>
              </a:rPr>
              <a:t>a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spc="-120" dirty="0">
                <a:latin typeface="Times New Roman"/>
                <a:cs typeface="Times New Roman"/>
              </a:rPr>
              <a:t>connector.	</a:t>
            </a:r>
            <a:r>
              <a:rPr sz="2400" spc="-75" dirty="0">
                <a:latin typeface="Times New Roman"/>
                <a:cs typeface="Times New Roman"/>
              </a:rPr>
              <a:t>It </a:t>
            </a:r>
            <a:r>
              <a:rPr sz="2400" spc="-105" dirty="0">
                <a:latin typeface="Times New Roman"/>
                <a:cs typeface="Times New Roman"/>
              </a:rPr>
              <a:t>connects </a:t>
            </a:r>
            <a:r>
              <a:rPr sz="2400" spc="-70" dirty="0">
                <a:latin typeface="Times New Roman"/>
                <a:cs typeface="Times New Roman"/>
              </a:rPr>
              <a:t>the</a:t>
            </a:r>
            <a:r>
              <a:rPr sz="2400" spc="-229" dirty="0">
                <a:latin typeface="Times New Roman"/>
                <a:cs typeface="Times New Roman"/>
              </a:rPr>
              <a:t> </a:t>
            </a:r>
            <a:r>
              <a:rPr sz="2400" spc="-114" dirty="0">
                <a:latin typeface="Times New Roman"/>
                <a:cs typeface="Times New Roman"/>
              </a:rPr>
              <a:t>wires</a:t>
            </a:r>
            <a:endParaRPr sz="2400">
              <a:latin typeface="Times New Roman"/>
              <a:cs typeface="Times New Roman"/>
            </a:endParaRPr>
          </a:p>
          <a:p>
            <a:pPr marL="756285">
              <a:lnSpc>
                <a:spcPts val="2765"/>
              </a:lnSpc>
            </a:pPr>
            <a:r>
              <a:rPr sz="2400" spc="-145" dirty="0">
                <a:latin typeface="Times New Roman"/>
                <a:cs typeface="Times New Roman"/>
              </a:rPr>
              <a:t>coming </a:t>
            </a:r>
            <a:r>
              <a:rPr sz="2400" spc="-125" dirty="0">
                <a:latin typeface="Times New Roman"/>
                <a:cs typeface="Times New Roman"/>
              </a:rPr>
              <a:t>from </a:t>
            </a:r>
            <a:r>
              <a:rPr sz="2400" spc="-114" dirty="0">
                <a:latin typeface="Times New Roman"/>
                <a:cs typeface="Times New Roman"/>
              </a:rPr>
              <a:t>different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spc="-110" dirty="0">
                <a:latin typeface="Times New Roman"/>
                <a:cs typeface="Times New Roman"/>
              </a:rPr>
              <a:t>branches.</a:t>
            </a:r>
            <a:endParaRPr sz="2400">
              <a:latin typeface="Times New Roman"/>
              <a:cs typeface="Times New Roman"/>
            </a:endParaRPr>
          </a:p>
          <a:p>
            <a:pPr marL="756285" marR="464820" lvl="1" indent="-286385">
              <a:lnSpc>
                <a:spcPct val="104200"/>
              </a:lnSpc>
              <a:spcBef>
                <a:spcPts val="155"/>
              </a:spcBef>
              <a:buFont typeface="Arial"/>
              <a:buChar char="–"/>
              <a:tabLst>
                <a:tab pos="756920" algn="l"/>
              </a:tabLst>
            </a:pPr>
            <a:r>
              <a:rPr sz="2400" spc="-120" dirty="0">
                <a:latin typeface="Times New Roman"/>
                <a:cs typeface="Times New Roman"/>
              </a:rPr>
              <a:t>The </a:t>
            </a:r>
            <a:r>
              <a:rPr sz="2400" spc="-150" dirty="0">
                <a:latin typeface="Times New Roman"/>
                <a:cs typeface="Times New Roman"/>
              </a:rPr>
              <a:t>signal </a:t>
            </a:r>
            <a:r>
              <a:rPr sz="2400" spc="-170" dirty="0">
                <a:latin typeface="Times New Roman"/>
                <a:cs typeface="Times New Roman"/>
              </a:rPr>
              <a:t>pass </a:t>
            </a:r>
            <a:r>
              <a:rPr sz="2400" spc="-110" dirty="0">
                <a:latin typeface="Times New Roman"/>
                <a:cs typeface="Times New Roman"/>
              </a:rPr>
              <a:t>through </a:t>
            </a:r>
            <a:r>
              <a:rPr sz="2400" spc="-190" dirty="0">
                <a:latin typeface="Times New Roman"/>
                <a:cs typeface="Times New Roman"/>
              </a:rPr>
              <a:t>a </a:t>
            </a:r>
            <a:r>
              <a:rPr sz="2400" spc="-170" dirty="0">
                <a:latin typeface="Times New Roman"/>
                <a:cs typeface="Times New Roman"/>
              </a:rPr>
              <a:t>passive </a:t>
            </a:r>
            <a:r>
              <a:rPr sz="2400" spc="-130" dirty="0">
                <a:latin typeface="Times New Roman"/>
                <a:cs typeface="Times New Roman"/>
              </a:rPr>
              <a:t>hub </a:t>
            </a:r>
            <a:r>
              <a:rPr sz="2400" spc="-80" dirty="0">
                <a:latin typeface="Times New Roman"/>
                <a:cs typeface="Times New Roman"/>
              </a:rPr>
              <a:t>without </a:t>
            </a:r>
            <a:r>
              <a:rPr sz="2400" spc="-100" dirty="0">
                <a:latin typeface="Times New Roman"/>
                <a:cs typeface="Times New Roman"/>
              </a:rPr>
              <a:t>regeneration  </a:t>
            </a:r>
            <a:r>
              <a:rPr sz="2400" spc="-45" dirty="0">
                <a:latin typeface="Times New Roman"/>
                <a:cs typeface="Times New Roman"/>
              </a:rPr>
              <a:t>or</a:t>
            </a:r>
            <a:r>
              <a:rPr sz="2400" spc="-114" dirty="0">
                <a:latin typeface="Times New Roman"/>
                <a:cs typeface="Times New Roman"/>
              </a:rPr>
              <a:t> </a:t>
            </a:r>
            <a:r>
              <a:rPr sz="2400" spc="-120" dirty="0">
                <a:latin typeface="Times New Roman"/>
                <a:cs typeface="Times New Roman"/>
              </a:rPr>
              <a:t>amplification.</a:t>
            </a:r>
            <a:endParaRPr sz="24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305"/>
              </a:spcBef>
              <a:buFont typeface="Arial"/>
              <a:buChar char="–"/>
              <a:tabLst>
                <a:tab pos="756920" algn="l"/>
              </a:tabLst>
            </a:pPr>
            <a:r>
              <a:rPr sz="2400" spc="-90" dirty="0">
                <a:latin typeface="Times New Roman"/>
                <a:cs typeface="Times New Roman"/>
              </a:rPr>
              <a:t>Connect </a:t>
            </a:r>
            <a:r>
              <a:rPr sz="2400" spc="-155" dirty="0">
                <a:latin typeface="Times New Roman"/>
                <a:cs typeface="Times New Roman"/>
              </a:rPr>
              <a:t>several </a:t>
            </a:r>
            <a:r>
              <a:rPr sz="2400" spc="-114" dirty="0">
                <a:latin typeface="Times New Roman"/>
                <a:cs typeface="Times New Roman"/>
              </a:rPr>
              <a:t>networking </a:t>
            </a:r>
            <a:r>
              <a:rPr sz="2400" spc="-145" dirty="0">
                <a:latin typeface="Times New Roman"/>
                <a:cs typeface="Times New Roman"/>
              </a:rPr>
              <a:t>cables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spc="-80" dirty="0">
                <a:latin typeface="Times New Roman"/>
                <a:cs typeface="Times New Roman"/>
              </a:rPr>
              <a:t>together</a:t>
            </a:r>
            <a:endParaRPr sz="2400">
              <a:latin typeface="Times New Roman"/>
              <a:cs typeface="Times New Roman"/>
            </a:endParaRPr>
          </a:p>
          <a:p>
            <a:pPr marL="756285" marR="101600" lvl="1" indent="-286385">
              <a:lnSpc>
                <a:spcPct val="104200"/>
              </a:lnSpc>
              <a:spcBef>
                <a:spcPts val="300"/>
              </a:spcBef>
              <a:buFont typeface="Arial"/>
              <a:buChar char="–"/>
              <a:tabLst>
                <a:tab pos="756920" algn="l"/>
              </a:tabLst>
            </a:pPr>
            <a:r>
              <a:rPr sz="2400" b="1" spc="-20" dirty="0">
                <a:latin typeface="Times New Roman"/>
                <a:cs typeface="Times New Roman"/>
              </a:rPr>
              <a:t>Active hubs </a:t>
            </a:r>
            <a:r>
              <a:rPr sz="2400" b="1" dirty="0">
                <a:latin typeface="Times New Roman"/>
                <a:cs typeface="Times New Roman"/>
              </a:rPr>
              <a:t>or </a:t>
            </a:r>
            <a:r>
              <a:rPr sz="2400" b="1" spc="5" dirty="0">
                <a:latin typeface="Times New Roman"/>
                <a:cs typeface="Times New Roman"/>
              </a:rPr>
              <a:t>Multiport </a:t>
            </a:r>
            <a:r>
              <a:rPr sz="2400" b="1" spc="-25" dirty="0">
                <a:latin typeface="Times New Roman"/>
                <a:cs typeface="Times New Roman"/>
              </a:rPr>
              <a:t>repeaters- </a:t>
            </a:r>
            <a:r>
              <a:rPr sz="2400" spc="-160" dirty="0">
                <a:latin typeface="Times New Roman"/>
                <a:cs typeface="Times New Roman"/>
              </a:rPr>
              <a:t>They </a:t>
            </a:r>
            <a:r>
              <a:rPr sz="2400" spc="-100" dirty="0">
                <a:latin typeface="Times New Roman"/>
                <a:cs typeface="Times New Roman"/>
              </a:rPr>
              <a:t>regenerate </a:t>
            </a:r>
            <a:r>
              <a:rPr sz="2400" spc="-50" dirty="0">
                <a:latin typeface="Times New Roman"/>
                <a:cs typeface="Times New Roman"/>
              </a:rPr>
              <a:t>or  </a:t>
            </a:r>
            <a:r>
              <a:rPr sz="2400" spc="-150" dirty="0">
                <a:latin typeface="Times New Roman"/>
                <a:cs typeface="Times New Roman"/>
              </a:rPr>
              <a:t>amplify </a:t>
            </a:r>
            <a:r>
              <a:rPr sz="2400" spc="-70" dirty="0">
                <a:latin typeface="Times New Roman"/>
                <a:cs typeface="Times New Roman"/>
              </a:rPr>
              <a:t>the </a:t>
            </a:r>
            <a:r>
              <a:rPr sz="2400" spc="-150" dirty="0">
                <a:latin typeface="Times New Roman"/>
                <a:cs typeface="Times New Roman"/>
              </a:rPr>
              <a:t>signal </a:t>
            </a:r>
            <a:r>
              <a:rPr sz="2400" spc="-120" dirty="0">
                <a:latin typeface="Times New Roman"/>
                <a:cs typeface="Times New Roman"/>
              </a:rPr>
              <a:t>before </a:t>
            </a:r>
            <a:r>
              <a:rPr sz="2400" spc="-125" dirty="0">
                <a:latin typeface="Times New Roman"/>
                <a:cs typeface="Times New Roman"/>
              </a:rPr>
              <a:t>they </a:t>
            </a:r>
            <a:r>
              <a:rPr sz="2400" spc="-105" dirty="0">
                <a:latin typeface="Times New Roman"/>
                <a:cs typeface="Times New Roman"/>
              </a:rPr>
              <a:t>are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spc="-80" dirty="0">
                <a:latin typeface="Times New Roman"/>
                <a:cs typeface="Times New Roman"/>
              </a:rPr>
              <a:t>retransmitted.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16076" y="247268"/>
            <a:ext cx="1905000" cy="141795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262141" y="427346"/>
            <a:ext cx="1264795" cy="11804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68526" y="282955"/>
            <a:ext cx="221043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90" dirty="0">
                <a:solidFill>
                  <a:srgbClr val="585858"/>
                </a:solidFill>
              </a:rPr>
              <a:t>Repeaters</a:t>
            </a:r>
            <a:endParaRPr sz="4000"/>
          </a:p>
        </p:txBody>
      </p:sp>
      <p:sp>
        <p:nvSpPr>
          <p:cNvPr id="3" name="object 3"/>
          <p:cNvSpPr txBox="1"/>
          <p:nvPr/>
        </p:nvSpPr>
        <p:spPr>
          <a:xfrm>
            <a:off x="4509896" y="1049528"/>
            <a:ext cx="2911475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364615" algn="l"/>
                <a:tab pos="2096135" algn="l"/>
                <a:tab pos="2507615" algn="l"/>
              </a:tabLst>
            </a:pPr>
            <a:r>
              <a:rPr sz="2700" spc="-140" dirty="0">
                <a:latin typeface="Times New Roman"/>
                <a:cs typeface="Times New Roman"/>
              </a:rPr>
              <a:t>op</a:t>
            </a:r>
            <a:r>
              <a:rPr sz="2700" spc="-135" dirty="0">
                <a:latin typeface="Times New Roman"/>
                <a:cs typeface="Times New Roman"/>
              </a:rPr>
              <a:t>e</a:t>
            </a:r>
            <a:r>
              <a:rPr sz="2700" spc="-5" dirty="0">
                <a:latin typeface="Times New Roman"/>
                <a:cs typeface="Times New Roman"/>
              </a:rPr>
              <a:t>r</a:t>
            </a:r>
            <a:r>
              <a:rPr sz="2700" spc="-265" dirty="0">
                <a:latin typeface="Times New Roman"/>
                <a:cs typeface="Times New Roman"/>
              </a:rPr>
              <a:t>a</a:t>
            </a:r>
            <a:r>
              <a:rPr sz="2700" spc="10" dirty="0">
                <a:latin typeface="Times New Roman"/>
                <a:cs typeface="Times New Roman"/>
              </a:rPr>
              <a:t>t</a:t>
            </a:r>
            <a:r>
              <a:rPr sz="2700" spc="-135" dirty="0">
                <a:latin typeface="Times New Roman"/>
                <a:cs typeface="Times New Roman"/>
              </a:rPr>
              <a:t>e</a:t>
            </a:r>
            <a:r>
              <a:rPr sz="2700" spc="-210" dirty="0">
                <a:latin typeface="Times New Roman"/>
                <a:cs typeface="Times New Roman"/>
              </a:rPr>
              <a:t>s</a:t>
            </a:r>
            <a:r>
              <a:rPr sz="2700" dirty="0">
                <a:latin typeface="Times New Roman"/>
                <a:cs typeface="Times New Roman"/>
              </a:rPr>
              <a:t>	</a:t>
            </a:r>
            <a:r>
              <a:rPr sz="2700" spc="-130" dirty="0">
                <a:latin typeface="Times New Roman"/>
                <a:cs typeface="Times New Roman"/>
              </a:rPr>
              <a:t>on</a:t>
            </a:r>
            <a:r>
              <a:rPr sz="2700" spc="-125" dirty="0">
                <a:latin typeface="Times New Roman"/>
                <a:cs typeface="Times New Roman"/>
              </a:rPr>
              <a:t>l</a:t>
            </a:r>
            <a:r>
              <a:rPr sz="2700" spc="-225" dirty="0">
                <a:latin typeface="Times New Roman"/>
                <a:cs typeface="Times New Roman"/>
              </a:rPr>
              <a:t>y</a:t>
            </a:r>
            <a:r>
              <a:rPr sz="2700" dirty="0">
                <a:latin typeface="Times New Roman"/>
                <a:cs typeface="Times New Roman"/>
              </a:rPr>
              <a:t>	</a:t>
            </a:r>
            <a:r>
              <a:rPr sz="2700" spc="-150" dirty="0">
                <a:latin typeface="Times New Roman"/>
                <a:cs typeface="Times New Roman"/>
              </a:rPr>
              <a:t>a</a:t>
            </a:r>
            <a:r>
              <a:rPr sz="2700" spc="-70" dirty="0">
                <a:latin typeface="Times New Roman"/>
                <a:cs typeface="Times New Roman"/>
              </a:rPr>
              <a:t>t</a:t>
            </a:r>
            <a:r>
              <a:rPr sz="2700" dirty="0">
                <a:latin typeface="Times New Roman"/>
                <a:cs typeface="Times New Roman"/>
              </a:rPr>
              <a:t>	</a:t>
            </a:r>
            <a:r>
              <a:rPr sz="2700" spc="-50" dirty="0">
                <a:latin typeface="Times New Roman"/>
                <a:cs typeface="Times New Roman"/>
              </a:rPr>
              <a:t>t</a:t>
            </a:r>
            <a:r>
              <a:rPr sz="2700" spc="-80" dirty="0">
                <a:latin typeface="Times New Roman"/>
                <a:cs typeface="Times New Roman"/>
              </a:rPr>
              <a:t>h</a:t>
            </a:r>
            <a:r>
              <a:rPr sz="2700" spc="-105" dirty="0">
                <a:latin typeface="Times New Roman"/>
                <a:cs typeface="Times New Roman"/>
              </a:rPr>
              <a:t>e</a:t>
            </a:r>
            <a:endParaRPr sz="27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2572" y="1049528"/>
            <a:ext cx="4187825" cy="805815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358140" marR="5080" indent="-345440">
              <a:lnSpc>
                <a:spcPts val="2900"/>
              </a:lnSpc>
              <a:spcBef>
                <a:spcPts val="480"/>
              </a:spcBef>
              <a:buFont typeface="Arial"/>
              <a:buChar char="•"/>
              <a:tabLst>
                <a:tab pos="356870" algn="l"/>
                <a:tab pos="357505" algn="l"/>
                <a:tab pos="692150" algn="l"/>
                <a:tab pos="2024380" algn="l"/>
                <a:tab pos="2373630" algn="l"/>
                <a:tab pos="2672080" algn="l"/>
                <a:tab pos="3705860" algn="l"/>
              </a:tabLst>
            </a:pPr>
            <a:r>
              <a:rPr sz="2700" spc="-350" dirty="0">
                <a:latin typeface="Times New Roman"/>
                <a:cs typeface="Times New Roman"/>
              </a:rPr>
              <a:t>A	</a:t>
            </a:r>
            <a:r>
              <a:rPr sz="2700" spc="-15" dirty="0">
                <a:latin typeface="Times New Roman"/>
                <a:cs typeface="Times New Roman"/>
              </a:rPr>
              <a:t>r</a:t>
            </a:r>
            <a:r>
              <a:rPr sz="2700" spc="-125" dirty="0">
                <a:latin typeface="Times New Roman"/>
                <a:cs typeface="Times New Roman"/>
              </a:rPr>
              <a:t>e</a:t>
            </a:r>
            <a:r>
              <a:rPr sz="2700" spc="-130" dirty="0">
                <a:latin typeface="Times New Roman"/>
                <a:cs typeface="Times New Roman"/>
              </a:rPr>
              <a:t>p</a:t>
            </a:r>
            <a:r>
              <a:rPr sz="2700" spc="-125" dirty="0">
                <a:latin typeface="Times New Roman"/>
                <a:cs typeface="Times New Roman"/>
              </a:rPr>
              <a:t>e</a:t>
            </a:r>
            <a:r>
              <a:rPr sz="2700" spc="-254" dirty="0">
                <a:latin typeface="Times New Roman"/>
                <a:cs typeface="Times New Roman"/>
              </a:rPr>
              <a:t>a</a:t>
            </a:r>
            <a:r>
              <a:rPr sz="2700" spc="25" dirty="0">
                <a:latin typeface="Times New Roman"/>
                <a:cs typeface="Times New Roman"/>
              </a:rPr>
              <a:t>t</a:t>
            </a:r>
            <a:r>
              <a:rPr sz="2700" spc="-125" dirty="0">
                <a:latin typeface="Times New Roman"/>
                <a:cs typeface="Times New Roman"/>
              </a:rPr>
              <a:t>e</a:t>
            </a:r>
            <a:r>
              <a:rPr sz="2700" spc="30" dirty="0">
                <a:latin typeface="Times New Roman"/>
                <a:cs typeface="Times New Roman"/>
              </a:rPr>
              <a:t>r</a:t>
            </a:r>
            <a:r>
              <a:rPr sz="2700" dirty="0">
                <a:latin typeface="Times New Roman"/>
                <a:cs typeface="Times New Roman"/>
              </a:rPr>
              <a:t>	</a:t>
            </a:r>
            <a:r>
              <a:rPr sz="2700" spc="-140" dirty="0">
                <a:latin typeface="Times New Roman"/>
                <a:cs typeface="Times New Roman"/>
              </a:rPr>
              <a:t>i</a:t>
            </a:r>
            <a:r>
              <a:rPr sz="2700" spc="-200" dirty="0">
                <a:latin typeface="Times New Roman"/>
                <a:cs typeface="Times New Roman"/>
              </a:rPr>
              <a:t>s</a:t>
            </a:r>
            <a:r>
              <a:rPr sz="2700" dirty="0">
                <a:latin typeface="Times New Roman"/>
                <a:cs typeface="Times New Roman"/>
              </a:rPr>
              <a:t>	</a:t>
            </a:r>
            <a:r>
              <a:rPr sz="2700" spc="-215" dirty="0">
                <a:latin typeface="Times New Roman"/>
                <a:cs typeface="Times New Roman"/>
              </a:rPr>
              <a:t>a</a:t>
            </a:r>
            <a:r>
              <a:rPr sz="2700" dirty="0">
                <a:latin typeface="Times New Roman"/>
                <a:cs typeface="Times New Roman"/>
              </a:rPr>
              <a:t>	</a:t>
            </a:r>
            <a:r>
              <a:rPr sz="2700" spc="-130" dirty="0">
                <a:latin typeface="Times New Roman"/>
                <a:cs typeface="Times New Roman"/>
              </a:rPr>
              <a:t>d</a:t>
            </a:r>
            <a:r>
              <a:rPr sz="2700" spc="-160" dirty="0">
                <a:latin typeface="Times New Roman"/>
                <a:cs typeface="Times New Roman"/>
              </a:rPr>
              <a:t>e</a:t>
            </a:r>
            <a:r>
              <a:rPr sz="2700" spc="-240" dirty="0">
                <a:latin typeface="Times New Roman"/>
                <a:cs typeface="Times New Roman"/>
              </a:rPr>
              <a:t>v</a:t>
            </a:r>
            <a:r>
              <a:rPr sz="2700" spc="-114" dirty="0">
                <a:latin typeface="Times New Roman"/>
                <a:cs typeface="Times New Roman"/>
              </a:rPr>
              <a:t>i</a:t>
            </a:r>
            <a:r>
              <a:rPr sz="2700" spc="-195" dirty="0">
                <a:latin typeface="Times New Roman"/>
                <a:cs typeface="Times New Roman"/>
              </a:rPr>
              <a:t>c</a:t>
            </a:r>
            <a:r>
              <a:rPr sz="2700" spc="-105" dirty="0">
                <a:latin typeface="Times New Roman"/>
                <a:cs typeface="Times New Roman"/>
              </a:rPr>
              <a:t>e</a:t>
            </a:r>
            <a:r>
              <a:rPr sz="2700" dirty="0">
                <a:latin typeface="Times New Roman"/>
                <a:cs typeface="Times New Roman"/>
              </a:rPr>
              <a:t>	</a:t>
            </a:r>
            <a:r>
              <a:rPr sz="2700" spc="25" dirty="0">
                <a:latin typeface="Times New Roman"/>
                <a:cs typeface="Times New Roman"/>
              </a:rPr>
              <a:t>t</a:t>
            </a:r>
            <a:r>
              <a:rPr sz="2700" spc="-204" dirty="0">
                <a:latin typeface="Times New Roman"/>
                <a:cs typeface="Times New Roman"/>
              </a:rPr>
              <a:t>h</a:t>
            </a:r>
            <a:r>
              <a:rPr sz="2700" spc="-225" dirty="0">
                <a:latin typeface="Times New Roman"/>
                <a:cs typeface="Times New Roman"/>
              </a:rPr>
              <a:t>a</a:t>
            </a:r>
            <a:r>
              <a:rPr sz="2700" spc="35" dirty="0">
                <a:latin typeface="Times New Roman"/>
                <a:cs typeface="Times New Roman"/>
              </a:rPr>
              <a:t>t  </a:t>
            </a:r>
            <a:r>
              <a:rPr sz="2700" spc="-290" dirty="0">
                <a:latin typeface="Times New Roman"/>
                <a:cs typeface="Times New Roman"/>
              </a:rPr>
              <a:t>PHYSICAL</a:t>
            </a:r>
            <a:r>
              <a:rPr sz="2700" spc="-80" dirty="0">
                <a:latin typeface="Times New Roman"/>
                <a:cs typeface="Times New Roman"/>
              </a:rPr>
              <a:t> </a:t>
            </a:r>
            <a:r>
              <a:rPr sz="2700" spc="-200" dirty="0">
                <a:latin typeface="Times New Roman"/>
                <a:cs typeface="Times New Roman"/>
              </a:rPr>
              <a:t>layer.</a:t>
            </a:r>
            <a:endParaRPr sz="27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0380" y="1843532"/>
            <a:ext cx="7931150" cy="3205480"/>
          </a:xfrm>
          <a:prstGeom prst="rect">
            <a:avLst/>
          </a:prstGeom>
        </p:spPr>
        <p:txBody>
          <a:bodyPr vert="horz" wrap="square" lIns="0" tIns="40640" rIns="0" bIns="0" rtlCol="0">
            <a:spAutoFit/>
          </a:bodyPr>
          <a:lstStyle/>
          <a:p>
            <a:pPr marL="368935" marR="151130" indent="-344170">
              <a:lnSpc>
                <a:spcPts val="3100"/>
              </a:lnSpc>
              <a:spcBef>
                <a:spcPts val="320"/>
              </a:spcBef>
              <a:buFont typeface="Arial"/>
              <a:buChar char="•"/>
              <a:tabLst>
                <a:tab pos="368935" algn="l"/>
                <a:tab pos="369570" algn="l"/>
              </a:tabLst>
            </a:pPr>
            <a:r>
              <a:rPr sz="2700" spc="-350" dirty="0">
                <a:latin typeface="Times New Roman"/>
                <a:cs typeface="Times New Roman"/>
              </a:rPr>
              <a:t>A </a:t>
            </a:r>
            <a:r>
              <a:rPr sz="2700" spc="-90" dirty="0">
                <a:latin typeface="Times New Roman"/>
                <a:cs typeface="Times New Roman"/>
              </a:rPr>
              <a:t>repeater </a:t>
            </a:r>
            <a:r>
              <a:rPr sz="2700" spc="-175" dirty="0">
                <a:latin typeface="Times New Roman"/>
                <a:cs typeface="Times New Roman"/>
              </a:rPr>
              <a:t>can </a:t>
            </a:r>
            <a:r>
              <a:rPr sz="2700" spc="-125" dirty="0">
                <a:latin typeface="Times New Roman"/>
                <a:cs typeface="Times New Roman"/>
              </a:rPr>
              <a:t>be </a:t>
            </a:r>
            <a:r>
              <a:rPr sz="2700" spc="-150" dirty="0">
                <a:latin typeface="Times New Roman"/>
                <a:cs typeface="Times New Roman"/>
              </a:rPr>
              <a:t>used </a:t>
            </a:r>
            <a:r>
              <a:rPr sz="2700" spc="-55" dirty="0">
                <a:latin typeface="Times New Roman"/>
                <a:cs typeface="Times New Roman"/>
              </a:rPr>
              <a:t>to </a:t>
            </a:r>
            <a:r>
              <a:rPr sz="2700" spc="-145" dirty="0">
                <a:latin typeface="Times New Roman"/>
                <a:cs typeface="Times New Roman"/>
              </a:rPr>
              <a:t>increase </a:t>
            </a:r>
            <a:r>
              <a:rPr sz="2700" spc="-85" dirty="0">
                <a:latin typeface="Times New Roman"/>
                <a:cs typeface="Times New Roman"/>
              </a:rPr>
              <a:t>the </a:t>
            </a:r>
            <a:r>
              <a:rPr sz="2700" spc="-125" dirty="0">
                <a:latin typeface="Times New Roman"/>
                <a:cs typeface="Times New Roman"/>
              </a:rPr>
              <a:t>length </a:t>
            </a:r>
            <a:r>
              <a:rPr sz="2700" spc="-160" dirty="0">
                <a:latin typeface="Times New Roman"/>
                <a:cs typeface="Times New Roman"/>
              </a:rPr>
              <a:t>of </a:t>
            </a:r>
            <a:r>
              <a:rPr sz="2700" spc="-85" dirty="0">
                <a:latin typeface="Times New Roman"/>
                <a:cs typeface="Times New Roman"/>
              </a:rPr>
              <a:t>the </a:t>
            </a:r>
            <a:r>
              <a:rPr sz="2700" spc="-110" dirty="0">
                <a:latin typeface="Times New Roman"/>
                <a:cs typeface="Times New Roman"/>
              </a:rPr>
              <a:t>network  </a:t>
            </a:r>
            <a:r>
              <a:rPr sz="2700" spc="-215" dirty="0">
                <a:latin typeface="Times New Roman"/>
                <a:cs typeface="Times New Roman"/>
              </a:rPr>
              <a:t>by </a:t>
            </a:r>
            <a:r>
              <a:rPr sz="2700" spc="-130" dirty="0">
                <a:latin typeface="Times New Roman"/>
                <a:cs typeface="Times New Roman"/>
              </a:rPr>
              <a:t>eliminating </a:t>
            </a:r>
            <a:r>
              <a:rPr sz="2700" spc="-80" dirty="0">
                <a:latin typeface="Times New Roman"/>
                <a:cs typeface="Times New Roman"/>
              </a:rPr>
              <a:t>the </a:t>
            </a:r>
            <a:r>
              <a:rPr sz="2700" spc="-145" dirty="0">
                <a:latin typeface="Times New Roman"/>
                <a:cs typeface="Times New Roman"/>
              </a:rPr>
              <a:t>effect </a:t>
            </a:r>
            <a:r>
              <a:rPr sz="2700" spc="-155" dirty="0">
                <a:latin typeface="Times New Roman"/>
                <a:cs typeface="Times New Roman"/>
              </a:rPr>
              <a:t>of </a:t>
            </a:r>
            <a:r>
              <a:rPr sz="2700" spc="-110" dirty="0">
                <a:latin typeface="Times New Roman"/>
                <a:cs typeface="Times New Roman"/>
              </a:rPr>
              <a:t>attenuation </a:t>
            </a:r>
            <a:r>
              <a:rPr sz="2700" spc="-114" dirty="0">
                <a:latin typeface="Times New Roman"/>
                <a:cs typeface="Times New Roman"/>
              </a:rPr>
              <a:t>on </a:t>
            </a:r>
            <a:r>
              <a:rPr sz="2700" spc="-80" dirty="0">
                <a:latin typeface="Times New Roman"/>
                <a:cs typeface="Times New Roman"/>
              </a:rPr>
              <a:t>the</a:t>
            </a:r>
            <a:r>
              <a:rPr sz="2700" spc="160" dirty="0">
                <a:latin typeface="Times New Roman"/>
                <a:cs typeface="Times New Roman"/>
              </a:rPr>
              <a:t> </a:t>
            </a:r>
            <a:r>
              <a:rPr sz="2700" spc="-125" dirty="0">
                <a:latin typeface="Times New Roman"/>
                <a:cs typeface="Times New Roman"/>
              </a:rPr>
              <a:t>signal.</a:t>
            </a:r>
            <a:endParaRPr sz="2700">
              <a:latin typeface="Times New Roman"/>
              <a:cs typeface="Times New Roman"/>
            </a:endParaRPr>
          </a:p>
          <a:p>
            <a:pPr marL="368935" marR="101600" indent="-344170">
              <a:lnSpc>
                <a:spcPts val="3110"/>
              </a:lnSpc>
              <a:spcBef>
                <a:spcPts val="285"/>
              </a:spcBef>
              <a:buFont typeface="Arial"/>
              <a:buChar char="•"/>
              <a:tabLst>
                <a:tab pos="368935" algn="l"/>
                <a:tab pos="369570" algn="l"/>
                <a:tab pos="6380480" algn="l"/>
              </a:tabLst>
            </a:pPr>
            <a:r>
              <a:rPr sz="2700" spc="-80" dirty="0">
                <a:latin typeface="Times New Roman"/>
                <a:cs typeface="Times New Roman"/>
              </a:rPr>
              <a:t>It </a:t>
            </a:r>
            <a:r>
              <a:rPr sz="2700" spc="-130" dirty="0">
                <a:latin typeface="Times New Roman"/>
                <a:cs typeface="Times New Roman"/>
              </a:rPr>
              <a:t>c</a:t>
            </a:r>
            <a:r>
              <a:rPr sz="2700" spc="-165" dirty="0">
                <a:latin typeface="Times New Roman"/>
                <a:cs typeface="Times New Roman"/>
              </a:rPr>
              <a:t>o</a:t>
            </a:r>
            <a:r>
              <a:rPr sz="2700" spc="-130" dirty="0">
                <a:latin typeface="Times New Roman"/>
                <a:cs typeface="Times New Roman"/>
              </a:rPr>
              <a:t>nn</a:t>
            </a:r>
            <a:r>
              <a:rPr sz="2700" spc="-125" dirty="0">
                <a:latin typeface="Times New Roman"/>
                <a:cs typeface="Times New Roman"/>
              </a:rPr>
              <a:t>e</a:t>
            </a:r>
            <a:r>
              <a:rPr sz="2700" spc="-75" dirty="0">
                <a:latin typeface="Times New Roman"/>
                <a:cs typeface="Times New Roman"/>
              </a:rPr>
              <a:t>c</a:t>
            </a:r>
            <a:r>
              <a:rPr sz="2700" spc="-70" dirty="0">
                <a:latin typeface="Times New Roman"/>
                <a:cs typeface="Times New Roman"/>
              </a:rPr>
              <a:t>t</a:t>
            </a:r>
            <a:r>
              <a:rPr sz="2700" spc="-210" dirty="0">
                <a:latin typeface="Times New Roman"/>
                <a:cs typeface="Times New Roman"/>
              </a:rPr>
              <a:t>s</a:t>
            </a:r>
            <a:r>
              <a:rPr sz="2700" spc="-75" dirty="0">
                <a:latin typeface="Times New Roman"/>
                <a:cs typeface="Times New Roman"/>
              </a:rPr>
              <a:t> </a:t>
            </a:r>
            <a:r>
              <a:rPr sz="2700" spc="25" dirty="0">
                <a:latin typeface="Times New Roman"/>
                <a:cs typeface="Times New Roman"/>
              </a:rPr>
              <a:t>t</a:t>
            </a:r>
            <a:r>
              <a:rPr sz="2700" spc="-260" dirty="0">
                <a:latin typeface="Times New Roman"/>
                <a:cs typeface="Times New Roman"/>
              </a:rPr>
              <a:t>w</a:t>
            </a:r>
            <a:r>
              <a:rPr sz="2700" spc="-114" dirty="0">
                <a:latin typeface="Times New Roman"/>
                <a:cs typeface="Times New Roman"/>
              </a:rPr>
              <a:t>o</a:t>
            </a:r>
            <a:r>
              <a:rPr sz="2700" spc="-85" dirty="0">
                <a:latin typeface="Times New Roman"/>
                <a:cs typeface="Times New Roman"/>
              </a:rPr>
              <a:t> </a:t>
            </a:r>
            <a:r>
              <a:rPr sz="2700" spc="-145" dirty="0">
                <a:latin typeface="Times New Roman"/>
                <a:cs typeface="Times New Roman"/>
              </a:rPr>
              <a:t>s</a:t>
            </a:r>
            <a:r>
              <a:rPr sz="2700" spc="-175" dirty="0">
                <a:latin typeface="Times New Roman"/>
                <a:cs typeface="Times New Roman"/>
              </a:rPr>
              <a:t>e</a:t>
            </a:r>
            <a:r>
              <a:rPr sz="2700" spc="-130" dirty="0">
                <a:latin typeface="Times New Roman"/>
                <a:cs typeface="Times New Roman"/>
              </a:rPr>
              <a:t>gments</a:t>
            </a:r>
            <a:r>
              <a:rPr sz="2700" spc="-80" dirty="0">
                <a:latin typeface="Times New Roman"/>
                <a:cs typeface="Times New Roman"/>
              </a:rPr>
              <a:t> </a:t>
            </a:r>
            <a:r>
              <a:rPr sz="2700" spc="-160" dirty="0">
                <a:latin typeface="Times New Roman"/>
                <a:cs typeface="Times New Roman"/>
              </a:rPr>
              <a:t>of</a:t>
            </a:r>
            <a:r>
              <a:rPr sz="2700" spc="-60" dirty="0">
                <a:latin typeface="Times New Roman"/>
                <a:cs typeface="Times New Roman"/>
              </a:rPr>
              <a:t> </a:t>
            </a:r>
            <a:r>
              <a:rPr sz="2700" spc="-50" dirty="0">
                <a:latin typeface="Times New Roman"/>
                <a:cs typeface="Times New Roman"/>
              </a:rPr>
              <a:t>t</a:t>
            </a:r>
            <a:r>
              <a:rPr sz="2700" spc="-80" dirty="0">
                <a:latin typeface="Times New Roman"/>
                <a:cs typeface="Times New Roman"/>
              </a:rPr>
              <a:t>h</a:t>
            </a:r>
            <a:r>
              <a:rPr sz="2700" spc="-105" dirty="0">
                <a:latin typeface="Times New Roman"/>
                <a:cs typeface="Times New Roman"/>
              </a:rPr>
              <a:t>e</a:t>
            </a:r>
            <a:r>
              <a:rPr sz="2700" spc="-40" dirty="0">
                <a:latin typeface="Times New Roman"/>
                <a:cs typeface="Times New Roman"/>
              </a:rPr>
              <a:t> </a:t>
            </a:r>
            <a:r>
              <a:rPr sz="2700" spc="-170" dirty="0">
                <a:latin typeface="Times New Roman"/>
                <a:cs typeface="Times New Roman"/>
              </a:rPr>
              <a:t>same</a:t>
            </a:r>
            <a:r>
              <a:rPr sz="2700" spc="-85" dirty="0">
                <a:latin typeface="Times New Roman"/>
                <a:cs typeface="Times New Roman"/>
              </a:rPr>
              <a:t> </a:t>
            </a:r>
            <a:r>
              <a:rPr sz="2700" spc="-130" dirty="0">
                <a:latin typeface="Times New Roman"/>
                <a:cs typeface="Times New Roman"/>
              </a:rPr>
              <a:t>n</a:t>
            </a:r>
            <a:r>
              <a:rPr sz="2700" spc="-125" dirty="0">
                <a:latin typeface="Times New Roman"/>
                <a:cs typeface="Times New Roman"/>
              </a:rPr>
              <a:t>e</a:t>
            </a:r>
            <a:r>
              <a:rPr sz="2700" spc="25" dirty="0">
                <a:latin typeface="Times New Roman"/>
                <a:cs typeface="Times New Roman"/>
              </a:rPr>
              <a:t>t</a:t>
            </a:r>
            <a:r>
              <a:rPr sz="2700" spc="-260" dirty="0">
                <a:latin typeface="Times New Roman"/>
                <a:cs typeface="Times New Roman"/>
              </a:rPr>
              <a:t>w</a:t>
            </a:r>
            <a:r>
              <a:rPr sz="2700" spc="-130" dirty="0">
                <a:latin typeface="Times New Roman"/>
                <a:cs typeface="Times New Roman"/>
              </a:rPr>
              <a:t>o</a:t>
            </a:r>
            <a:r>
              <a:rPr sz="2700" spc="10" dirty="0">
                <a:latin typeface="Times New Roman"/>
                <a:cs typeface="Times New Roman"/>
              </a:rPr>
              <a:t>r</a:t>
            </a:r>
            <a:r>
              <a:rPr sz="2700" spc="-30" dirty="0">
                <a:latin typeface="Times New Roman"/>
                <a:cs typeface="Times New Roman"/>
              </a:rPr>
              <a:t>k,</a:t>
            </a:r>
            <a:r>
              <a:rPr sz="2700" dirty="0">
                <a:latin typeface="Times New Roman"/>
                <a:cs typeface="Times New Roman"/>
              </a:rPr>
              <a:t>	</a:t>
            </a:r>
            <a:r>
              <a:rPr sz="2700" spc="-215" dirty="0">
                <a:latin typeface="Times New Roman"/>
                <a:cs typeface="Times New Roman"/>
              </a:rPr>
              <a:t>o</a:t>
            </a:r>
            <a:r>
              <a:rPr sz="2700" spc="-285" dirty="0">
                <a:latin typeface="Times New Roman"/>
                <a:cs typeface="Times New Roman"/>
              </a:rPr>
              <a:t>v</a:t>
            </a:r>
            <a:r>
              <a:rPr sz="2700" spc="-125" dirty="0">
                <a:latin typeface="Times New Roman"/>
                <a:cs typeface="Times New Roman"/>
              </a:rPr>
              <a:t>e</a:t>
            </a:r>
            <a:r>
              <a:rPr sz="2700" spc="10" dirty="0">
                <a:latin typeface="Times New Roman"/>
                <a:cs typeface="Times New Roman"/>
              </a:rPr>
              <a:t>r</a:t>
            </a:r>
            <a:r>
              <a:rPr sz="2700" spc="-130" dirty="0">
                <a:latin typeface="Times New Roman"/>
                <a:cs typeface="Times New Roman"/>
              </a:rPr>
              <a:t>c</a:t>
            </a:r>
            <a:r>
              <a:rPr sz="2700" spc="-165" dirty="0">
                <a:latin typeface="Times New Roman"/>
                <a:cs typeface="Times New Roman"/>
              </a:rPr>
              <a:t>o</a:t>
            </a:r>
            <a:r>
              <a:rPr sz="2700" spc="-170" dirty="0">
                <a:latin typeface="Times New Roman"/>
                <a:cs typeface="Times New Roman"/>
              </a:rPr>
              <a:t>m</a:t>
            </a:r>
            <a:r>
              <a:rPr sz="2700" spc="-155" dirty="0">
                <a:latin typeface="Times New Roman"/>
                <a:cs typeface="Times New Roman"/>
              </a:rPr>
              <a:t>i</a:t>
            </a:r>
            <a:r>
              <a:rPr sz="2700" spc="-130" dirty="0">
                <a:latin typeface="Times New Roman"/>
                <a:cs typeface="Times New Roman"/>
              </a:rPr>
              <a:t>n</a:t>
            </a:r>
            <a:r>
              <a:rPr sz="2700" spc="-150" dirty="0">
                <a:latin typeface="Times New Roman"/>
                <a:cs typeface="Times New Roman"/>
              </a:rPr>
              <a:t>g  </a:t>
            </a:r>
            <a:r>
              <a:rPr sz="2700" spc="-80" dirty="0">
                <a:latin typeface="Times New Roman"/>
                <a:cs typeface="Times New Roman"/>
              </a:rPr>
              <a:t>the </a:t>
            </a:r>
            <a:r>
              <a:rPr sz="2700" spc="-130" dirty="0">
                <a:latin typeface="Times New Roman"/>
                <a:cs typeface="Times New Roman"/>
              </a:rPr>
              <a:t>distance </a:t>
            </a:r>
            <a:r>
              <a:rPr sz="2700" spc="-120" dirty="0">
                <a:latin typeface="Times New Roman"/>
                <a:cs typeface="Times New Roman"/>
              </a:rPr>
              <a:t>limitations </a:t>
            </a:r>
            <a:r>
              <a:rPr sz="2700" spc="-160" dirty="0">
                <a:latin typeface="Times New Roman"/>
                <a:cs typeface="Times New Roman"/>
              </a:rPr>
              <a:t>of </a:t>
            </a:r>
            <a:r>
              <a:rPr sz="2700" spc="-80" dirty="0">
                <a:latin typeface="Times New Roman"/>
                <a:cs typeface="Times New Roman"/>
              </a:rPr>
              <a:t>the </a:t>
            </a:r>
            <a:r>
              <a:rPr sz="2700" spc="-130" dirty="0">
                <a:latin typeface="Times New Roman"/>
                <a:cs typeface="Times New Roman"/>
              </a:rPr>
              <a:t>transmission</a:t>
            </a:r>
            <a:r>
              <a:rPr sz="2700" spc="-204" dirty="0">
                <a:latin typeface="Times New Roman"/>
                <a:cs typeface="Times New Roman"/>
              </a:rPr>
              <a:t> </a:t>
            </a:r>
            <a:r>
              <a:rPr sz="2700" spc="-110" dirty="0">
                <a:latin typeface="Times New Roman"/>
                <a:cs typeface="Times New Roman"/>
              </a:rPr>
              <a:t>media.</a:t>
            </a:r>
            <a:endParaRPr sz="2700">
              <a:latin typeface="Times New Roman"/>
              <a:cs typeface="Times New Roman"/>
            </a:endParaRPr>
          </a:p>
          <a:p>
            <a:pPr marL="352425" indent="-339725">
              <a:lnSpc>
                <a:spcPts val="2995"/>
              </a:lnSpc>
              <a:buFont typeface="Arial"/>
              <a:buChar char="•"/>
              <a:tabLst>
                <a:tab pos="352425" algn="l"/>
                <a:tab pos="353060" algn="l"/>
              </a:tabLst>
            </a:pPr>
            <a:r>
              <a:rPr sz="2700" spc="-350" dirty="0">
                <a:latin typeface="Times New Roman"/>
                <a:cs typeface="Times New Roman"/>
              </a:rPr>
              <a:t>A </a:t>
            </a:r>
            <a:r>
              <a:rPr sz="2700" spc="-80" dirty="0">
                <a:latin typeface="Times New Roman"/>
                <a:cs typeface="Times New Roman"/>
              </a:rPr>
              <a:t>repeater </a:t>
            </a:r>
            <a:r>
              <a:rPr sz="2700" spc="-125" dirty="0">
                <a:latin typeface="Times New Roman"/>
                <a:cs typeface="Times New Roman"/>
              </a:rPr>
              <a:t>forwards </a:t>
            </a:r>
            <a:r>
              <a:rPr sz="2700" spc="-145" dirty="0">
                <a:latin typeface="Times New Roman"/>
                <a:cs typeface="Times New Roman"/>
              </a:rPr>
              <a:t>every </a:t>
            </a:r>
            <a:r>
              <a:rPr sz="2700" spc="-135" dirty="0">
                <a:latin typeface="Times New Roman"/>
                <a:cs typeface="Times New Roman"/>
              </a:rPr>
              <a:t>frame </a:t>
            </a:r>
            <a:r>
              <a:rPr sz="2700" spc="-50" dirty="0">
                <a:latin typeface="Times New Roman"/>
                <a:cs typeface="Times New Roman"/>
              </a:rPr>
              <a:t>it </a:t>
            </a:r>
            <a:r>
              <a:rPr sz="2700" spc="-200" dirty="0">
                <a:latin typeface="Times New Roman"/>
                <a:cs typeface="Times New Roman"/>
              </a:rPr>
              <a:t>has </a:t>
            </a:r>
            <a:r>
              <a:rPr sz="2700" spc="-114" dirty="0">
                <a:latin typeface="Times New Roman"/>
                <a:cs typeface="Times New Roman"/>
              </a:rPr>
              <a:t>no </a:t>
            </a:r>
            <a:r>
              <a:rPr sz="2700" spc="-100" dirty="0">
                <a:latin typeface="Times New Roman"/>
                <a:cs typeface="Times New Roman"/>
              </a:rPr>
              <a:t>filtering</a:t>
            </a:r>
            <a:r>
              <a:rPr sz="2700" spc="160" dirty="0">
                <a:latin typeface="Times New Roman"/>
                <a:cs typeface="Times New Roman"/>
              </a:rPr>
              <a:t> </a:t>
            </a:r>
            <a:r>
              <a:rPr sz="2700" spc="-145" dirty="0">
                <a:latin typeface="Times New Roman"/>
                <a:cs typeface="Times New Roman"/>
              </a:rPr>
              <a:t>capability.</a:t>
            </a:r>
            <a:endParaRPr sz="2700">
              <a:latin typeface="Times New Roman"/>
              <a:cs typeface="Times New Roman"/>
            </a:endParaRPr>
          </a:p>
          <a:p>
            <a:pPr marL="368935" indent="-344170">
              <a:lnSpc>
                <a:spcPts val="3095"/>
              </a:lnSpc>
              <a:buFont typeface="Arial"/>
              <a:buChar char="•"/>
              <a:tabLst>
                <a:tab pos="368935" algn="l"/>
                <a:tab pos="369570" algn="l"/>
              </a:tabLst>
            </a:pPr>
            <a:r>
              <a:rPr sz="2700" spc="-350" dirty="0">
                <a:latin typeface="Times New Roman"/>
                <a:cs typeface="Times New Roman"/>
              </a:rPr>
              <a:t>A </a:t>
            </a:r>
            <a:r>
              <a:rPr sz="2700" spc="-80" dirty="0">
                <a:latin typeface="Times New Roman"/>
                <a:cs typeface="Times New Roman"/>
              </a:rPr>
              <a:t>repeater </a:t>
            </a:r>
            <a:r>
              <a:rPr sz="2700" spc="-170" dirty="0">
                <a:latin typeface="Times New Roman"/>
                <a:cs typeface="Times New Roman"/>
              </a:rPr>
              <a:t>is </a:t>
            </a:r>
            <a:r>
              <a:rPr sz="2700" spc="-215" dirty="0">
                <a:latin typeface="Times New Roman"/>
                <a:cs typeface="Times New Roman"/>
              </a:rPr>
              <a:t>a </a:t>
            </a:r>
            <a:r>
              <a:rPr sz="2700" spc="-90" dirty="0">
                <a:latin typeface="Times New Roman"/>
                <a:cs typeface="Times New Roman"/>
              </a:rPr>
              <a:t>regenerator, </a:t>
            </a:r>
            <a:r>
              <a:rPr sz="2700" spc="-65" dirty="0">
                <a:latin typeface="Times New Roman"/>
                <a:cs typeface="Times New Roman"/>
              </a:rPr>
              <a:t>not </a:t>
            </a:r>
            <a:r>
              <a:rPr sz="2700" spc="-170" dirty="0">
                <a:latin typeface="Times New Roman"/>
                <a:cs typeface="Times New Roman"/>
              </a:rPr>
              <a:t>an</a:t>
            </a:r>
            <a:r>
              <a:rPr sz="2700" spc="-200" dirty="0">
                <a:latin typeface="Times New Roman"/>
                <a:cs typeface="Times New Roman"/>
              </a:rPr>
              <a:t> </a:t>
            </a:r>
            <a:r>
              <a:rPr sz="2700" spc="-130" dirty="0">
                <a:latin typeface="Times New Roman"/>
                <a:cs typeface="Times New Roman"/>
              </a:rPr>
              <a:t>amplifier.</a:t>
            </a:r>
            <a:endParaRPr sz="2700">
              <a:latin typeface="Times New Roman"/>
              <a:cs typeface="Times New Roman"/>
            </a:endParaRPr>
          </a:p>
          <a:p>
            <a:pPr marL="368935" marR="215900" indent="-344170">
              <a:lnSpc>
                <a:spcPts val="2900"/>
              </a:lnSpc>
              <a:spcBef>
                <a:spcPts val="254"/>
              </a:spcBef>
              <a:buFont typeface="Arial"/>
              <a:buChar char="•"/>
              <a:tabLst>
                <a:tab pos="368935" algn="l"/>
                <a:tab pos="369570" algn="l"/>
                <a:tab pos="6964045" algn="l"/>
              </a:tabLst>
            </a:pPr>
            <a:r>
              <a:rPr sz="2700" spc="-155" dirty="0">
                <a:latin typeface="Times New Roman"/>
                <a:cs typeface="Times New Roman"/>
              </a:rPr>
              <a:t>Repe</a:t>
            </a:r>
            <a:r>
              <a:rPr sz="2700" spc="-165" dirty="0">
                <a:latin typeface="Times New Roman"/>
                <a:cs typeface="Times New Roman"/>
              </a:rPr>
              <a:t>a</a:t>
            </a:r>
            <a:r>
              <a:rPr sz="2700" spc="-15" dirty="0">
                <a:latin typeface="Times New Roman"/>
                <a:cs typeface="Times New Roman"/>
              </a:rPr>
              <a:t>te</a:t>
            </a:r>
            <a:r>
              <a:rPr sz="2700" spc="35" dirty="0">
                <a:latin typeface="Times New Roman"/>
                <a:cs typeface="Times New Roman"/>
              </a:rPr>
              <a:t>r</a:t>
            </a:r>
            <a:r>
              <a:rPr sz="2700" spc="-210" dirty="0">
                <a:latin typeface="Times New Roman"/>
                <a:cs typeface="Times New Roman"/>
              </a:rPr>
              <a:t>s</a:t>
            </a:r>
            <a:r>
              <a:rPr sz="2700" dirty="0">
                <a:latin typeface="Times New Roman"/>
                <a:cs typeface="Times New Roman"/>
              </a:rPr>
              <a:t> </a:t>
            </a:r>
            <a:r>
              <a:rPr sz="2700" spc="-165" dirty="0">
                <a:latin typeface="Times New Roman"/>
                <a:cs typeface="Times New Roman"/>
              </a:rPr>
              <a:t>can</a:t>
            </a:r>
            <a:r>
              <a:rPr sz="2700" spc="-50" dirty="0">
                <a:latin typeface="Times New Roman"/>
                <a:cs typeface="Times New Roman"/>
              </a:rPr>
              <a:t> </a:t>
            </a:r>
            <a:r>
              <a:rPr sz="2700" spc="-105" dirty="0">
                <a:latin typeface="Times New Roman"/>
                <a:cs typeface="Times New Roman"/>
              </a:rPr>
              <a:t>connect</a:t>
            </a:r>
            <a:r>
              <a:rPr sz="2700" spc="-25" dirty="0">
                <a:latin typeface="Times New Roman"/>
                <a:cs typeface="Times New Roman"/>
              </a:rPr>
              <a:t> </a:t>
            </a:r>
            <a:r>
              <a:rPr sz="2700" spc="-145" dirty="0">
                <a:latin typeface="Times New Roman"/>
                <a:cs typeface="Times New Roman"/>
              </a:rPr>
              <a:t>s</a:t>
            </a:r>
            <a:r>
              <a:rPr sz="2700" spc="-175" dirty="0">
                <a:latin typeface="Times New Roman"/>
                <a:cs typeface="Times New Roman"/>
              </a:rPr>
              <a:t>e</a:t>
            </a:r>
            <a:r>
              <a:rPr sz="2700" spc="-125" dirty="0">
                <a:latin typeface="Times New Roman"/>
                <a:cs typeface="Times New Roman"/>
              </a:rPr>
              <a:t>gmen</a:t>
            </a:r>
            <a:r>
              <a:rPr sz="2700" spc="-55" dirty="0">
                <a:latin typeface="Times New Roman"/>
                <a:cs typeface="Times New Roman"/>
              </a:rPr>
              <a:t>t</a:t>
            </a:r>
            <a:r>
              <a:rPr sz="2700" spc="-210" dirty="0">
                <a:latin typeface="Times New Roman"/>
                <a:cs typeface="Times New Roman"/>
              </a:rPr>
              <a:t>s</a:t>
            </a:r>
            <a:r>
              <a:rPr sz="2700" spc="-15" dirty="0">
                <a:latin typeface="Times New Roman"/>
                <a:cs typeface="Times New Roman"/>
              </a:rPr>
              <a:t> </a:t>
            </a:r>
            <a:r>
              <a:rPr sz="2700" spc="-50" dirty="0">
                <a:latin typeface="Times New Roman"/>
                <a:cs typeface="Times New Roman"/>
              </a:rPr>
              <a:t>t</a:t>
            </a:r>
            <a:r>
              <a:rPr sz="2700" spc="-80" dirty="0">
                <a:latin typeface="Times New Roman"/>
                <a:cs typeface="Times New Roman"/>
              </a:rPr>
              <a:t>h</a:t>
            </a:r>
            <a:r>
              <a:rPr sz="2700" spc="-240" dirty="0">
                <a:latin typeface="Times New Roman"/>
                <a:cs typeface="Times New Roman"/>
              </a:rPr>
              <a:t>a</a:t>
            </a:r>
            <a:r>
              <a:rPr sz="2700" spc="35" dirty="0">
                <a:latin typeface="Times New Roman"/>
                <a:cs typeface="Times New Roman"/>
              </a:rPr>
              <a:t>t</a:t>
            </a:r>
            <a:r>
              <a:rPr sz="2700" spc="-40" dirty="0">
                <a:latin typeface="Times New Roman"/>
                <a:cs typeface="Times New Roman"/>
              </a:rPr>
              <a:t> </a:t>
            </a:r>
            <a:r>
              <a:rPr sz="2700" spc="-204" dirty="0">
                <a:latin typeface="Times New Roman"/>
                <a:cs typeface="Times New Roman"/>
              </a:rPr>
              <a:t>h</a:t>
            </a:r>
            <a:r>
              <a:rPr sz="2700" spc="-265" dirty="0">
                <a:latin typeface="Times New Roman"/>
                <a:cs typeface="Times New Roman"/>
              </a:rPr>
              <a:t>a</a:t>
            </a:r>
            <a:r>
              <a:rPr sz="2700" spc="-275" dirty="0">
                <a:latin typeface="Times New Roman"/>
                <a:cs typeface="Times New Roman"/>
              </a:rPr>
              <a:t>v</a:t>
            </a:r>
            <a:r>
              <a:rPr sz="2700" spc="-105" dirty="0">
                <a:latin typeface="Times New Roman"/>
                <a:cs typeface="Times New Roman"/>
              </a:rPr>
              <a:t>e</a:t>
            </a:r>
            <a:r>
              <a:rPr sz="2700" spc="-45" dirty="0">
                <a:latin typeface="Times New Roman"/>
                <a:cs typeface="Times New Roman"/>
              </a:rPr>
              <a:t> </a:t>
            </a:r>
            <a:r>
              <a:rPr sz="2700" spc="-50" dirty="0">
                <a:latin typeface="Times New Roman"/>
                <a:cs typeface="Times New Roman"/>
              </a:rPr>
              <a:t>t</a:t>
            </a:r>
            <a:r>
              <a:rPr sz="2700" spc="-80" dirty="0">
                <a:latin typeface="Times New Roman"/>
                <a:cs typeface="Times New Roman"/>
              </a:rPr>
              <a:t>h</a:t>
            </a:r>
            <a:r>
              <a:rPr sz="2700" spc="-105" dirty="0">
                <a:latin typeface="Times New Roman"/>
                <a:cs typeface="Times New Roman"/>
              </a:rPr>
              <a:t>e</a:t>
            </a:r>
            <a:r>
              <a:rPr sz="2700" spc="-45" dirty="0">
                <a:latin typeface="Times New Roman"/>
                <a:cs typeface="Times New Roman"/>
              </a:rPr>
              <a:t> </a:t>
            </a:r>
            <a:r>
              <a:rPr sz="2700" spc="-170" dirty="0">
                <a:latin typeface="Times New Roman"/>
                <a:cs typeface="Times New Roman"/>
              </a:rPr>
              <a:t>same</a:t>
            </a:r>
            <a:r>
              <a:rPr sz="2700" dirty="0">
                <a:latin typeface="Times New Roman"/>
                <a:cs typeface="Times New Roman"/>
              </a:rPr>
              <a:t>	</a:t>
            </a:r>
            <a:r>
              <a:rPr sz="2700" spc="-185" dirty="0">
                <a:latin typeface="Times New Roman"/>
                <a:cs typeface="Times New Roman"/>
              </a:rPr>
              <a:t>ac</a:t>
            </a:r>
            <a:r>
              <a:rPr sz="2700" spc="-175" dirty="0">
                <a:latin typeface="Times New Roman"/>
                <a:cs typeface="Times New Roman"/>
              </a:rPr>
              <a:t>c</a:t>
            </a:r>
            <a:r>
              <a:rPr sz="2700" spc="-165" dirty="0">
                <a:latin typeface="Times New Roman"/>
                <a:cs typeface="Times New Roman"/>
              </a:rPr>
              <a:t>e</a:t>
            </a:r>
            <a:r>
              <a:rPr sz="2700" spc="-155" dirty="0">
                <a:latin typeface="Times New Roman"/>
                <a:cs typeface="Times New Roman"/>
              </a:rPr>
              <a:t>s</a:t>
            </a:r>
            <a:r>
              <a:rPr sz="2700" spc="-160" dirty="0">
                <a:latin typeface="Times New Roman"/>
                <a:cs typeface="Times New Roman"/>
              </a:rPr>
              <a:t>s  </a:t>
            </a:r>
            <a:r>
              <a:rPr sz="2700" spc="-80" dirty="0">
                <a:latin typeface="Times New Roman"/>
                <a:cs typeface="Times New Roman"/>
              </a:rPr>
              <a:t>method. </a:t>
            </a:r>
            <a:r>
              <a:rPr sz="2700" spc="-135" dirty="0">
                <a:latin typeface="Times New Roman"/>
                <a:cs typeface="Times New Roman"/>
              </a:rPr>
              <a:t>(CSMA/CD,Token </a:t>
            </a:r>
            <a:r>
              <a:rPr sz="2700" spc="-160" dirty="0">
                <a:latin typeface="Times New Roman"/>
                <a:cs typeface="Times New Roman"/>
              </a:rPr>
              <a:t>Passing, </a:t>
            </a:r>
            <a:r>
              <a:rPr sz="2700" spc="-120" dirty="0">
                <a:latin typeface="Times New Roman"/>
                <a:cs typeface="Times New Roman"/>
              </a:rPr>
              <a:t>Polling,</a:t>
            </a:r>
            <a:r>
              <a:rPr sz="2700" spc="-60" dirty="0">
                <a:latin typeface="Times New Roman"/>
                <a:cs typeface="Times New Roman"/>
              </a:rPr>
              <a:t> </a:t>
            </a:r>
            <a:r>
              <a:rPr sz="2700" spc="-40" dirty="0">
                <a:latin typeface="Times New Roman"/>
                <a:cs typeface="Times New Roman"/>
              </a:rPr>
              <a:t>etc.)</a:t>
            </a:r>
            <a:endParaRPr sz="27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019800" y="5105400"/>
            <a:ext cx="2844800" cy="1600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195317" y="6478930"/>
            <a:ext cx="1644014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latin typeface="Times New Roman"/>
                <a:cs typeface="Times New Roman"/>
              </a:rPr>
              <a:t>Optic </a:t>
            </a:r>
            <a:r>
              <a:rPr sz="1800" spc="-90" dirty="0">
                <a:latin typeface="Times New Roman"/>
                <a:cs typeface="Times New Roman"/>
              </a:rPr>
              <a:t>fiber</a:t>
            </a:r>
            <a:r>
              <a:rPr sz="1800" spc="-175" dirty="0">
                <a:latin typeface="Times New Roman"/>
                <a:cs typeface="Times New Roman"/>
              </a:rPr>
              <a:t> </a:t>
            </a:r>
            <a:r>
              <a:rPr sz="1800" spc="-70" dirty="0">
                <a:latin typeface="Times New Roman"/>
                <a:cs typeface="Times New Roman"/>
              </a:rPr>
              <a:t>repeater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88694" y="1091311"/>
            <a:ext cx="43497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solidFill>
                  <a:srgbClr val="696363"/>
                </a:solidFill>
                <a:latin typeface="Times New Roman"/>
                <a:cs typeface="Times New Roman"/>
              </a:rPr>
              <a:t>R</a:t>
            </a:r>
            <a:r>
              <a:rPr sz="2000" spc="-10" dirty="0">
                <a:solidFill>
                  <a:srgbClr val="696363"/>
                </a:solidFill>
                <a:latin typeface="Times New Roman"/>
                <a:cs typeface="Times New Roman"/>
              </a:rPr>
              <a:t>e</a:t>
            </a:r>
            <a:r>
              <a:rPr sz="2000" dirty="0">
                <a:solidFill>
                  <a:srgbClr val="696363"/>
                </a:solidFill>
                <a:latin typeface="Times New Roman"/>
                <a:cs typeface="Times New Roman"/>
              </a:rPr>
              <a:t>p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910604" y="1131723"/>
            <a:ext cx="4124960" cy="2819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185"/>
              </a:lnSpc>
            </a:pPr>
            <a:r>
              <a:rPr sz="2000" spc="-5" dirty="0">
                <a:solidFill>
                  <a:srgbClr val="696363"/>
                </a:solidFill>
                <a:latin typeface="Times New Roman"/>
                <a:cs typeface="Times New Roman"/>
              </a:rPr>
              <a:t>eater </a:t>
            </a:r>
            <a:r>
              <a:rPr sz="2000" spc="-10" dirty="0">
                <a:solidFill>
                  <a:srgbClr val="696363"/>
                </a:solidFill>
                <a:latin typeface="Times New Roman"/>
                <a:cs typeface="Times New Roman"/>
              </a:rPr>
              <a:t>connecting </a:t>
            </a:r>
            <a:r>
              <a:rPr sz="2000" spc="-15" dirty="0">
                <a:solidFill>
                  <a:srgbClr val="696363"/>
                </a:solidFill>
                <a:latin typeface="Times New Roman"/>
                <a:cs typeface="Times New Roman"/>
              </a:rPr>
              <a:t>two segments </a:t>
            </a:r>
            <a:r>
              <a:rPr sz="2000" dirty="0">
                <a:solidFill>
                  <a:srgbClr val="696363"/>
                </a:solidFill>
                <a:latin typeface="Times New Roman"/>
                <a:cs typeface="Times New Roman"/>
              </a:rPr>
              <a:t>of a</a:t>
            </a:r>
            <a:r>
              <a:rPr sz="2000" spc="-45" dirty="0">
                <a:solidFill>
                  <a:srgbClr val="696363"/>
                </a:solidFill>
                <a:latin typeface="Times New Roman"/>
                <a:cs typeface="Times New Roman"/>
              </a:rPr>
              <a:t> </a:t>
            </a:r>
            <a:r>
              <a:rPr sz="2000" spc="-15" dirty="0">
                <a:solidFill>
                  <a:srgbClr val="696363"/>
                </a:solidFill>
                <a:latin typeface="Times New Roman"/>
                <a:cs typeface="Times New Roman"/>
              </a:rPr>
              <a:t>LAN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828800" y="457200"/>
            <a:ext cx="5638800" cy="23428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95400" y="3276549"/>
            <a:ext cx="6781800" cy="324204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509009" y="6509410"/>
            <a:ext cx="205486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dirty="0">
                <a:latin typeface="Times New Roman"/>
                <a:cs typeface="Times New Roman"/>
              </a:rPr>
              <a:t>Function of a</a:t>
            </a:r>
            <a:r>
              <a:rPr sz="1800" i="1" spc="-220" dirty="0">
                <a:latin typeface="Times New Roman"/>
                <a:cs typeface="Times New Roman"/>
              </a:rPr>
              <a:t> </a:t>
            </a:r>
            <a:r>
              <a:rPr sz="1800" i="1" spc="-20" dirty="0">
                <a:latin typeface="Times New Roman"/>
                <a:cs typeface="Times New Roman"/>
              </a:rPr>
              <a:t>repeater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444" y="688974"/>
            <a:ext cx="1932939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80" dirty="0"/>
              <a:t>Switches</a:t>
            </a:r>
            <a:endParaRPr sz="4000"/>
          </a:p>
        </p:txBody>
      </p:sp>
      <p:sp>
        <p:nvSpPr>
          <p:cNvPr id="3" name="object 3"/>
          <p:cNvSpPr txBox="1"/>
          <p:nvPr/>
        </p:nvSpPr>
        <p:spPr>
          <a:xfrm>
            <a:off x="993444" y="1433830"/>
            <a:ext cx="7499350" cy="37452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86385" marR="5080" indent="-273685">
              <a:lnSpc>
                <a:spcPct val="100000"/>
              </a:lnSpc>
              <a:spcBef>
                <a:spcPts val="105"/>
              </a:spcBef>
              <a:buClr>
                <a:srgbClr val="D24717"/>
              </a:buClr>
              <a:buSzPct val="84615"/>
              <a:buFont typeface="Arial"/>
              <a:buChar char=""/>
              <a:tabLst>
                <a:tab pos="287020" algn="l"/>
                <a:tab pos="2894330" algn="l"/>
              </a:tabLst>
            </a:pPr>
            <a:r>
              <a:rPr sz="2600" spc="-335" dirty="0">
                <a:latin typeface="Times New Roman"/>
                <a:cs typeface="Times New Roman"/>
              </a:rPr>
              <a:t>A</a:t>
            </a:r>
            <a:r>
              <a:rPr sz="2600" spc="-55" dirty="0">
                <a:latin typeface="Times New Roman"/>
                <a:cs typeface="Times New Roman"/>
              </a:rPr>
              <a:t> </a:t>
            </a:r>
            <a:r>
              <a:rPr sz="2600" b="1" spc="25" dirty="0">
                <a:latin typeface="Times New Roman"/>
                <a:cs typeface="Times New Roman"/>
              </a:rPr>
              <a:t>network</a:t>
            </a:r>
            <a:r>
              <a:rPr sz="2600" b="1" spc="-75" dirty="0">
                <a:latin typeface="Times New Roman"/>
                <a:cs typeface="Times New Roman"/>
              </a:rPr>
              <a:t> </a:t>
            </a:r>
            <a:r>
              <a:rPr sz="2600" b="1" spc="20" dirty="0">
                <a:latin typeface="Times New Roman"/>
                <a:cs typeface="Times New Roman"/>
              </a:rPr>
              <a:t>switch	</a:t>
            </a:r>
            <a:r>
              <a:rPr sz="2600" spc="-165" dirty="0">
                <a:latin typeface="Times New Roman"/>
                <a:cs typeface="Times New Roman"/>
              </a:rPr>
              <a:t>is </a:t>
            </a:r>
            <a:r>
              <a:rPr sz="2600" spc="-204" dirty="0">
                <a:latin typeface="Times New Roman"/>
                <a:cs typeface="Times New Roman"/>
              </a:rPr>
              <a:t>a</a:t>
            </a:r>
            <a:r>
              <a:rPr sz="2600" spc="-204" dirty="0">
                <a:solidFill>
                  <a:srgbClr val="CC9900"/>
                </a:solidFill>
                <a:latin typeface="Times New Roman"/>
                <a:cs typeface="Times New Roman"/>
              </a:rPr>
              <a:t> </a:t>
            </a:r>
            <a:r>
              <a:rPr sz="2600" u="heavy" spc="-90" dirty="0">
                <a:solidFill>
                  <a:srgbClr val="CC9900"/>
                </a:solidFill>
                <a:uFill>
                  <a:solidFill>
                    <a:srgbClr val="CC9900"/>
                  </a:solidFill>
                </a:uFill>
                <a:latin typeface="Times New Roman"/>
                <a:cs typeface="Times New Roman"/>
                <a:hlinkClick r:id="rId2"/>
              </a:rPr>
              <a:t>computer </a:t>
            </a:r>
            <a:r>
              <a:rPr sz="2600" u="heavy" spc="-114" dirty="0">
                <a:solidFill>
                  <a:srgbClr val="CC9900"/>
                </a:solidFill>
                <a:uFill>
                  <a:solidFill>
                    <a:srgbClr val="CC9900"/>
                  </a:solidFill>
                </a:uFill>
                <a:latin typeface="Times New Roman"/>
                <a:cs typeface="Times New Roman"/>
                <a:hlinkClick r:id="rId2"/>
              </a:rPr>
              <a:t>networking </a:t>
            </a:r>
            <a:r>
              <a:rPr sz="2600" u="heavy" spc="-145" dirty="0">
                <a:solidFill>
                  <a:srgbClr val="CC9900"/>
                </a:solidFill>
                <a:uFill>
                  <a:solidFill>
                    <a:srgbClr val="CC9900"/>
                  </a:solidFill>
                </a:uFill>
                <a:latin typeface="Times New Roman"/>
                <a:cs typeface="Times New Roman"/>
                <a:hlinkClick r:id="rId2"/>
              </a:rPr>
              <a:t>device</a:t>
            </a:r>
            <a:r>
              <a:rPr sz="2600" spc="-145" dirty="0">
                <a:solidFill>
                  <a:srgbClr val="CC9900"/>
                </a:solidFill>
                <a:latin typeface="Times New Roman"/>
                <a:cs typeface="Times New Roman"/>
                <a:hlinkClick r:id="rId2"/>
              </a:rPr>
              <a:t> </a:t>
            </a:r>
            <a:r>
              <a:rPr sz="2600" spc="-85" dirty="0">
                <a:latin typeface="Times New Roman"/>
                <a:cs typeface="Times New Roman"/>
              </a:rPr>
              <a:t>that  </a:t>
            </a:r>
            <a:r>
              <a:rPr sz="2600" spc="-120" dirty="0">
                <a:latin typeface="Times New Roman"/>
                <a:cs typeface="Times New Roman"/>
              </a:rPr>
              <a:t>connects </a:t>
            </a:r>
            <a:r>
              <a:rPr sz="2600" spc="-150" dirty="0">
                <a:latin typeface="Times New Roman"/>
                <a:cs typeface="Times New Roman"/>
              </a:rPr>
              <a:t>devices </a:t>
            </a:r>
            <a:r>
              <a:rPr sz="2600" spc="-75" dirty="0">
                <a:latin typeface="Times New Roman"/>
                <a:cs typeface="Times New Roman"/>
              </a:rPr>
              <a:t>together </a:t>
            </a:r>
            <a:r>
              <a:rPr sz="2600" spc="-110" dirty="0">
                <a:latin typeface="Times New Roman"/>
                <a:cs typeface="Times New Roman"/>
              </a:rPr>
              <a:t>on </a:t>
            </a:r>
            <a:r>
              <a:rPr sz="2600" spc="-204" dirty="0">
                <a:latin typeface="Times New Roman"/>
                <a:cs typeface="Times New Roman"/>
              </a:rPr>
              <a:t>a</a:t>
            </a:r>
            <a:r>
              <a:rPr sz="2600" spc="-204" dirty="0">
                <a:solidFill>
                  <a:srgbClr val="CC9900"/>
                </a:solidFill>
                <a:latin typeface="Times New Roman"/>
                <a:cs typeface="Times New Roman"/>
                <a:hlinkClick r:id="rId3"/>
              </a:rPr>
              <a:t> </a:t>
            </a:r>
            <a:r>
              <a:rPr sz="2600" u="heavy" spc="-90" dirty="0">
                <a:solidFill>
                  <a:srgbClr val="CC9900"/>
                </a:solidFill>
                <a:uFill>
                  <a:solidFill>
                    <a:srgbClr val="CC9900"/>
                  </a:solidFill>
                </a:uFill>
                <a:latin typeface="Times New Roman"/>
                <a:cs typeface="Times New Roman"/>
                <a:hlinkClick r:id="rId3"/>
              </a:rPr>
              <a:t>computer </a:t>
            </a:r>
            <a:r>
              <a:rPr sz="2600" u="heavy" spc="-95" dirty="0">
                <a:solidFill>
                  <a:srgbClr val="CC9900"/>
                </a:solidFill>
                <a:uFill>
                  <a:solidFill>
                    <a:srgbClr val="CC9900"/>
                  </a:solidFill>
                </a:uFill>
                <a:latin typeface="Times New Roman"/>
                <a:cs typeface="Times New Roman"/>
                <a:hlinkClick r:id="rId3"/>
              </a:rPr>
              <a:t>network</a:t>
            </a:r>
            <a:r>
              <a:rPr sz="2600" spc="-95" dirty="0">
                <a:solidFill>
                  <a:srgbClr val="CC9900"/>
                </a:solidFill>
                <a:latin typeface="Times New Roman"/>
                <a:cs typeface="Times New Roman"/>
                <a:hlinkClick r:id="rId3"/>
              </a:rPr>
              <a:t> </a:t>
            </a:r>
            <a:r>
              <a:rPr sz="2600" spc="-200" dirty="0">
                <a:latin typeface="Times New Roman"/>
                <a:cs typeface="Times New Roman"/>
              </a:rPr>
              <a:t>by </a:t>
            </a:r>
            <a:r>
              <a:rPr sz="2600" spc="-155" dirty="0">
                <a:latin typeface="Times New Roman"/>
                <a:cs typeface="Times New Roman"/>
              </a:rPr>
              <a:t>using </a:t>
            </a:r>
            <a:r>
              <a:rPr sz="2600" u="heavy" spc="-155" dirty="0">
                <a:solidFill>
                  <a:srgbClr val="CC9900"/>
                </a:solidFill>
                <a:uFill>
                  <a:solidFill>
                    <a:srgbClr val="CC9900"/>
                  </a:solidFill>
                </a:uFill>
                <a:latin typeface="Times New Roman"/>
                <a:cs typeface="Times New Roman"/>
                <a:hlinkClick r:id="rId4"/>
              </a:rPr>
              <a:t> </a:t>
            </a:r>
            <a:r>
              <a:rPr sz="2600" u="heavy" spc="-120" dirty="0">
                <a:solidFill>
                  <a:srgbClr val="CC9900"/>
                </a:solidFill>
                <a:uFill>
                  <a:solidFill>
                    <a:srgbClr val="CC9900"/>
                  </a:solidFill>
                </a:uFill>
                <a:latin typeface="Times New Roman"/>
                <a:cs typeface="Times New Roman"/>
                <a:hlinkClick r:id="rId4"/>
              </a:rPr>
              <a:t>packet </a:t>
            </a:r>
            <a:r>
              <a:rPr sz="2600" u="heavy" spc="-135" dirty="0">
                <a:solidFill>
                  <a:srgbClr val="CC9900"/>
                </a:solidFill>
                <a:uFill>
                  <a:solidFill>
                    <a:srgbClr val="CC9900"/>
                  </a:solidFill>
                </a:uFill>
                <a:latin typeface="Times New Roman"/>
                <a:cs typeface="Times New Roman"/>
                <a:hlinkClick r:id="rId4"/>
              </a:rPr>
              <a:t>switching</a:t>
            </a:r>
            <a:r>
              <a:rPr sz="2600" spc="-135" dirty="0">
                <a:solidFill>
                  <a:srgbClr val="CC9900"/>
                </a:solidFill>
                <a:latin typeface="Times New Roman"/>
                <a:cs typeface="Times New Roman"/>
                <a:hlinkClick r:id="rId4"/>
              </a:rPr>
              <a:t> </a:t>
            </a:r>
            <a:r>
              <a:rPr sz="2600" spc="-35" dirty="0">
                <a:latin typeface="Times New Roman"/>
                <a:cs typeface="Times New Roman"/>
              </a:rPr>
              <a:t>to </a:t>
            </a:r>
            <a:r>
              <a:rPr sz="2600" spc="-100" dirty="0">
                <a:latin typeface="Times New Roman"/>
                <a:cs typeface="Times New Roman"/>
              </a:rPr>
              <a:t>receive, </a:t>
            </a:r>
            <a:r>
              <a:rPr sz="2600" spc="-95" dirty="0">
                <a:latin typeface="Times New Roman"/>
                <a:cs typeface="Times New Roman"/>
              </a:rPr>
              <a:t>process, </a:t>
            </a:r>
            <a:r>
              <a:rPr sz="2600" spc="-145" dirty="0">
                <a:latin typeface="Times New Roman"/>
                <a:cs typeface="Times New Roman"/>
              </a:rPr>
              <a:t>and </a:t>
            </a:r>
            <a:r>
              <a:rPr sz="2600" spc="-105" dirty="0">
                <a:latin typeface="Times New Roman"/>
                <a:cs typeface="Times New Roman"/>
              </a:rPr>
              <a:t>forward </a:t>
            </a:r>
            <a:r>
              <a:rPr sz="2600" spc="-130" dirty="0">
                <a:latin typeface="Times New Roman"/>
                <a:cs typeface="Times New Roman"/>
              </a:rPr>
              <a:t>data </a:t>
            </a:r>
            <a:r>
              <a:rPr sz="2600" spc="-35" dirty="0">
                <a:latin typeface="Times New Roman"/>
                <a:cs typeface="Times New Roman"/>
              </a:rPr>
              <a:t>to </a:t>
            </a:r>
            <a:r>
              <a:rPr sz="2600" spc="-75" dirty="0">
                <a:latin typeface="Times New Roman"/>
                <a:cs typeface="Times New Roman"/>
              </a:rPr>
              <a:t>the  </a:t>
            </a:r>
            <a:r>
              <a:rPr sz="2600" spc="-105" dirty="0">
                <a:latin typeface="Times New Roman"/>
                <a:cs typeface="Times New Roman"/>
              </a:rPr>
              <a:t>destination</a:t>
            </a:r>
            <a:r>
              <a:rPr sz="2600" spc="-80" dirty="0">
                <a:latin typeface="Times New Roman"/>
                <a:cs typeface="Times New Roman"/>
              </a:rPr>
              <a:t> </a:t>
            </a:r>
            <a:r>
              <a:rPr sz="2600" spc="-114" dirty="0">
                <a:latin typeface="Times New Roman"/>
                <a:cs typeface="Times New Roman"/>
              </a:rPr>
              <a:t>device.</a:t>
            </a:r>
            <a:endParaRPr sz="2600">
              <a:latin typeface="Times New Roman"/>
              <a:cs typeface="Times New Roman"/>
            </a:endParaRPr>
          </a:p>
          <a:p>
            <a:pPr marL="286385" marR="537845" indent="-273685">
              <a:lnSpc>
                <a:spcPct val="100000"/>
              </a:lnSpc>
              <a:spcBef>
                <a:spcPts val="600"/>
              </a:spcBef>
              <a:buClr>
                <a:srgbClr val="D24717"/>
              </a:buClr>
              <a:buSzPct val="84615"/>
              <a:buFont typeface="Arial"/>
              <a:buChar char=""/>
              <a:tabLst>
                <a:tab pos="287020" algn="l"/>
              </a:tabLst>
            </a:pPr>
            <a:r>
              <a:rPr sz="2600" spc="-130" dirty="0">
                <a:latin typeface="Times New Roman"/>
                <a:cs typeface="Times New Roman"/>
              </a:rPr>
              <a:t>Unlike </a:t>
            </a:r>
            <a:r>
              <a:rPr sz="2600" spc="-155" dirty="0">
                <a:latin typeface="Times New Roman"/>
                <a:cs typeface="Times New Roman"/>
              </a:rPr>
              <a:t>less </a:t>
            </a:r>
            <a:r>
              <a:rPr sz="2600" spc="-165" dirty="0">
                <a:latin typeface="Times New Roman"/>
                <a:cs typeface="Times New Roman"/>
              </a:rPr>
              <a:t>advanced</a:t>
            </a:r>
            <a:r>
              <a:rPr sz="2600" spc="-165" dirty="0">
                <a:solidFill>
                  <a:srgbClr val="CC9900"/>
                </a:solidFill>
                <a:latin typeface="Times New Roman"/>
                <a:cs typeface="Times New Roman"/>
              </a:rPr>
              <a:t> </a:t>
            </a:r>
            <a:r>
              <a:rPr sz="2600" u="heavy" spc="-95" dirty="0">
                <a:solidFill>
                  <a:srgbClr val="CC9900"/>
                </a:solidFill>
                <a:uFill>
                  <a:solidFill>
                    <a:srgbClr val="CC9900"/>
                  </a:solidFill>
                </a:uFill>
                <a:latin typeface="Times New Roman"/>
                <a:cs typeface="Times New Roman"/>
                <a:hlinkClick r:id="rId5"/>
              </a:rPr>
              <a:t>network </a:t>
            </a:r>
            <a:r>
              <a:rPr sz="2600" u="heavy" spc="-100" dirty="0">
                <a:solidFill>
                  <a:srgbClr val="CC9900"/>
                </a:solidFill>
                <a:uFill>
                  <a:solidFill>
                    <a:srgbClr val="CC9900"/>
                  </a:solidFill>
                </a:uFill>
                <a:latin typeface="Times New Roman"/>
                <a:cs typeface="Times New Roman"/>
                <a:hlinkClick r:id="rId5"/>
              </a:rPr>
              <a:t>hubs</a:t>
            </a:r>
            <a:r>
              <a:rPr sz="2600" spc="-100" dirty="0">
                <a:latin typeface="Times New Roman"/>
                <a:cs typeface="Times New Roman"/>
              </a:rPr>
              <a:t>, </a:t>
            </a:r>
            <a:r>
              <a:rPr sz="2600" spc="-204" dirty="0">
                <a:latin typeface="Times New Roman"/>
                <a:cs typeface="Times New Roman"/>
              </a:rPr>
              <a:t>a </a:t>
            </a:r>
            <a:r>
              <a:rPr sz="2600" spc="-95" dirty="0">
                <a:latin typeface="Times New Roman"/>
                <a:cs typeface="Times New Roman"/>
              </a:rPr>
              <a:t>network </a:t>
            </a:r>
            <a:r>
              <a:rPr sz="2600" spc="-125" dirty="0">
                <a:latin typeface="Times New Roman"/>
                <a:cs typeface="Times New Roman"/>
              </a:rPr>
              <a:t>switch  </a:t>
            </a:r>
            <a:r>
              <a:rPr sz="2600" spc="-120" dirty="0">
                <a:latin typeface="Times New Roman"/>
                <a:cs typeface="Times New Roman"/>
              </a:rPr>
              <a:t>forwards </a:t>
            </a:r>
            <a:r>
              <a:rPr sz="2600" spc="-130" dirty="0">
                <a:latin typeface="Times New Roman"/>
                <a:cs typeface="Times New Roman"/>
              </a:rPr>
              <a:t>data </a:t>
            </a:r>
            <a:r>
              <a:rPr sz="2600" spc="-150" dirty="0">
                <a:latin typeface="Times New Roman"/>
                <a:cs typeface="Times New Roman"/>
              </a:rPr>
              <a:t>only </a:t>
            </a:r>
            <a:r>
              <a:rPr sz="2600" spc="-35" dirty="0">
                <a:latin typeface="Times New Roman"/>
                <a:cs typeface="Times New Roman"/>
              </a:rPr>
              <a:t>to </a:t>
            </a:r>
            <a:r>
              <a:rPr sz="2600" spc="-80" dirty="0">
                <a:latin typeface="Times New Roman"/>
                <a:cs typeface="Times New Roman"/>
              </a:rPr>
              <a:t>the </a:t>
            </a:r>
            <a:r>
              <a:rPr sz="2600" spc="-150" dirty="0">
                <a:latin typeface="Times New Roman"/>
                <a:cs typeface="Times New Roman"/>
              </a:rPr>
              <a:t>devices </a:t>
            </a:r>
            <a:r>
              <a:rPr sz="2600" spc="-80" dirty="0">
                <a:latin typeface="Times New Roman"/>
                <a:cs typeface="Times New Roman"/>
              </a:rPr>
              <a:t>that </a:t>
            </a:r>
            <a:r>
              <a:rPr sz="2600" spc="-105" dirty="0">
                <a:latin typeface="Times New Roman"/>
                <a:cs typeface="Times New Roman"/>
              </a:rPr>
              <a:t>need </a:t>
            </a:r>
            <a:r>
              <a:rPr sz="2600" spc="-35" dirty="0">
                <a:latin typeface="Times New Roman"/>
                <a:cs typeface="Times New Roman"/>
              </a:rPr>
              <a:t>to </a:t>
            </a:r>
            <a:r>
              <a:rPr sz="2600" spc="-120" dirty="0">
                <a:latin typeface="Times New Roman"/>
                <a:cs typeface="Times New Roman"/>
              </a:rPr>
              <a:t>receive </a:t>
            </a:r>
            <a:r>
              <a:rPr sz="2600" spc="5" dirty="0">
                <a:latin typeface="Times New Roman"/>
                <a:cs typeface="Times New Roman"/>
              </a:rPr>
              <a:t>it,  </a:t>
            </a:r>
            <a:r>
              <a:rPr sz="2600" spc="-70" dirty="0">
                <a:latin typeface="Times New Roman"/>
                <a:cs typeface="Times New Roman"/>
              </a:rPr>
              <a:t>rather </a:t>
            </a:r>
            <a:r>
              <a:rPr sz="2600" spc="-110" dirty="0">
                <a:latin typeface="Times New Roman"/>
                <a:cs typeface="Times New Roman"/>
              </a:rPr>
              <a:t>than </a:t>
            </a:r>
            <a:r>
              <a:rPr sz="2600" spc="-130" dirty="0">
                <a:latin typeface="Times New Roman"/>
                <a:cs typeface="Times New Roman"/>
              </a:rPr>
              <a:t>broadcasting </a:t>
            </a:r>
            <a:r>
              <a:rPr sz="2600" spc="-75" dirty="0">
                <a:latin typeface="Times New Roman"/>
                <a:cs typeface="Times New Roman"/>
              </a:rPr>
              <a:t>the </a:t>
            </a:r>
            <a:r>
              <a:rPr sz="2600" spc="-165" dirty="0">
                <a:latin typeface="Times New Roman"/>
                <a:cs typeface="Times New Roman"/>
              </a:rPr>
              <a:t>same </a:t>
            </a:r>
            <a:r>
              <a:rPr sz="2600" spc="-135" dirty="0">
                <a:latin typeface="Times New Roman"/>
                <a:cs typeface="Times New Roman"/>
              </a:rPr>
              <a:t>data </a:t>
            </a:r>
            <a:r>
              <a:rPr sz="2600" spc="-65" dirty="0">
                <a:latin typeface="Times New Roman"/>
                <a:cs typeface="Times New Roman"/>
              </a:rPr>
              <a:t>out </a:t>
            </a:r>
            <a:r>
              <a:rPr sz="2600" spc="-150" dirty="0">
                <a:latin typeface="Times New Roman"/>
                <a:cs typeface="Times New Roman"/>
              </a:rPr>
              <a:t>of </a:t>
            </a:r>
            <a:r>
              <a:rPr sz="2600" spc="-145" dirty="0">
                <a:latin typeface="Times New Roman"/>
                <a:cs typeface="Times New Roman"/>
              </a:rPr>
              <a:t>each </a:t>
            </a:r>
            <a:r>
              <a:rPr sz="2600" spc="-150" dirty="0">
                <a:latin typeface="Times New Roman"/>
                <a:cs typeface="Times New Roman"/>
              </a:rPr>
              <a:t>of </a:t>
            </a:r>
            <a:r>
              <a:rPr sz="2600" spc="-95" dirty="0">
                <a:latin typeface="Times New Roman"/>
                <a:cs typeface="Times New Roman"/>
              </a:rPr>
              <a:t>its  </a:t>
            </a:r>
            <a:r>
              <a:rPr sz="2600" spc="-35" dirty="0">
                <a:latin typeface="Times New Roman"/>
                <a:cs typeface="Times New Roman"/>
              </a:rPr>
              <a:t>ports.</a:t>
            </a:r>
            <a:endParaRPr sz="2600">
              <a:latin typeface="Times New Roman"/>
              <a:cs typeface="Times New Roman"/>
            </a:endParaRPr>
          </a:p>
          <a:p>
            <a:pPr marL="286385" indent="-273685">
              <a:lnSpc>
                <a:spcPct val="100000"/>
              </a:lnSpc>
              <a:spcBef>
                <a:spcPts val="600"/>
              </a:spcBef>
              <a:buClr>
                <a:srgbClr val="D24717"/>
              </a:buClr>
              <a:buSzPct val="84615"/>
              <a:buFont typeface="Arial"/>
              <a:buChar char=""/>
              <a:tabLst>
                <a:tab pos="287020" algn="l"/>
              </a:tabLst>
            </a:pPr>
            <a:r>
              <a:rPr sz="2600" spc="-80" dirty="0">
                <a:latin typeface="Times New Roman"/>
                <a:cs typeface="Times New Roman"/>
              </a:rPr>
              <a:t>It </a:t>
            </a:r>
            <a:r>
              <a:rPr sz="2600" spc="-150" dirty="0">
                <a:latin typeface="Times New Roman"/>
                <a:cs typeface="Times New Roman"/>
              </a:rPr>
              <a:t>uses </a:t>
            </a:r>
            <a:r>
              <a:rPr sz="2600" spc="-70" dirty="0">
                <a:latin typeface="Times New Roman"/>
                <a:cs typeface="Times New Roman"/>
              </a:rPr>
              <a:t>Ethernet </a:t>
            </a:r>
            <a:r>
              <a:rPr sz="2600" spc="-240" dirty="0">
                <a:latin typeface="Times New Roman"/>
                <a:cs typeface="Times New Roman"/>
              </a:rPr>
              <a:t>(MAC </a:t>
            </a:r>
            <a:r>
              <a:rPr sz="2600" spc="-140" dirty="0">
                <a:latin typeface="Times New Roman"/>
                <a:cs typeface="Times New Roman"/>
              </a:rPr>
              <a:t>Address)</a:t>
            </a:r>
            <a:r>
              <a:rPr sz="2600" spc="-35" dirty="0">
                <a:latin typeface="Times New Roman"/>
                <a:cs typeface="Times New Roman"/>
              </a:rPr>
              <a:t> </a:t>
            </a:r>
            <a:r>
              <a:rPr sz="2600" spc="-110" dirty="0">
                <a:latin typeface="Times New Roman"/>
                <a:cs typeface="Times New Roman"/>
              </a:rPr>
              <a:t>address.</a:t>
            </a:r>
            <a:endParaRPr sz="2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444" y="688974"/>
            <a:ext cx="598678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u="heavy" spc="-100" dirty="0">
                <a:solidFill>
                  <a:srgbClr val="CC9900"/>
                </a:solidFill>
                <a:uFill>
                  <a:solidFill>
                    <a:srgbClr val="CC9900"/>
                  </a:solidFill>
                </a:uFill>
                <a:hlinkClick r:id="rId2"/>
              </a:rPr>
              <a:t>Store </a:t>
            </a:r>
            <a:r>
              <a:rPr sz="4000" u="heavy" spc="-35" dirty="0">
                <a:solidFill>
                  <a:srgbClr val="CC9900"/>
                </a:solidFill>
                <a:uFill>
                  <a:solidFill>
                    <a:srgbClr val="CC9900"/>
                  </a:solidFill>
                </a:uFill>
                <a:hlinkClick r:id="rId2"/>
              </a:rPr>
              <a:t>and </a:t>
            </a:r>
            <a:r>
              <a:rPr sz="4000" u="heavy" spc="-160" dirty="0">
                <a:solidFill>
                  <a:srgbClr val="CC9900"/>
                </a:solidFill>
                <a:uFill>
                  <a:solidFill>
                    <a:srgbClr val="CC9900"/>
                  </a:solidFill>
                </a:uFill>
                <a:hlinkClick r:id="rId2"/>
              </a:rPr>
              <a:t>Forward</a:t>
            </a:r>
            <a:r>
              <a:rPr sz="4000" u="heavy" spc="-540" dirty="0">
                <a:solidFill>
                  <a:srgbClr val="CC9900"/>
                </a:solidFill>
                <a:uFill>
                  <a:solidFill>
                    <a:srgbClr val="CC9900"/>
                  </a:solidFill>
                </a:uFill>
                <a:hlinkClick r:id="rId2"/>
              </a:rPr>
              <a:t> </a:t>
            </a:r>
            <a:r>
              <a:rPr sz="4000" u="heavy" spc="-75" dirty="0">
                <a:solidFill>
                  <a:srgbClr val="CC9900"/>
                </a:solidFill>
                <a:uFill>
                  <a:solidFill>
                    <a:srgbClr val="CC9900"/>
                  </a:solidFill>
                </a:uFill>
                <a:hlinkClick r:id="rId2"/>
              </a:rPr>
              <a:t>Switches</a:t>
            </a:r>
            <a:endParaRPr sz="4000"/>
          </a:p>
        </p:txBody>
      </p:sp>
      <p:sp>
        <p:nvSpPr>
          <p:cNvPr id="3" name="object 3"/>
          <p:cNvSpPr txBox="1"/>
          <p:nvPr/>
        </p:nvSpPr>
        <p:spPr>
          <a:xfrm>
            <a:off x="993444" y="1433830"/>
            <a:ext cx="7521575" cy="38220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86385" marR="208915" indent="-273685">
              <a:lnSpc>
                <a:spcPct val="100000"/>
              </a:lnSpc>
              <a:spcBef>
                <a:spcPts val="105"/>
              </a:spcBef>
              <a:buClr>
                <a:srgbClr val="D24717"/>
              </a:buClr>
              <a:buSzPct val="84615"/>
              <a:buFont typeface="Arial"/>
              <a:buChar char=""/>
              <a:tabLst>
                <a:tab pos="287020" algn="l"/>
              </a:tabLst>
            </a:pPr>
            <a:r>
              <a:rPr sz="2600" spc="-125" dirty="0">
                <a:latin typeface="Times New Roman"/>
                <a:cs typeface="Times New Roman"/>
              </a:rPr>
              <a:t>Do </a:t>
            </a:r>
            <a:r>
              <a:rPr sz="2600" spc="-20" dirty="0">
                <a:latin typeface="Times New Roman"/>
                <a:cs typeface="Times New Roman"/>
              </a:rPr>
              <a:t>error </a:t>
            </a:r>
            <a:r>
              <a:rPr sz="2600" spc="-140" dirty="0">
                <a:latin typeface="Times New Roman"/>
                <a:cs typeface="Times New Roman"/>
              </a:rPr>
              <a:t>checking </a:t>
            </a:r>
            <a:r>
              <a:rPr sz="2600" spc="-110" dirty="0">
                <a:latin typeface="Times New Roman"/>
                <a:cs typeface="Times New Roman"/>
              </a:rPr>
              <a:t>on </a:t>
            </a:r>
            <a:r>
              <a:rPr sz="2600" spc="-150" dirty="0">
                <a:latin typeface="Times New Roman"/>
                <a:cs typeface="Times New Roman"/>
              </a:rPr>
              <a:t>each </a:t>
            </a:r>
            <a:r>
              <a:rPr sz="2600" spc="-125" dirty="0">
                <a:latin typeface="Times New Roman"/>
                <a:cs typeface="Times New Roman"/>
              </a:rPr>
              <a:t>frame </a:t>
            </a:r>
            <a:r>
              <a:rPr sz="2600" spc="-90" dirty="0">
                <a:latin typeface="Times New Roman"/>
                <a:cs typeface="Times New Roman"/>
              </a:rPr>
              <a:t>after </a:t>
            </a:r>
            <a:r>
              <a:rPr sz="2600" spc="-75" dirty="0">
                <a:latin typeface="Times New Roman"/>
                <a:cs typeface="Times New Roman"/>
              </a:rPr>
              <a:t>the </a:t>
            </a:r>
            <a:r>
              <a:rPr sz="2600" spc="-70" dirty="0">
                <a:latin typeface="Times New Roman"/>
                <a:cs typeface="Times New Roman"/>
              </a:rPr>
              <a:t>entire </a:t>
            </a:r>
            <a:r>
              <a:rPr sz="2600" spc="-125" dirty="0">
                <a:latin typeface="Times New Roman"/>
                <a:cs typeface="Times New Roman"/>
              </a:rPr>
              <a:t>frame </a:t>
            </a:r>
            <a:r>
              <a:rPr sz="2600" spc="-580" dirty="0">
                <a:latin typeface="Times New Roman"/>
                <a:cs typeface="Times New Roman"/>
              </a:rPr>
              <a:t>has  </a:t>
            </a:r>
            <a:r>
              <a:rPr sz="2600" spc="-95" dirty="0">
                <a:latin typeface="Times New Roman"/>
                <a:cs typeface="Times New Roman"/>
              </a:rPr>
              <a:t>arrived </a:t>
            </a:r>
            <a:r>
              <a:rPr sz="2600" spc="-80" dirty="0">
                <a:latin typeface="Times New Roman"/>
                <a:cs typeface="Times New Roman"/>
              </a:rPr>
              <a:t>into </a:t>
            </a:r>
            <a:r>
              <a:rPr sz="2600" spc="-75" dirty="0">
                <a:latin typeface="Times New Roman"/>
                <a:cs typeface="Times New Roman"/>
              </a:rPr>
              <a:t>the</a:t>
            </a:r>
            <a:r>
              <a:rPr sz="2600" spc="-30" dirty="0">
                <a:latin typeface="Times New Roman"/>
                <a:cs typeface="Times New Roman"/>
              </a:rPr>
              <a:t> </a:t>
            </a:r>
            <a:r>
              <a:rPr sz="2600" spc="-125" dirty="0">
                <a:latin typeface="Times New Roman"/>
                <a:cs typeface="Times New Roman"/>
              </a:rPr>
              <a:t>switch</a:t>
            </a:r>
            <a:endParaRPr sz="2600">
              <a:latin typeface="Times New Roman"/>
              <a:cs typeface="Times New Roman"/>
            </a:endParaRPr>
          </a:p>
          <a:p>
            <a:pPr marL="286385" marR="21590" indent="-273685">
              <a:lnSpc>
                <a:spcPct val="100000"/>
              </a:lnSpc>
              <a:spcBef>
                <a:spcPts val="600"/>
              </a:spcBef>
              <a:buClr>
                <a:srgbClr val="D24717"/>
              </a:buClr>
              <a:buSzPct val="84615"/>
              <a:buFont typeface="Arial"/>
              <a:buChar char=""/>
              <a:tabLst>
                <a:tab pos="287020" algn="l"/>
              </a:tabLst>
            </a:pPr>
            <a:r>
              <a:rPr sz="2600" spc="-190" dirty="0">
                <a:latin typeface="Times New Roman"/>
                <a:cs typeface="Times New Roman"/>
              </a:rPr>
              <a:t>If </a:t>
            </a:r>
            <a:r>
              <a:rPr sz="2600" spc="-75" dirty="0">
                <a:latin typeface="Times New Roman"/>
                <a:cs typeface="Times New Roman"/>
              </a:rPr>
              <a:t>the </a:t>
            </a:r>
            <a:r>
              <a:rPr sz="2600" spc="-20" dirty="0">
                <a:latin typeface="Times New Roman"/>
                <a:cs typeface="Times New Roman"/>
              </a:rPr>
              <a:t>error </a:t>
            </a:r>
            <a:r>
              <a:rPr sz="2600" spc="-140" dirty="0">
                <a:latin typeface="Times New Roman"/>
                <a:cs typeface="Times New Roman"/>
              </a:rPr>
              <a:t>checking </a:t>
            </a:r>
            <a:r>
              <a:rPr sz="2600" spc="-110" dirty="0">
                <a:latin typeface="Times New Roman"/>
                <a:cs typeface="Times New Roman"/>
              </a:rPr>
              <a:t>algorithm </a:t>
            </a:r>
            <a:r>
              <a:rPr sz="2600" spc="-90" dirty="0">
                <a:latin typeface="Times New Roman"/>
                <a:cs typeface="Times New Roman"/>
              </a:rPr>
              <a:t>determines </a:t>
            </a:r>
            <a:r>
              <a:rPr sz="2600" spc="-65" dirty="0">
                <a:latin typeface="Times New Roman"/>
                <a:cs typeface="Times New Roman"/>
              </a:rPr>
              <a:t>there </a:t>
            </a:r>
            <a:r>
              <a:rPr sz="2600" spc="-165" dirty="0">
                <a:latin typeface="Times New Roman"/>
                <a:cs typeface="Times New Roman"/>
              </a:rPr>
              <a:t>is </a:t>
            </a:r>
            <a:r>
              <a:rPr sz="2600" spc="-110" dirty="0">
                <a:latin typeface="Times New Roman"/>
                <a:cs typeface="Times New Roman"/>
              </a:rPr>
              <a:t>no </a:t>
            </a:r>
            <a:r>
              <a:rPr sz="2600" spc="-100" dirty="0">
                <a:latin typeface="Times New Roman"/>
                <a:cs typeface="Times New Roman"/>
              </a:rPr>
              <a:t>error,  </a:t>
            </a:r>
            <a:r>
              <a:rPr sz="2600" spc="-75" dirty="0">
                <a:latin typeface="Times New Roman"/>
                <a:cs typeface="Times New Roman"/>
              </a:rPr>
              <a:t>the </a:t>
            </a:r>
            <a:r>
              <a:rPr sz="2600" spc="-130" dirty="0">
                <a:latin typeface="Times New Roman"/>
                <a:cs typeface="Times New Roman"/>
              </a:rPr>
              <a:t>switch </a:t>
            </a:r>
            <a:r>
              <a:rPr sz="2600" spc="-140" dirty="0">
                <a:latin typeface="Times New Roman"/>
                <a:cs typeface="Times New Roman"/>
              </a:rPr>
              <a:t>looks </a:t>
            </a:r>
            <a:r>
              <a:rPr sz="2600" spc="-120" dirty="0">
                <a:latin typeface="Times New Roman"/>
                <a:cs typeface="Times New Roman"/>
              </a:rPr>
              <a:t>in </a:t>
            </a:r>
            <a:r>
              <a:rPr sz="2600" spc="-95" dirty="0">
                <a:latin typeface="Times New Roman"/>
                <a:cs typeface="Times New Roman"/>
              </a:rPr>
              <a:t>its </a:t>
            </a:r>
            <a:r>
              <a:rPr sz="2600" spc="-305" dirty="0">
                <a:latin typeface="Times New Roman"/>
                <a:cs typeface="Times New Roman"/>
              </a:rPr>
              <a:t>MAC </a:t>
            </a:r>
            <a:r>
              <a:rPr sz="2600" spc="-135" dirty="0">
                <a:latin typeface="Times New Roman"/>
                <a:cs typeface="Times New Roman"/>
              </a:rPr>
              <a:t>address </a:t>
            </a:r>
            <a:r>
              <a:rPr sz="2600" spc="-110" dirty="0">
                <a:latin typeface="Times New Roman"/>
                <a:cs typeface="Times New Roman"/>
              </a:rPr>
              <a:t>table </a:t>
            </a:r>
            <a:r>
              <a:rPr sz="2600" spc="-95" dirty="0">
                <a:latin typeface="Times New Roman"/>
                <a:cs typeface="Times New Roman"/>
              </a:rPr>
              <a:t>for </a:t>
            </a:r>
            <a:r>
              <a:rPr sz="2600" spc="-75" dirty="0">
                <a:latin typeface="Times New Roman"/>
                <a:cs typeface="Times New Roman"/>
              </a:rPr>
              <a:t>the </a:t>
            </a:r>
            <a:r>
              <a:rPr sz="2600" spc="-20" dirty="0">
                <a:latin typeface="Times New Roman"/>
                <a:cs typeface="Times New Roman"/>
              </a:rPr>
              <a:t>port </a:t>
            </a:r>
            <a:r>
              <a:rPr sz="2600" spc="-35" dirty="0">
                <a:latin typeface="Times New Roman"/>
                <a:cs typeface="Times New Roman"/>
              </a:rPr>
              <a:t>to  </a:t>
            </a:r>
            <a:r>
              <a:rPr sz="2600" spc="-140" dirty="0">
                <a:latin typeface="Times New Roman"/>
                <a:cs typeface="Times New Roman"/>
              </a:rPr>
              <a:t>which </a:t>
            </a:r>
            <a:r>
              <a:rPr sz="2600" spc="-35" dirty="0">
                <a:latin typeface="Times New Roman"/>
                <a:cs typeface="Times New Roman"/>
              </a:rPr>
              <a:t>to </a:t>
            </a:r>
            <a:r>
              <a:rPr sz="2600" spc="-105" dirty="0">
                <a:latin typeface="Times New Roman"/>
                <a:cs typeface="Times New Roman"/>
              </a:rPr>
              <a:t>forward </a:t>
            </a:r>
            <a:r>
              <a:rPr sz="2600" spc="-75" dirty="0">
                <a:latin typeface="Times New Roman"/>
                <a:cs typeface="Times New Roman"/>
              </a:rPr>
              <a:t>the </a:t>
            </a:r>
            <a:r>
              <a:rPr sz="2600" spc="-105" dirty="0">
                <a:latin typeface="Times New Roman"/>
                <a:cs typeface="Times New Roman"/>
              </a:rPr>
              <a:t>destination</a:t>
            </a:r>
            <a:r>
              <a:rPr sz="2600" spc="5" dirty="0">
                <a:latin typeface="Times New Roman"/>
                <a:cs typeface="Times New Roman"/>
              </a:rPr>
              <a:t> </a:t>
            </a:r>
            <a:r>
              <a:rPr sz="2600" spc="-145" dirty="0">
                <a:latin typeface="Times New Roman"/>
                <a:cs typeface="Times New Roman"/>
              </a:rPr>
              <a:t>device</a:t>
            </a:r>
            <a:endParaRPr sz="2600">
              <a:latin typeface="Times New Roman"/>
              <a:cs typeface="Times New Roman"/>
            </a:endParaRPr>
          </a:p>
          <a:p>
            <a:pPr marL="286385" indent="-273685">
              <a:lnSpc>
                <a:spcPct val="100000"/>
              </a:lnSpc>
              <a:spcBef>
                <a:spcPts val="605"/>
              </a:spcBef>
              <a:buClr>
                <a:srgbClr val="D24717"/>
              </a:buClr>
              <a:buSzPct val="84615"/>
              <a:buFont typeface="Arial"/>
              <a:buChar char=""/>
              <a:tabLst>
                <a:tab pos="287020" algn="l"/>
              </a:tabLst>
            </a:pPr>
            <a:r>
              <a:rPr sz="2600" spc="-170" dirty="0">
                <a:latin typeface="Times New Roman"/>
                <a:cs typeface="Times New Roman"/>
              </a:rPr>
              <a:t>Highly </a:t>
            </a:r>
            <a:r>
              <a:rPr sz="2600" spc="-110" dirty="0">
                <a:latin typeface="Times New Roman"/>
                <a:cs typeface="Times New Roman"/>
              </a:rPr>
              <a:t>reliable </a:t>
            </a:r>
            <a:r>
              <a:rPr sz="2600" spc="-145" dirty="0">
                <a:latin typeface="Times New Roman"/>
                <a:cs typeface="Times New Roman"/>
              </a:rPr>
              <a:t>because </a:t>
            </a:r>
            <a:r>
              <a:rPr sz="2600" spc="-125" dirty="0">
                <a:latin typeface="Times New Roman"/>
                <a:cs typeface="Times New Roman"/>
              </a:rPr>
              <a:t>doesn’t </a:t>
            </a:r>
            <a:r>
              <a:rPr sz="2600" spc="-105" dirty="0">
                <a:latin typeface="Times New Roman"/>
                <a:cs typeface="Times New Roman"/>
              </a:rPr>
              <a:t>forward </a:t>
            </a:r>
            <a:r>
              <a:rPr sz="2600" spc="-155" dirty="0">
                <a:latin typeface="Times New Roman"/>
                <a:cs typeface="Times New Roman"/>
              </a:rPr>
              <a:t>bad</a:t>
            </a:r>
            <a:r>
              <a:rPr sz="2600" spc="220" dirty="0">
                <a:latin typeface="Times New Roman"/>
                <a:cs typeface="Times New Roman"/>
              </a:rPr>
              <a:t> </a:t>
            </a:r>
            <a:r>
              <a:rPr sz="2600" spc="-140" dirty="0">
                <a:latin typeface="Times New Roman"/>
                <a:cs typeface="Times New Roman"/>
              </a:rPr>
              <a:t>frames</a:t>
            </a:r>
            <a:endParaRPr sz="2600">
              <a:latin typeface="Times New Roman"/>
              <a:cs typeface="Times New Roman"/>
            </a:endParaRPr>
          </a:p>
          <a:p>
            <a:pPr marL="286385" marR="5080" indent="-273685">
              <a:lnSpc>
                <a:spcPct val="100000"/>
              </a:lnSpc>
              <a:spcBef>
                <a:spcPts val="600"/>
              </a:spcBef>
              <a:buClr>
                <a:srgbClr val="D24717"/>
              </a:buClr>
              <a:buSzPct val="84615"/>
              <a:buFont typeface="Arial"/>
              <a:buChar char=""/>
              <a:tabLst>
                <a:tab pos="287020" algn="l"/>
              </a:tabLst>
            </a:pPr>
            <a:r>
              <a:rPr sz="2600" spc="-160" dirty="0">
                <a:latin typeface="Times New Roman"/>
                <a:cs typeface="Times New Roman"/>
              </a:rPr>
              <a:t>Slower </a:t>
            </a:r>
            <a:r>
              <a:rPr sz="2600" spc="-110" dirty="0">
                <a:latin typeface="Times New Roman"/>
                <a:cs typeface="Times New Roman"/>
              </a:rPr>
              <a:t>than </a:t>
            </a:r>
            <a:r>
              <a:rPr sz="2600" spc="-65" dirty="0">
                <a:latin typeface="Times New Roman"/>
                <a:cs typeface="Times New Roman"/>
              </a:rPr>
              <a:t>other </a:t>
            </a:r>
            <a:r>
              <a:rPr sz="2600" spc="-120" dirty="0">
                <a:latin typeface="Times New Roman"/>
                <a:cs typeface="Times New Roman"/>
              </a:rPr>
              <a:t>types </a:t>
            </a:r>
            <a:r>
              <a:rPr sz="2600" spc="-150" dirty="0">
                <a:latin typeface="Times New Roman"/>
                <a:cs typeface="Times New Roman"/>
              </a:rPr>
              <a:t>of </a:t>
            </a:r>
            <a:r>
              <a:rPr sz="2600" spc="-130" dirty="0">
                <a:latin typeface="Times New Roman"/>
                <a:cs typeface="Times New Roman"/>
              </a:rPr>
              <a:t>switches </a:t>
            </a:r>
            <a:r>
              <a:rPr sz="2600" spc="-145" dirty="0">
                <a:latin typeface="Times New Roman"/>
                <a:cs typeface="Times New Roman"/>
              </a:rPr>
              <a:t>because </a:t>
            </a:r>
            <a:r>
              <a:rPr sz="2600" spc="-45" dirty="0">
                <a:latin typeface="Times New Roman"/>
                <a:cs typeface="Times New Roman"/>
              </a:rPr>
              <a:t>it </a:t>
            </a:r>
            <a:r>
              <a:rPr sz="2600" spc="-140" dirty="0">
                <a:latin typeface="Times New Roman"/>
                <a:cs typeface="Times New Roman"/>
              </a:rPr>
              <a:t>holds </a:t>
            </a:r>
            <a:r>
              <a:rPr sz="2600" spc="-110" dirty="0">
                <a:latin typeface="Times New Roman"/>
                <a:cs typeface="Times New Roman"/>
              </a:rPr>
              <a:t>on </a:t>
            </a:r>
            <a:r>
              <a:rPr sz="2600" spc="-40" dirty="0">
                <a:latin typeface="Times New Roman"/>
                <a:cs typeface="Times New Roman"/>
              </a:rPr>
              <a:t>to  </a:t>
            </a:r>
            <a:r>
              <a:rPr sz="2600" spc="-145" dirty="0">
                <a:latin typeface="Times New Roman"/>
                <a:cs typeface="Times New Roman"/>
              </a:rPr>
              <a:t>each </a:t>
            </a:r>
            <a:r>
              <a:rPr sz="2600" spc="-125" dirty="0">
                <a:latin typeface="Times New Roman"/>
                <a:cs typeface="Times New Roman"/>
              </a:rPr>
              <a:t>frame </a:t>
            </a:r>
            <a:r>
              <a:rPr sz="2600" spc="-85" dirty="0">
                <a:latin typeface="Times New Roman"/>
                <a:cs typeface="Times New Roman"/>
              </a:rPr>
              <a:t>until </a:t>
            </a:r>
            <a:r>
              <a:rPr sz="2600" spc="-45" dirty="0">
                <a:latin typeface="Times New Roman"/>
                <a:cs typeface="Times New Roman"/>
              </a:rPr>
              <a:t>it </a:t>
            </a:r>
            <a:r>
              <a:rPr sz="2600" spc="-165" dirty="0">
                <a:latin typeface="Times New Roman"/>
                <a:cs typeface="Times New Roman"/>
              </a:rPr>
              <a:t>is </a:t>
            </a:r>
            <a:r>
              <a:rPr sz="2600" spc="-120" dirty="0">
                <a:latin typeface="Times New Roman"/>
                <a:cs typeface="Times New Roman"/>
              </a:rPr>
              <a:t>completely received </a:t>
            </a:r>
            <a:r>
              <a:rPr sz="2600" spc="-35" dirty="0">
                <a:latin typeface="Times New Roman"/>
                <a:cs typeface="Times New Roman"/>
              </a:rPr>
              <a:t>to </a:t>
            </a:r>
            <a:r>
              <a:rPr sz="2600" spc="-135" dirty="0">
                <a:latin typeface="Times New Roman"/>
                <a:cs typeface="Times New Roman"/>
              </a:rPr>
              <a:t>check </a:t>
            </a:r>
            <a:r>
              <a:rPr sz="2600" spc="-95" dirty="0">
                <a:latin typeface="Times New Roman"/>
                <a:cs typeface="Times New Roman"/>
              </a:rPr>
              <a:t>for </a:t>
            </a:r>
            <a:r>
              <a:rPr sz="2600" spc="-40" dirty="0">
                <a:latin typeface="Times New Roman"/>
                <a:cs typeface="Times New Roman"/>
              </a:rPr>
              <a:t>errors  </a:t>
            </a:r>
            <a:r>
              <a:rPr sz="2600" spc="-105" dirty="0">
                <a:latin typeface="Times New Roman"/>
                <a:cs typeface="Times New Roman"/>
              </a:rPr>
              <a:t>before</a:t>
            </a:r>
            <a:r>
              <a:rPr sz="2600" spc="-85" dirty="0">
                <a:latin typeface="Times New Roman"/>
                <a:cs typeface="Times New Roman"/>
              </a:rPr>
              <a:t> </a:t>
            </a:r>
            <a:r>
              <a:rPr sz="2600" spc="-120" dirty="0">
                <a:latin typeface="Times New Roman"/>
                <a:cs typeface="Times New Roman"/>
              </a:rPr>
              <a:t>forwarding</a:t>
            </a:r>
            <a:endParaRPr sz="2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444" y="688974"/>
            <a:ext cx="415290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u="heavy" spc="-160" dirty="0">
                <a:solidFill>
                  <a:srgbClr val="CC9900"/>
                </a:solidFill>
                <a:uFill>
                  <a:solidFill>
                    <a:srgbClr val="CC9900"/>
                  </a:solidFill>
                </a:uFill>
                <a:hlinkClick r:id="rId2"/>
              </a:rPr>
              <a:t>Cut </a:t>
            </a:r>
            <a:r>
              <a:rPr sz="4000" u="heavy" spc="-130" dirty="0">
                <a:solidFill>
                  <a:srgbClr val="CC9900"/>
                </a:solidFill>
                <a:uFill>
                  <a:solidFill>
                    <a:srgbClr val="CC9900"/>
                  </a:solidFill>
                </a:uFill>
                <a:hlinkClick r:id="rId2"/>
              </a:rPr>
              <a:t>Through</a:t>
            </a:r>
            <a:r>
              <a:rPr sz="4000" u="heavy" spc="-310" dirty="0">
                <a:solidFill>
                  <a:srgbClr val="CC9900"/>
                </a:solidFill>
                <a:uFill>
                  <a:solidFill>
                    <a:srgbClr val="CC9900"/>
                  </a:solidFill>
                </a:uFill>
                <a:hlinkClick r:id="rId2"/>
              </a:rPr>
              <a:t> </a:t>
            </a:r>
            <a:r>
              <a:rPr sz="4000" u="heavy" spc="-125" dirty="0">
                <a:solidFill>
                  <a:srgbClr val="CC9900"/>
                </a:solidFill>
                <a:uFill>
                  <a:solidFill>
                    <a:srgbClr val="CC9900"/>
                  </a:solidFill>
                </a:uFill>
                <a:hlinkClick r:id="rId2"/>
              </a:rPr>
              <a:t>Switch</a:t>
            </a:r>
            <a:endParaRPr sz="4000"/>
          </a:p>
        </p:txBody>
      </p:sp>
      <p:sp>
        <p:nvSpPr>
          <p:cNvPr id="3" name="object 3"/>
          <p:cNvSpPr txBox="1"/>
          <p:nvPr/>
        </p:nvSpPr>
        <p:spPr>
          <a:xfrm>
            <a:off x="993444" y="1404874"/>
            <a:ext cx="7562850" cy="3831590"/>
          </a:xfrm>
          <a:prstGeom prst="rect">
            <a:avLst/>
          </a:prstGeom>
        </p:spPr>
        <p:txBody>
          <a:bodyPr vert="horz" wrap="square" lIns="0" tIns="57785" rIns="0" bIns="0" rtlCol="0">
            <a:spAutoFit/>
          </a:bodyPr>
          <a:lstStyle/>
          <a:p>
            <a:pPr marL="286385" marR="68580" indent="-273685">
              <a:lnSpc>
                <a:spcPts val="2810"/>
              </a:lnSpc>
              <a:spcBef>
                <a:spcPts val="455"/>
              </a:spcBef>
              <a:buClr>
                <a:srgbClr val="D24717"/>
              </a:buClr>
              <a:buSzPct val="84615"/>
              <a:buFont typeface="Arial"/>
              <a:buChar char=""/>
              <a:tabLst>
                <a:tab pos="287020" algn="l"/>
              </a:tabLst>
            </a:pPr>
            <a:r>
              <a:rPr sz="2600" spc="-130" dirty="0">
                <a:latin typeface="Times New Roman"/>
                <a:cs typeface="Times New Roman"/>
              </a:rPr>
              <a:t>Faster </a:t>
            </a:r>
            <a:r>
              <a:rPr sz="2600" spc="-110" dirty="0">
                <a:latin typeface="Times New Roman"/>
                <a:cs typeface="Times New Roman"/>
              </a:rPr>
              <a:t>than </a:t>
            </a:r>
            <a:r>
              <a:rPr sz="2600" spc="-75" dirty="0">
                <a:latin typeface="Times New Roman"/>
                <a:cs typeface="Times New Roman"/>
              </a:rPr>
              <a:t>store </a:t>
            </a:r>
            <a:r>
              <a:rPr sz="2600" spc="-145" dirty="0">
                <a:latin typeface="Times New Roman"/>
                <a:cs typeface="Times New Roman"/>
              </a:rPr>
              <a:t>and </a:t>
            </a:r>
            <a:r>
              <a:rPr sz="2600" spc="-105" dirty="0">
                <a:latin typeface="Times New Roman"/>
                <a:cs typeface="Times New Roman"/>
              </a:rPr>
              <a:t>forward </a:t>
            </a:r>
            <a:r>
              <a:rPr sz="2600" spc="-145" dirty="0">
                <a:latin typeface="Times New Roman"/>
                <a:cs typeface="Times New Roman"/>
              </a:rPr>
              <a:t>because </a:t>
            </a:r>
            <a:r>
              <a:rPr sz="2600" spc="-120" dirty="0">
                <a:latin typeface="Times New Roman"/>
                <a:cs typeface="Times New Roman"/>
              </a:rPr>
              <a:t>doesn’t </a:t>
            </a:r>
            <a:r>
              <a:rPr sz="2600" spc="-80" dirty="0">
                <a:latin typeface="Times New Roman"/>
                <a:cs typeface="Times New Roman"/>
              </a:rPr>
              <a:t>perform </a:t>
            </a:r>
            <a:r>
              <a:rPr sz="2600" spc="-75" dirty="0">
                <a:latin typeface="Times New Roman"/>
                <a:cs typeface="Times New Roman"/>
              </a:rPr>
              <a:t>error  </a:t>
            </a:r>
            <a:r>
              <a:rPr sz="2600" spc="-140" dirty="0">
                <a:latin typeface="Times New Roman"/>
                <a:cs typeface="Times New Roman"/>
              </a:rPr>
              <a:t>checking </a:t>
            </a:r>
            <a:r>
              <a:rPr sz="2600" spc="-110" dirty="0">
                <a:latin typeface="Times New Roman"/>
                <a:cs typeface="Times New Roman"/>
              </a:rPr>
              <a:t>on</a:t>
            </a:r>
            <a:r>
              <a:rPr sz="2600" spc="5" dirty="0">
                <a:latin typeface="Times New Roman"/>
                <a:cs typeface="Times New Roman"/>
              </a:rPr>
              <a:t> </a:t>
            </a:r>
            <a:r>
              <a:rPr sz="2600" spc="-135" dirty="0">
                <a:latin typeface="Times New Roman"/>
                <a:cs typeface="Times New Roman"/>
              </a:rPr>
              <a:t>frames</a:t>
            </a:r>
            <a:endParaRPr sz="2600">
              <a:latin typeface="Times New Roman"/>
              <a:cs typeface="Times New Roman"/>
            </a:endParaRPr>
          </a:p>
          <a:p>
            <a:pPr marL="286385" marR="5080" indent="-273685">
              <a:lnSpc>
                <a:spcPts val="2810"/>
              </a:lnSpc>
              <a:spcBef>
                <a:spcPts val="600"/>
              </a:spcBef>
              <a:buClr>
                <a:srgbClr val="D24717"/>
              </a:buClr>
              <a:buSzPct val="84615"/>
              <a:buFont typeface="Arial"/>
              <a:buChar char=""/>
              <a:tabLst>
                <a:tab pos="287020" algn="l"/>
              </a:tabLst>
            </a:pPr>
            <a:r>
              <a:rPr sz="2600" spc="-165" dirty="0">
                <a:latin typeface="Times New Roman"/>
                <a:cs typeface="Times New Roman"/>
              </a:rPr>
              <a:t>Reads </a:t>
            </a:r>
            <a:r>
              <a:rPr sz="2600" spc="-135" dirty="0">
                <a:latin typeface="Times New Roman"/>
                <a:cs typeface="Times New Roman"/>
              </a:rPr>
              <a:t>address </a:t>
            </a:r>
            <a:r>
              <a:rPr sz="2600" spc="-105" dirty="0">
                <a:latin typeface="Times New Roman"/>
                <a:cs typeface="Times New Roman"/>
              </a:rPr>
              <a:t>information </a:t>
            </a:r>
            <a:r>
              <a:rPr sz="2600" spc="-95" dirty="0">
                <a:latin typeface="Times New Roman"/>
                <a:cs typeface="Times New Roman"/>
              </a:rPr>
              <a:t>for </a:t>
            </a:r>
            <a:r>
              <a:rPr sz="2600" spc="-145" dirty="0">
                <a:latin typeface="Times New Roman"/>
                <a:cs typeface="Times New Roman"/>
              </a:rPr>
              <a:t>each </a:t>
            </a:r>
            <a:r>
              <a:rPr sz="2600" spc="-125" dirty="0">
                <a:latin typeface="Times New Roman"/>
                <a:cs typeface="Times New Roman"/>
              </a:rPr>
              <a:t>frame </a:t>
            </a:r>
            <a:r>
              <a:rPr sz="2600" spc="-204" dirty="0">
                <a:latin typeface="Times New Roman"/>
                <a:cs typeface="Times New Roman"/>
              </a:rPr>
              <a:t>as </a:t>
            </a:r>
            <a:r>
              <a:rPr sz="2600" spc="-75" dirty="0">
                <a:latin typeface="Times New Roman"/>
                <a:cs typeface="Times New Roman"/>
              </a:rPr>
              <a:t>the </a:t>
            </a:r>
            <a:r>
              <a:rPr sz="2600" spc="-140" dirty="0">
                <a:latin typeface="Times New Roman"/>
                <a:cs typeface="Times New Roman"/>
              </a:rPr>
              <a:t>frames </a:t>
            </a:r>
            <a:r>
              <a:rPr sz="2600" spc="-105" dirty="0">
                <a:latin typeface="Times New Roman"/>
                <a:cs typeface="Times New Roman"/>
              </a:rPr>
              <a:t>enter  </a:t>
            </a:r>
            <a:r>
              <a:rPr sz="2600" spc="-75" dirty="0">
                <a:latin typeface="Times New Roman"/>
                <a:cs typeface="Times New Roman"/>
              </a:rPr>
              <a:t>the</a:t>
            </a:r>
            <a:r>
              <a:rPr sz="2600" spc="-70" dirty="0">
                <a:latin typeface="Times New Roman"/>
                <a:cs typeface="Times New Roman"/>
              </a:rPr>
              <a:t> </a:t>
            </a:r>
            <a:r>
              <a:rPr sz="2600" spc="-130" dirty="0">
                <a:latin typeface="Times New Roman"/>
                <a:cs typeface="Times New Roman"/>
              </a:rPr>
              <a:t>switch</a:t>
            </a:r>
            <a:endParaRPr sz="2600">
              <a:latin typeface="Times New Roman"/>
              <a:cs typeface="Times New Roman"/>
            </a:endParaRPr>
          </a:p>
          <a:p>
            <a:pPr marL="286385" marR="188595" indent="-273685">
              <a:lnSpc>
                <a:spcPts val="2810"/>
              </a:lnSpc>
              <a:spcBef>
                <a:spcPts val="595"/>
              </a:spcBef>
              <a:buClr>
                <a:srgbClr val="D24717"/>
              </a:buClr>
              <a:buSzPct val="84615"/>
              <a:buFont typeface="Arial"/>
              <a:buChar char=""/>
              <a:tabLst>
                <a:tab pos="287020" algn="l"/>
              </a:tabLst>
            </a:pPr>
            <a:r>
              <a:rPr sz="2600" spc="-114" dirty="0">
                <a:latin typeface="Times New Roman"/>
                <a:cs typeface="Times New Roman"/>
              </a:rPr>
              <a:t>After </a:t>
            </a:r>
            <a:r>
              <a:rPr sz="2600" spc="-140" dirty="0">
                <a:latin typeface="Times New Roman"/>
                <a:cs typeface="Times New Roman"/>
              </a:rPr>
              <a:t>looking </a:t>
            </a:r>
            <a:r>
              <a:rPr sz="2600" spc="-110" dirty="0">
                <a:latin typeface="Times New Roman"/>
                <a:cs typeface="Times New Roman"/>
              </a:rPr>
              <a:t>up </a:t>
            </a:r>
            <a:r>
              <a:rPr sz="2600" spc="-75" dirty="0">
                <a:latin typeface="Times New Roman"/>
                <a:cs typeface="Times New Roman"/>
              </a:rPr>
              <a:t>the </a:t>
            </a:r>
            <a:r>
              <a:rPr sz="2600" spc="-20" dirty="0">
                <a:latin typeface="Times New Roman"/>
                <a:cs typeface="Times New Roman"/>
              </a:rPr>
              <a:t>port </a:t>
            </a:r>
            <a:r>
              <a:rPr sz="2600" spc="-150" dirty="0">
                <a:latin typeface="Times New Roman"/>
                <a:cs typeface="Times New Roman"/>
              </a:rPr>
              <a:t>of </a:t>
            </a:r>
            <a:r>
              <a:rPr sz="2600" spc="-75" dirty="0">
                <a:latin typeface="Times New Roman"/>
                <a:cs typeface="Times New Roman"/>
              </a:rPr>
              <a:t>the </a:t>
            </a:r>
            <a:r>
              <a:rPr sz="2600" spc="-105" dirty="0">
                <a:latin typeface="Times New Roman"/>
                <a:cs typeface="Times New Roman"/>
              </a:rPr>
              <a:t>destination </a:t>
            </a:r>
            <a:r>
              <a:rPr sz="2600" spc="-114" dirty="0">
                <a:latin typeface="Times New Roman"/>
                <a:cs typeface="Times New Roman"/>
              </a:rPr>
              <a:t>device, </a:t>
            </a:r>
            <a:r>
              <a:rPr sz="2600" spc="-125" dirty="0">
                <a:latin typeface="Times New Roman"/>
                <a:cs typeface="Times New Roman"/>
              </a:rPr>
              <a:t>frame </a:t>
            </a:r>
            <a:r>
              <a:rPr sz="2600" spc="-525" dirty="0">
                <a:latin typeface="Times New Roman"/>
                <a:cs typeface="Times New Roman"/>
              </a:rPr>
              <a:t>is  </a:t>
            </a:r>
            <a:r>
              <a:rPr sz="2600" spc="-105" dirty="0">
                <a:latin typeface="Times New Roman"/>
                <a:cs typeface="Times New Roman"/>
              </a:rPr>
              <a:t>forwarded</a:t>
            </a:r>
            <a:endParaRPr sz="2600">
              <a:latin typeface="Times New Roman"/>
              <a:cs typeface="Times New Roman"/>
            </a:endParaRPr>
          </a:p>
          <a:p>
            <a:pPr marL="286385" indent="-273685">
              <a:lnSpc>
                <a:spcPct val="100000"/>
              </a:lnSpc>
              <a:spcBef>
                <a:spcPts val="245"/>
              </a:spcBef>
              <a:buClr>
                <a:srgbClr val="D24717"/>
              </a:buClr>
              <a:buSzPct val="84615"/>
              <a:buFont typeface="Arial"/>
              <a:buChar char=""/>
              <a:tabLst>
                <a:tab pos="287020" algn="l"/>
              </a:tabLst>
            </a:pPr>
            <a:r>
              <a:rPr sz="2600" spc="-135" dirty="0">
                <a:latin typeface="Times New Roman"/>
                <a:cs typeface="Times New Roman"/>
              </a:rPr>
              <a:t>Forwards </a:t>
            </a:r>
            <a:r>
              <a:rPr sz="2600" spc="-150" dirty="0">
                <a:latin typeface="Times New Roman"/>
                <a:cs typeface="Times New Roman"/>
              </a:rPr>
              <a:t>bad</a:t>
            </a:r>
            <a:r>
              <a:rPr sz="2600" spc="-25" dirty="0">
                <a:latin typeface="Times New Roman"/>
                <a:cs typeface="Times New Roman"/>
              </a:rPr>
              <a:t> </a:t>
            </a:r>
            <a:r>
              <a:rPr sz="2600" spc="-135" dirty="0">
                <a:latin typeface="Times New Roman"/>
                <a:cs typeface="Times New Roman"/>
              </a:rPr>
              <a:t>frames</a:t>
            </a:r>
            <a:endParaRPr sz="2600">
              <a:latin typeface="Times New Roman"/>
              <a:cs typeface="Times New Roman"/>
            </a:endParaRPr>
          </a:p>
          <a:p>
            <a:pPr marL="560705" marR="582295" indent="-228600" algn="just">
              <a:lnSpc>
                <a:spcPts val="2590"/>
              </a:lnSpc>
              <a:spcBef>
                <a:spcPts val="455"/>
              </a:spcBef>
            </a:pPr>
            <a:r>
              <a:rPr sz="2050" spc="-545" dirty="0">
                <a:solidFill>
                  <a:srgbClr val="9B2C1F"/>
                </a:solidFill>
                <a:latin typeface="Arial"/>
                <a:cs typeface="Arial"/>
              </a:rPr>
              <a:t> </a:t>
            </a:r>
            <a:r>
              <a:rPr sz="2400" spc="-105" dirty="0">
                <a:latin typeface="Times New Roman"/>
                <a:cs typeface="Times New Roman"/>
              </a:rPr>
              <a:t>Performance </a:t>
            </a:r>
            <a:r>
              <a:rPr sz="2400" spc="-110" dirty="0">
                <a:latin typeface="Times New Roman"/>
                <a:cs typeface="Times New Roman"/>
              </a:rPr>
              <a:t>penalty </a:t>
            </a:r>
            <a:r>
              <a:rPr sz="2400" spc="-135" dirty="0">
                <a:latin typeface="Times New Roman"/>
                <a:cs typeface="Times New Roman"/>
              </a:rPr>
              <a:t>because </a:t>
            </a:r>
            <a:r>
              <a:rPr sz="2400" spc="-140" dirty="0">
                <a:latin typeface="Times New Roman"/>
                <a:cs typeface="Times New Roman"/>
              </a:rPr>
              <a:t>bad </a:t>
            </a:r>
            <a:r>
              <a:rPr sz="2400" spc="-130" dirty="0">
                <a:latin typeface="Times New Roman"/>
                <a:cs typeface="Times New Roman"/>
              </a:rPr>
              <a:t>frames </a:t>
            </a:r>
            <a:r>
              <a:rPr sz="2400" spc="-125" dirty="0">
                <a:latin typeface="Times New Roman"/>
                <a:cs typeface="Times New Roman"/>
              </a:rPr>
              <a:t>can’t </a:t>
            </a:r>
            <a:r>
              <a:rPr sz="2400" spc="-110" dirty="0">
                <a:latin typeface="Times New Roman"/>
                <a:cs typeface="Times New Roman"/>
              </a:rPr>
              <a:t>be </a:t>
            </a:r>
            <a:r>
              <a:rPr sz="2400" spc="-120" dirty="0">
                <a:latin typeface="Times New Roman"/>
                <a:cs typeface="Times New Roman"/>
              </a:rPr>
              <a:t>used </a:t>
            </a:r>
            <a:r>
              <a:rPr sz="2400" spc="-465" dirty="0">
                <a:latin typeface="Times New Roman"/>
                <a:cs typeface="Times New Roman"/>
              </a:rPr>
              <a:t>and  </a:t>
            </a:r>
            <a:r>
              <a:rPr sz="2400" spc="-95" dirty="0">
                <a:latin typeface="Times New Roman"/>
                <a:cs typeface="Times New Roman"/>
              </a:rPr>
              <a:t>replacement </a:t>
            </a:r>
            <a:r>
              <a:rPr sz="2400" spc="-130" dirty="0">
                <a:latin typeface="Times New Roman"/>
                <a:cs typeface="Times New Roman"/>
              </a:rPr>
              <a:t>frames </a:t>
            </a:r>
            <a:r>
              <a:rPr sz="2400" spc="-105" dirty="0">
                <a:latin typeface="Times New Roman"/>
                <a:cs typeface="Times New Roman"/>
              </a:rPr>
              <a:t>must </a:t>
            </a:r>
            <a:r>
              <a:rPr sz="2400" spc="-110" dirty="0">
                <a:latin typeface="Times New Roman"/>
                <a:cs typeface="Times New Roman"/>
              </a:rPr>
              <a:t>be </a:t>
            </a:r>
            <a:r>
              <a:rPr sz="2400" spc="-90" dirty="0">
                <a:latin typeface="Times New Roman"/>
                <a:cs typeface="Times New Roman"/>
              </a:rPr>
              <a:t>sent </a:t>
            </a:r>
            <a:r>
              <a:rPr sz="2400" spc="-135" dirty="0">
                <a:latin typeface="Times New Roman"/>
                <a:cs typeface="Times New Roman"/>
              </a:rPr>
              <a:t>which </a:t>
            </a:r>
            <a:r>
              <a:rPr sz="2400" spc="-100" dirty="0">
                <a:latin typeface="Times New Roman"/>
                <a:cs typeface="Times New Roman"/>
              </a:rPr>
              <a:t>creates </a:t>
            </a:r>
            <a:r>
              <a:rPr sz="2400" spc="-110" dirty="0">
                <a:latin typeface="Times New Roman"/>
                <a:cs typeface="Times New Roman"/>
              </a:rPr>
              <a:t>additional  </a:t>
            </a:r>
            <a:r>
              <a:rPr sz="2400" spc="-105" dirty="0">
                <a:latin typeface="Times New Roman"/>
                <a:cs typeface="Times New Roman"/>
              </a:rPr>
              <a:t>traffic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444" y="688974"/>
            <a:ext cx="694055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135" dirty="0">
                <a:latin typeface="+mn-lt"/>
              </a:rPr>
              <a:t>Unmanaged/Intelligent</a:t>
            </a:r>
            <a:r>
              <a:rPr sz="4000" spc="-175" dirty="0">
                <a:latin typeface="+mn-lt"/>
              </a:rPr>
              <a:t> </a:t>
            </a:r>
            <a:r>
              <a:rPr sz="4000" spc="-90" dirty="0">
                <a:latin typeface="+mn-lt"/>
              </a:rPr>
              <a:t>switches</a:t>
            </a:r>
            <a:endParaRPr sz="4000">
              <a:latin typeface="+mn-l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93444" y="1837689"/>
            <a:ext cx="7306309" cy="2715260"/>
          </a:xfrm>
          <a:prstGeom prst="rect">
            <a:avLst/>
          </a:prstGeom>
        </p:spPr>
        <p:txBody>
          <a:bodyPr vert="horz" wrap="square" lIns="0" tIns="57785" rIns="0" bIns="0" rtlCol="0">
            <a:spAutoFit/>
          </a:bodyPr>
          <a:lstStyle/>
          <a:p>
            <a:pPr marL="286385" marR="709930" indent="-273685">
              <a:lnSpc>
                <a:spcPts val="2810"/>
              </a:lnSpc>
              <a:spcBef>
                <a:spcPts val="455"/>
              </a:spcBef>
              <a:buClr>
                <a:srgbClr val="D24717"/>
              </a:buClr>
              <a:buSzPct val="84615"/>
              <a:buFont typeface="Arial"/>
              <a:buChar char=""/>
              <a:tabLst>
                <a:tab pos="287020" algn="l"/>
              </a:tabLst>
            </a:pPr>
            <a:r>
              <a:rPr sz="2600" spc="-155" dirty="0">
                <a:latin typeface="Times New Roman"/>
                <a:cs typeface="Times New Roman"/>
              </a:rPr>
              <a:t>Unmanaged </a:t>
            </a:r>
            <a:r>
              <a:rPr sz="2600" dirty="0">
                <a:latin typeface="Times New Roman"/>
                <a:cs typeface="Times New Roman"/>
              </a:rPr>
              <a:t>– </a:t>
            </a:r>
            <a:r>
              <a:rPr sz="2600" spc="-135" dirty="0">
                <a:latin typeface="Times New Roman"/>
                <a:cs typeface="Times New Roman"/>
              </a:rPr>
              <a:t>provides </a:t>
            </a:r>
            <a:r>
              <a:rPr sz="2600" spc="-260" dirty="0">
                <a:latin typeface="Times New Roman"/>
                <a:cs typeface="Times New Roman"/>
              </a:rPr>
              <a:t>LAN’s </a:t>
            </a:r>
            <a:r>
              <a:rPr sz="2600" spc="-100" dirty="0">
                <a:latin typeface="Times New Roman"/>
                <a:cs typeface="Times New Roman"/>
              </a:rPr>
              <a:t>with </a:t>
            </a:r>
            <a:r>
              <a:rPr sz="2600" spc="-140" dirty="0">
                <a:latin typeface="Times New Roman"/>
                <a:cs typeface="Times New Roman"/>
              </a:rPr>
              <a:t>all </a:t>
            </a:r>
            <a:r>
              <a:rPr sz="2600" spc="-75" dirty="0">
                <a:latin typeface="Times New Roman"/>
                <a:cs typeface="Times New Roman"/>
              </a:rPr>
              <a:t>the </a:t>
            </a:r>
            <a:r>
              <a:rPr sz="2600" spc="-120" dirty="0">
                <a:latin typeface="Times New Roman"/>
                <a:cs typeface="Times New Roman"/>
              </a:rPr>
              <a:t>benefits </a:t>
            </a:r>
            <a:r>
              <a:rPr sz="2600" spc="-530" dirty="0">
                <a:latin typeface="Times New Roman"/>
                <a:cs typeface="Times New Roman"/>
              </a:rPr>
              <a:t>of  </a:t>
            </a:r>
            <a:r>
              <a:rPr sz="2600" spc="-135" dirty="0">
                <a:latin typeface="Times New Roman"/>
                <a:cs typeface="Times New Roman"/>
              </a:rPr>
              <a:t>switching. </a:t>
            </a:r>
            <a:r>
              <a:rPr sz="2600" spc="-150" dirty="0">
                <a:latin typeface="Times New Roman"/>
                <a:cs typeface="Times New Roman"/>
              </a:rPr>
              <a:t>Fine </a:t>
            </a:r>
            <a:r>
              <a:rPr sz="2600" spc="-120" dirty="0">
                <a:latin typeface="Times New Roman"/>
                <a:cs typeface="Times New Roman"/>
              </a:rPr>
              <a:t>in </a:t>
            </a:r>
            <a:r>
              <a:rPr sz="2600" spc="-150" dirty="0">
                <a:latin typeface="Times New Roman"/>
                <a:cs typeface="Times New Roman"/>
              </a:rPr>
              <a:t>small</a:t>
            </a:r>
            <a:r>
              <a:rPr sz="2600" spc="30" dirty="0">
                <a:latin typeface="Times New Roman"/>
                <a:cs typeface="Times New Roman"/>
              </a:rPr>
              <a:t> </a:t>
            </a:r>
            <a:r>
              <a:rPr sz="2600" spc="-110" dirty="0">
                <a:latin typeface="Times New Roman"/>
                <a:cs typeface="Times New Roman"/>
              </a:rPr>
              <a:t>networks</a:t>
            </a:r>
            <a:endParaRPr sz="2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buClr>
                <a:srgbClr val="D24717"/>
              </a:buClr>
              <a:buFont typeface="Arial"/>
              <a:buChar char=""/>
            </a:pPr>
            <a:endParaRPr sz="3450">
              <a:latin typeface="Times New Roman"/>
              <a:cs typeface="Times New Roman"/>
            </a:endParaRPr>
          </a:p>
          <a:p>
            <a:pPr marL="286385" marR="5080" indent="-273685">
              <a:lnSpc>
                <a:spcPct val="90000"/>
              </a:lnSpc>
              <a:buClr>
                <a:srgbClr val="D24717"/>
              </a:buClr>
              <a:buSzPct val="84615"/>
              <a:buFont typeface="Arial"/>
              <a:buChar char=""/>
              <a:tabLst>
                <a:tab pos="287020" algn="l"/>
              </a:tabLst>
            </a:pPr>
            <a:r>
              <a:rPr sz="2600" spc="-100" dirty="0">
                <a:latin typeface="Times New Roman"/>
                <a:cs typeface="Times New Roman"/>
              </a:rPr>
              <a:t>Intelligent </a:t>
            </a:r>
            <a:r>
              <a:rPr sz="2600" spc="-135" dirty="0">
                <a:latin typeface="Times New Roman"/>
                <a:cs typeface="Times New Roman"/>
              </a:rPr>
              <a:t>switches </a:t>
            </a:r>
            <a:r>
              <a:rPr sz="2600" spc="-105" dirty="0">
                <a:latin typeface="Times New Roman"/>
                <a:cs typeface="Times New Roman"/>
              </a:rPr>
              <a:t>tracks </a:t>
            </a:r>
            <a:r>
              <a:rPr sz="2600" spc="-145" dirty="0">
                <a:latin typeface="Times New Roman"/>
                <a:cs typeface="Times New Roman"/>
              </a:rPr>
              <a:t>and </a:t>
            </a:r>
            <a:r>
              <a:rPr sz="2600" spc="-50" dirty="0">
                <a:latin typeface="Times New Roman"/>
                <a:cs typeface="Times New Roman"/>
              </a:rPr>
              <a:t>reports </a:t>
            </a:r>
            <a:r>
              <a:rPr sz="2600" spc="-254" dirty="0">
                <a:latin typeface="Times New Roman"/>
                <a:cs typeface="Times New Roman"/>
              </a:rPr>
              <a:t>LAN </a:t>
            </a:r>
            <a:r>
              <a:rPr sz="2600" spc="-105" dirty="0">
                <a:latin typeface="Times New Roman"/>
                <a:cs typeface="Times New Roman"/>
              </a:rPr>
              <a:t>performance  </a:t>
            </a:r>
            <a:r>
              <a:rPr sz="2600" spc="-100" dirty="0">
                <a:latin typeface="Times New Roman"/>
                <a:cs typeface="Times New Roman"/>
              </a:rPr>
              <a:t>statistics. </a:t>
            </a:r>
            <a:r>
              <a:rPr sz="2600" spc="-200" dirty="0">
                <a:latin typeface="Times New Roman"/>
                <a:cs typeface="Times New Roman"/>
              </a:rPr>
              <a:t>Have </a:t>
            </a:r>
            <a:r>
              <a:rPr sz="2600" spc="-204" dirty="0">
                <a:latin typeface="Times New Roman"/>
                <a:cs typeface="Times New Roman"/>
              </a:rPr>
              <a:t>a </a:t>
            </a:r>
            <a:r>
              <a:rPr sz="2600" spc="-145" dirty="0">
                <a:latin typeface="Times New Roman"/>
                <a:cs typeface="Times New Roman"/>
              </a:rPr>
              <a:t>database </a:t>
            </a:r>
            <a:r>
              <a:rPr sz="2600" spc="-260" dirty="0">
                <a:latin typeface="Times New Roman"/>
                <a:cs typeface="Times New Roman"/>
              </a:rPr>
              <a:t>ASIC </a:t>
            </a:r>
            <a:r>
              <a:rPr sz="2600" spc="-120" dirty="0">
                <a:latin typeface="Times New Roman"/>
                <a:cs typeface="Times New Roman"/>
              </a:rPr>
              <a:t>(application </a:t>
            </a:r>
            <a:r>
              <a:rPr sz="2600" spc="-150" dirty="0">
                <a:latin typeface="Times New Roman"/>
                <a:cs typeface="Times New Roman"/>
              </a:rPr>
              <a:t>specific  </a:t>
            </a:r>
            <a:r>
              <a:rPr sz="2600" spc="-85" dirty="0">
                <a:latin typeface="Times New Roman"/>
                <a:cs typeface="Times New Roman"/>
              </a:rPr>
              <a:t>integrated circuit) </a:t>
            </a:r>
            <a:r>
              <a:rPr sz="2600" spc="-110" dirty="0">
                <a:latin typeface="Times New Roman"/>
                <a:cs typeface="Times New Roman"/>
              </a:rPr>
              <a:t>on </a:t>
            </a:r>
            <a:r>
              <a:rPr sz="2600" spc="-105" dirty="0">
                <a:latin typeface="Times New Roman"/>
                <a:cs typeface="Times New Roman"/>
              </a:rPr>
              <a:t>board </a:t>
            </a:r>
            <a:r>
              <a:rPr sz="2600" spc="-35" dirty="0">
                <a:latin typeface="Times New Roman"/>
                <a:cs typeface="Times New Roman"/>
              </a:rPr>
              <a:t>to </a:t>
            </a:r>
            <a:r>
              <a:rPr sz="2600" spc="-100" dirty="0">
                <a:latin typeface="Times New Roman"/>
                <a:cs typeface="Times New Roman"/>
              </a:rPr>
              <a:t>collect </a:t>
            </a:r>
            <a:r>
              <a:rPr sz="2600" spc="-145" dirty="0">
                <a:latin typeface="Times New Roman"/>
                <a:cs typeface="Times New Roman"/>
              </a:rPr>
              <a:t>and </a:t>
            </a:r>
            <a:r>
              <a:rPr sz="2600" spc="-75" dirty="0">
                <a:latin typeface="Times New Roman"/>
                <a:cs typeface="Times New Roman"/>
              </a:rPr>
              <a:t>store </a:t>
            </a:r>
            <a:r>
              <a:rPr sz="2600" spc="-130" dirty="0">
                <a:latin typeface="Times New Roman"/>
                <a:cs typeface="Times New Roman"/>
              </a:rPr>
              <a:t>data </a:t>
            </a:r>
            <a:r>
              <a:rPr sz="2600" spc="-140" dirty="0">
                <a:latin typeface="Times New Roman"/>
                <a:cs typeface="Times New Roman"/>
              </a:rPr>
              <a:t>which  </a:t>
            </a:r>
            <a:r>
              <a:rPr sz="2600" spc="-160" dirty="0">
                <a:latin typeface="Times New Roman"/>
                <a:cs typeface="Times New Roman"/>
              </a:rPr>
              <a:t>you </a:t>
            </a:r>
            <a:r>
              <a:rPr sz="2600" spc="-155" dirty="0">
                <a:latin typeface="Times New Roman"/>
                <a:cs typeface="Times New Roman"/>
              </a:rPr>
              <a:t>view </a:t>
            </a:r>
            <a:r>
              <a:rPr sz="2600" spc="-105" dirty="0">
                <a:latin typeface="Times New Roman"/>
                <a:cs typeface="Times New Roman"/>
              </a:rPr>
              <a:t>through </a:t>
            </a:r>
            <a:r>
              <a:rPr sz="2600" spc="-204" dirty="0">
                <a:latin typeface="Times New Roman"/>
                <a:cs typeface="Times New Roman"/>
              </a:rPr>
              <a:t>a </a:t>
            </a:r>
            <a:r>
              <a:rPr sz="2600" spc="-120" dirty="0">
                <a:latin typeface="Times New Roman"/>
                <a:cs typeface="Times New Roman"/>
              </a:rPr>
              <a:t>software</a:t>
            </a:r>
            <a:r>
              <a:rPr sz="2600" spc="-170" dirty="0">
                <a:latin typeface="Times New Roman"/>
                <a:cs typeface="Times New Roman"/>
              </a:rPr>
              <a:t> </a:t>
            </a:r>
            <a:r>
              <a:rPr sz="2600" spc="-105" dirty="0">
                <a:latin typeface="Times New Roman"/>
                <a:cs typeface="Times New Roman"/>
              </a:rPr>
              <a:t>interface</a:t>
            </a:r>
            <a:endParaRPr sz="2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444" y="688974"/>
            <a:ext cx="366204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70" dirty="0"/>
              <a:t>MAN-Advantages</a:t>
            </a:r>
            <a:endParaRPr sz="4000"/>
          </a:p>
        </p:txBody>
      </p:sp>
      <p:sp>
        <p:nvSpPr>
          <p:cNvPr id="3" name="object 3"/>
          <p:cNvSpPr txBox="1"/>
          <p:nvPr/>
        </p:nvSpPr>
        <p:spPr>
          <a:xfrm>
            <a:off x="993444" y="1433830"/>
            <a:ext cx="7339330" cy="255714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86385" marR="791845" indent="-273685">
              <a:lnSpc>
                <a:spcPct val="100000"/>
              </a:lnSpc>
              <a:spcBef>
                <a:spcPts val="105"/>
              </a:spcBef>
              <a:buClr>
                <a:srgbClr val="D24717"/>
              </a:buClr>
              <a:buSzPct val="84615"/>
              <a:buFont typeface="Arial"/>
              <a:buChar char=""/>
              <a:tabLst>
                <a:tab pos="287020" algn="l"/>
              </a:tabLst>
            </a:pPr>
            <a:r>
              <a:rPr sz="2600" spc="-80" dirty="0">
                <a:latin typeface="Times New Roman"/>
                <a:cs typeface="Times New Roman"/>
              </a:rPr>
              <a:t>It </a:t>
            </a:r>
            <a:r>
              <a:rPr sz="2600" spc="-135" dirty="0">
                <a:latin typeface="Times New Roman"/>
                <a:cs typeface="Times New Roman"/>
              </a:rPr>
              <a:t>provides </a:t>
            </a:r>
            <a:r>
              <a:rPr sz="2600" spc="-204" dirty="0">
                <a:latin typeface="Times New Roman"/>
                <a:cs typeface="Times New Roman"/>
              </a:rPr>
              <a:t>a </a:t>
            </a:r>
            <a:r>
              <a:rPr sz="2600" spc="-140" dirty="0">
                <a:latin typeface="Times New Roman"/>
                <a:cs typeface="Times New Roman"/>
              </a:rPr>
              <a:t>good </a:t>
            </a:r>
            <a:r>
              <a:rPr sz="2600" spc="-155" dirty="0">
                <a:latin typeface="Times New Roman"/>
                <a:cs typeface="Times New Roman"/>
              </a:rPr>
              <a:t>back </a:t>
            </a:r>
            <a:r>
              <a:rPr sz="2600" spc="-120" dirty="0">
                <a:latin typeface="Times New Roman"/>
                <a:cs typeface="Times New Roman"/>
              </a:rPr>
              <a:t>bone </a:t>
            </a:r>
            <a:r>
              <a:rPr sz="2600" spc="-95" dirty="0">
                <a:latin typeface="Times New Roman"/>
                <a:cs typeface="Times New Roman"/>
              </a:rPr>
              <a:t>for </a:t>
            </a:r>
            <a:r>
              <a:rPr sz="2600" spc="-204" dirty="0">
                <a:latin typeface="Times New Roman"/>
                <a:cs typeface="Times New Roman"/>
              </a:rPr>
              <a:t>a </a:t>
            </a:r>
            <a:r>
              <a:rPr sz="2600" spc="-125" dirty="0">
                <a:latin typeface="Times New Roman"/>
                <a:cs typeface="Times New Roman"/>
              </a:rPr>
              <a:t>large </a:t>
            </a:r>
            <a:r>
              <a:rPr sz="2600" spc="-95" dirty="0">
                <a:latin typeface="Times New Roman"/>
                <a:cs typeface="Times New Roman"/>
              </a:rPr>
              <a:t>network </a:t>
            </a:r>
            <a:r>
              <a:rPr sz="2600" spc="-505" dirty="0">
                <a:latin typeface="Times New Roman"/>
                <a:cs typeface="Times New Roman"/>
              </a:rPr>
              <a:t>and  </a:t>
            </a:r>
            <a:r>
              <a:rPr sz="2600" spc="-135" dirty="0">
                <a:latin typeface="Times New Roman"/>
                <a:cs typeface="Times New Roman"/>
              </a:rPr>
              <a:t>provides </a:t>
            </a:r>
            <a:r>
              <a:rPr sz="2600" spc="-80" dirty="0">
                <a:latin typeface="Times New Roman"/>
                <a:cs typeface="Times New Roman"/>
              </a:rPr>
              <a:t>greater </a:t>
            </a:r>
            <a:r>
              <a:rPr sz="2600" spc="-170" dirty="0">
                <a:latin typeface="Times New Roman"/>
                <a:cs typeface="Times New Roman"/>
              </a:rPr>
              <a:t>access </a:t>
            </a:r>
            <a:r>
              <a:rPr sz="2600" spc="-40" dirty="0">
                <a:latin typeface="Times New Roman"/>
                <a:cs typeface="Times New Roman"/>
              </a:rPr>
              <a:t>to</a:t>
            </a:r>
            <a:r>
              <a:rPr sz="2600" spc="-204" dirty="0">
                <a:latin typeface="Times New Roman"/>
                <a:cs typeface="Times New Roman"/>
              </a:rPr>
              <a:t> </a:t>
            </a:r>
            <a:r>
              <a:rPr sz="2600" spc="-190" dirty="0">
                <a:latin typeface="Times New Roman"/>
                <a:cs typeface="Times New Roman"/>
              </a:rPr>
              <a:t>WANs.</a:t>
            </a:r>
            <a:endParaRPr sz="2600">
              <a:latin typeface="Times New Roman"/>
              <a:cs typeface="Times New Roman"/>
            </a:endParaRPr>
          </a:p>
          <a:p>
            <a:pPr marL="286385" marR="5080" indent="-273685">
              <a:lnSpc>
                <a:spcPct val="100000"/>
              </a:lnSpc>
              <a:spcBef>
                <a:spcPts val="600"/>
              </a:spcBef>
              <a:buClr>
                <a:srgbClr val="D24717"/>
              </a:buClr>
              <a:buSzPct val="84615"/>
              <a:buFont typeface="Arial"/>
              <a:buChar char=""/>
              <a:tabLst>
                <a:tab pos="287020" algn="l"/>
              </a:tabLst>
            </a:pPr>
            <a:r>
              <a:rPr sz="2600" spc="-130" dirty="0">
                <a:latin typeface="Times New Roman"/>
                <a:cs typeface="Times New Roman"/>
              </a:rPr>
              <a:t>The </a:t>
            </a:r>
            <a:r>
              <a:rPr sz="2600" spc="-135" dirty="0">
                <a:latin typeface="Times New Roman"/>
                <a:cs typeface="Times New Roman"/>
              </a:rPr>
              <a:t>dual </a:t>
            </a:r>
            <a:r>
              <a:rPr sz="2600" spc="-160" dirty="0">
                <a:latin typeface="Times New Roman"/>
                <a:cs typeface="Times New Roman"/>
              </a:rPr>
              <a:t>bus </a:t>
            </a:r>
            <a:r>
              <a:rPr sz="2600" spc="-130" dirty="0">
                <a:latin typeface="Times New Roman"/>
                <a:cs typeface="Times New Roman"/>
              </a:rPr>
              <a:t>used </a:t>
            </a:r>
            <a:r>
              <a:rPr sz="2600" spc="-120" dirty="0">
                <a:latin typeface="Times New Roman"/>
                <a:cs typeface="Times New Roman"/>
              </a:rPr>
              <a:t>in </a:t>
            </a:r>
            <a:r>
              <a:rPr sz="2600" spc="-260" dirty="0">
                <a:latin typeface="Times New Roman"/>
                <a:cs typeface="Times New Roman"/>
              </a:rPr>
              <a:t>MAN </a:t>
            </a:r>
            <a:r>
              <a:rPr sz="2600" spc="-135" dirty="0">
                <a:latin typeface="Times New Roman"/>
                <a:cs typeface="Times New Roman"/>
              </a:rPr>
              <a:t>helps </a:t>
            </a:r>
            <a:r>
              <a:rPr sz="2600" spc="-75" dirty="0">
                <a:latin typeface="Times New Roman"/>
                <a:cs typeface="Times New Roman"/>
              </a:rPr>
              <a:t>the </a:t>
            </a:r>
            <a:r>
              <a:rPr sz="2600" spc="-130" dirty="0">
                <a:latin typeface="Times New Roman"/>
                <a:cs typeface="Times New Roman"/>
              </a:rPr>
              <a:t>transmission </a:t>
            </a:r>
            <a:r>
              <a:rPr sz="2600" spc="-150" dirty="0">
                <a:latin typeface="Times New Roman"/>
                <a:cs typeface="Times New Roman"/>
              </a:rPr>
              <a:t>of </a:t>
            </a:r>
            <a:r>
              <a:rPr sz="2600" spc="-130" dirty="0">
                <a:latin typeface="Times New Roman"/>
                <a:cs typeface="Times New Roman"/>
              </a:rPr>
              <a:t>data </a:t>
            </a:r>
            <a:r>
              <a:rPr sz="2600" spc="-300" dirty="0">
                <a:latin typeface="Times New Roman"/>
                <a:cs typeface="Times New Roman"/>
              </a:rPr>
              <a:t>in  </a:t>
            </a:r>
            <a:r>
              <a:rPr sz="2600" spc="-95" dirty="0">
                <a:latin typeface="Times New Roman"/>
                <a:cs typeface="Times New Roman"/>
              </a:rPr>
              <a:t>both </a:t>
            </a:r>
            <a:r>
              <a:rPr sz="2600" spc="-90" dirty="0">
                <a:latin typeface="Times New Roman"/>
                <a:cs typeface="Times New Roman"/>
              </a:rPr>
              <a:t>direction</a:t>
            </a:r>
            <a:r>
              <a:rPr sz="2600" spc="-40" dirty="0">
                <a:latin typeface="Times New Roman"/>
                <a:cs typeface="Times New Roman"/>
              </a:rPr>
              <a:t> </a:t>
            </a:r>
            <a:r>
              <a:rPr sz="2600" spc="-140" dirty="0">
                <a:latin typeface="Times New Roman"/>
                <a:cs typeface="Times New Roman"/>
              </a:rPr>
              <a:t>simultaneously.</a:t>
            </a:r>
            <a:endParaRPr sz="2600">
              <a:latin typeface="Times New Roman"/>
              <a:cs typeface="Times New Roman"/>
            </a:endParaRPr>
          </a:p>
          <a:p>
            <a:pPr marL="286385" marR="350520" indent="-273685">
              <a:lnSpc>
                <a:spcPct val="100000"/>
              </a:lnSpc>
              <a:spcBef>
                <a:spcPts val="600"/>
              </a:spcBef>
              <a:buClr>
                <a:srgbClr val="D24717"/>
              </a:buClr>
              <a:buSzPct val="84615"/>
              <a:buFont typeface="Arial"/>
              <a:buChar char=""/>
              <a:tabLst>
                <a:tab pos="287020" algn="l"/>
              </a:tabLst>
            </a:pPr>
            <a:r>
              <a:rPr sz="2600" spc="-335" dirty="0">
                <a:latin typeface="Times New Roman"/>
                <a:cs typeface="Times New Roman"/>
              </a:rPr>
              <a:t>A </a:t>
            </a:r>
            <a:r>
              <a:rPr sz="2600" spc="-204" dirty="0">
                <a:latin typeface="Times New Roman"/>
                <a:cs typeface="Times New Roman"/>
              </a:rPr>
              <a:t>Man </a:t>
            </a:r>
            <a:r>
              <a:rPr sz="2600" spc="-160" dirty="0">
                <a:latin typeface="Times New Roman"/>
                <a:cs typeface="Times New Roman"/>
              </a:rPr>
              <a:t>usually </a:t>
            </a:r>
            <a:r>
              <a:rPr sz="2600" spc="-155" dirty="0">
                <a:latin typeface="Times New Roman"/>
                <a:cs typeface="Times New Roman"/>
              </a:rPr>
              <a:t>encompasses </a:t>
            </a:r>
            <a:r>
              <a:rPr sz="2600" spc="-140" dirty="0">
                <a:latin typeface="Times New Roman"/>
                <a:cs typeface="Times New Roman"/>
              </a:rPr>
              <a:t>several </a:t>
            </a:r>
            <a:r>
              <a:rPr sz="2600" spc="-145" dirty="0">
                <a:latin typeface="Times New Roman"/>
                <a:cs typeface="Times New Roman"/>
              </a:rPr>
              <a:t>blocks </a:t>
            </a:r>
            <a:r>
              <a:rPr sz="2600" spc="-150" dirty="0">
                <a:latin typeface="Times New Roman"/>
                <a:cs typeface="Times New Roman"/>
              </a:rPr>
              <a:t>of </a:t>
            </a:r>
            <a:r>
              <a:rPr sz="2600" spc="-204" dirty="0">
                <a:latin typeface="Times New Roman"/>
                <a:cs typeface="Times New Roman"/>
              </a:rPr>
              <a:t>a </a:t>
            </a:r>
            <a:r>
              <a:rPr sz="2600" spc="-114" dirty="0">
                <a:latin typeface="Times New Roman"/>
                <a:cs typeface="Times New Roman"/>
              </a:rPr>
              <a:t>city </a:t>
            </a:r>
            <a:r>
              <a:rPr sz="2600" spc="-40" dirty="0">
                <a:latin typeface="Times New Roman"/>
                <a:cs typeface="Times New Roman"/>
              </a:rPr>
              <a:t>or </a:t>
            </a:r>
            <a:r>
              <a:rPr sz="2600" spc="-520" dirty="0">
                <a:latin typeface="Times New Roman"/>
                <a:cs typeface="Times New Roman"/>
              </a:rPr>
              <a:t>an  </a:t>
            </a:r>
            <a:r>
              <a:rPr sz="2600" spc="-65" dirty="0">
                <a:latin typeface="Times New Roman"/>
                <a:cs typeface="Times New Roman"/>
              </a:rPr>
              <a:t>entire</a:t>
            </a:r>
            <a:r>
              <a:rPr sz="2600" spc="-85" dirty="0">
                <a:latin typeface="Times New Roman"/>
                <a:cs typeface="Times New Roman"/>
              </a:rPr>
              <a:t> </a:t>
            </a:r>
            <a:r>
              <a:rPr sz="2600" spc="-125" dirty="0">
                <a:latin typeface="Times New Roman"/>
                <a:cs typeface="Times New Roman"/>
              </a:rPr>
              <a:t>city.</a:t>
            </a:r>
            <a:endParaRPr sz="26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548255" algn="l"/>
              </a:tabLst>
            </a:pPr>
            <a:r>
              <a:rPr spc="-65" dirty="0"/>
              <a:t>Comparison	</a:t>
            </a:r>
            <a:r>
              <a:rPr spc="-160" dirty="0"/>
              <a:t>of </a:t>
            </a:r>
            <a:r>
              <a:rPr spc="-45" dirty="0"/>
              <a:t>Hub </a:t>
            </a:r>
            <a:r>
              <a:rPr spc="-25" dirty="0"/>
              <a:t>and</a:t>
            </a:r>
            <a:r>
              <a:rPr spc="-430" dirty="0"/>
              <a:t> </a:t>
            </a:r>
            <a:r>
              <a:rPr spc="-110" dirty="0"/>
              <a:t>Switch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15773" y="685800"/>
          <a:ext cx="9119234" cy="6211823"/>
        </p:xfrm>
        <a:graphic>
          <a:graphicData uri="http://schemas.openxmlformats.org/drawingml/2006/table">
            <a:tbl>
              <a:tblPr firstRow="1" bandRow="1">
                <a:tableStyleId>{35758FB7-9AC5-4552-8A53-C91805E547FA}</a:tableStyleId>
              </a:tblPr>
              <a:tblGrid>
                <a:gridCol w="2036445"/>
                <a:gridCol w="2994660"/>
                <a:gridCol w="4088129"/>
              </a:tblGrid>
              <a:tr h="621665">
                <a:tc>
                  <a:txBody>
                    <a:bodyPr/>
                    <a:lstStyle/>
                    <a:p>
                      <a:pPr marL="11430" algn="ctr">
                        <a:lnSpc>
                          <a:spcPts val="2150"/>
                        </a:lnSpc>
                      </a:pPr>
                      <a:r>
                        <a:rPr sz="1800" spc="-50" dirty="0"/>
                        <a:t>Basis</a:t>
                      </a:r>
                      <a:r>
                        <a:rPr sz="1800" spc="-55" dirty="0"/>
                        <a:t> </a:t>
                      </a:r>
                      <a:r>
                        <a:rPr sz="1800" spc="-10" dirty="0"/>
                        <a:t>for</a:t>
                      </a:r>
                      <a:endParaRPr sz="1800"/>
                    </a:p>
                    <a:p>
                      <a:pPr marL="12700" algn="ct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800" spc="-20" dirty="0"/>
                        <a:t>Comparison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1800" spc="-5" dirty="0"/>
                        <a:t>Hub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175" marB="0"/>
                </a:tc>
                <a:tc>
                  <a:txBody>
                    <a:bodyPr/>
                    <a:lstStyle/>
                    <a:p>
                      <a:pPr marL="16510" algn="ct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1800" spc="-5" dirty="0"/>
                        <a:t>Switch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175" marB="0"/>
                </a:tc>
              </a:tr>
              <a:tr h="287655">
                <a:tc>
                  <a:txBody>
                    <a:bodyPr/>
                    <a:lstStyle/>
                    <a:p>
                      <a:pPr marL="102235" algn="ct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1600" spc="-95" dirty="0"/>
                        <a:t>Layer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3175" marB="0"/>
                </a:tc>
                <a:tc>
                  <a:txBody>
                    <a:bodyPr/>
                    <a:lstStyle/>
                    <a:p>
                      <a:pPr marL="71120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1600" spc="-110" dirty="0"/>
                        <a:t>Physical </a:t>
                      </a:r>
                      <a:r>
                        <a:rPr sz="1600" spc="-90" dirty="0"/>
                        <a:t>layer. </a:t>
                      </a:r>
                      <a:r>
                        <a:rPr sz="1600" spc="-120" dirty="0"/>
                        <a:t>Layer </a:t>
                      </a:r>
                      <a:r>
                        <a:rPr sz="1600" spc="-70" dirty="0"/>
                        <a:t>1</a:t>
                      </a:r>
                      <a:r>
                        <a:rPr sz="1600" spc="-125" dirty="0"/>
                        <a:t> </a:t>
                      </a:r>
                      <a:r>
                        <a:rPr sz="1600" spc="-100" dirty="0"/>
                        <a:t>devices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3175" marB="0"/>
                </a:tc>
                <a:tc>
                  <a:txBody>
                    <a:bodyPr/>
                    <a:lstStyle/>
                    <a:p>
                      <a:pPr marL="71120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1600" spc="-85" dirty="0"/>
                        <a:t>Data </a:t>
                      </a:r>
                      <a:r>
                        <a:rPr sz="1600" spc="-110" dirty="0"/>
                        <a:t>Link Layer. </a:t>
                      </a:r>
                      <a:r>
                        <a:rPr sz="1600" spc="-120" dirty="0"/>
                        <a:t>Layer</a:t>
                      </a:r>
                      <a:r>
                        <a:rPr sz="1600" spc="70" dirty="0"/>
                        <a:t> </a:t>
                      </a:r>
                      <a:r>
                        <a:rPr sz="1600" spc="-70" dirty="0"/>
                        <a:t>2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3175" marB="0"/>
                </a:tc>
              </a:tr>
              <a:tr h="858519">
                <a:tc>
                  <a:txBody>
                    <a:bodyPr/>
                    <a:lstStyle/>
                    <a:p>
                      <a:pPr marL="636905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1600" spc="-5" dirty="0"/>
                        <a:t>Function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3175" marB="0"/>
                </a:tc>
                <a:tc>
                  <a:txBody>
                    <a:bodyPr/>
                    <a:lstStyle/>
                    <a:p>
                      <a:pPr marL="71120">
                        <a:lnSpc>
                          <a:spcPts val="1910"/>
                        </a:lnSpc>
                      </a:pPr>
                      <a:r>
                        <a:rPr sz="1600" spc="-180" dirty="0"/>
                        <a:t>To </a:t>
                      </a:r>
                      <a:r>
                        <a:rPr sz="1600" spc="-65" dirty="0"/>
                        <a:t>connect </a:t>
                      </a:r>
                      <a:r>
                        <a:rPr sz="1600" spc="-130" dirty="0"/>
                        <a:t>a </a:t>
                      </a:r>
                      <a:r>
                        <a:rPr sz="1600" spc="-60" dirty="0"/>
                        <a:t>network </a:t>
                      </a:r>
                      <a:r>
                        <a:rPr sz="1600" spc="-95" dirty="0"/>
                        <a:t>of</a:t>
                      </a:r>
                      <a:r>
                        <a:rPr sz="1600" spc="-260" dirty="0"/>
                        <a:t> </a:t>
                      </a:r>
                      <a:r>
                        <a:rPr sz="1600" spc="-65" dirty="0"/>
                        <a:t>personal</a:t>
                      </a:r>
                      <a:endParaRPr sz="1600"/>
                    </a:p>
                    <a:p>
                      <a:pPr marL="71120" marR="67945">
                        <a:lnSpc>
                          <a:spcPts val="2240"/>
                        </a:lnSpc>
                        <a:spcBef>
                          <a:spcPts val="95"/>
                        </a:spcBef>
                      </a:pPr>
                      <a:r>
                        <a:rPr sz="1600" spc="-60" dirty="0"/>
                        <a:t>computers </a:t>
                      </a:r>
                      <a:r>
                        <a:rPr sz="1600" spc="-55" dirty="0"/>
                        <a:t>together, </a:t>
                      </a:r>
                      <a:r>
                        <a:rPr sz="1600" spc="-80" dirty="0"/>
                        <a:t>they </a:t>
                      </a:r>
                      <a:r>
                        <a:rPr sz="1600" spc="-100" dirty="0"/>
                        <a:t>can </a:t>
                      </a:r>
                      <a:r>
                        <a:rPr sz="1600" spc="-75" dirty="0"/>
                        <a:t>be joined  </a:t>
                      </a:r>
                      <a:r>
                        <a:rPr sz="1600" spc="-65" dirty="0"/>
                        <a:t>through </a:t>
                      </a:r>
                      <a:r>
                        <a:rPr sz="1600" spc="-130" dirty="0"/>
                        <a:t>a </a:t>
                      </a:r>
                      <a:r>
                        <a:rPr sz="1600" spc="-55" dirty="0"/>
                        <a:t>central</a:t>
                      </a:r>
                      <a:r>
                        <a:rPr sz="1600" spc="-195" dirty="0"/>
                        <a:t> </a:t>
                      </a:r>
                      <a:r>
                        <a:rPr sz="1600" spc="-75" dirty="0"/>
                        <a:t>hub.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71120">
                        <a:lnSpc>
                          <a:spcPts val="1910"/>
                        </a:lnSpc>
                      </a:pPr>
                      <a:r>
                        <a:rPr sz="1600" spc="-110" dirty="0"/>
                        <a:t>Allow </a:t>
                      </a:r>
                      <a:r>
                        <a:rPr sz="1600" spc="-25" dirty="0"/>
                        <a:t>to </a:t>
                      </a:r>
                      <a:r>
                        <a:rPr sz="1600" spc="-65" dirty="0"/>
                        <a:t>connect </a:t>
                      </a:r>
                      <a:r>
                        <a:rPr sz="1600" spc="-60" dirty="0"/>
                        <a:t>multiple </a:t>
                      </a:r>
                      <a:r>
                        <a:rPr sz="1600" spc="-95" dirty="0"/>
                        <a:t>device and </a:t>
                      </a:r>
                      <a:r>
                        <a:rPr sz="1600" spc="-10" dirty="0"/>
                        <a:t>port </a:t>
                      </a:r>
                      <a:r>
                        <a:rPr sz="1600" spc="-100" dirty="0"/>
                        <a:t>can</a:t>
                      </a:r>
                      <a:r>
                        <a:rPr sz="1600" spc="180" dirty="0"/>
                        <a:t> </a:t>
                      </a:r>
                      <a:r>
                        <a:rPr sz="1600" spc="-75" dirty="0"/>
                        <a:t>be</a:t>
                      </a:r>
                      <a:endParaRPr sz="1600"/>
                    </a:p>
                    <a:p>
                      <a:pPr marL="7112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600" spc="-90" dirty="0"/>
                        <a:t>manage,Vlan </a:t>
                      </a:r>
                      <a:r>
                        <a:rPr sz="1600" spc="-100" dirty="0"/>
                        <a:t>can </a:t>
                      </a:r>
                      <a:r>
                        <a:rPr sz="1600" spc="-60" dirty="0"/>
                        <a:t>create </a:t>
                      </a:r>
                      <a:r>
                        <a:rPr sz="1600" spc="-65" dirty="0"/>
                        <a:t>security </a:t>
                      </a:r>
                      <a:r>
                        <a:rPr sz="1600" spc="-100" dirty="0"/>
                        <a:t>also can</a:t>
                      </a:r>
                      <a:r>
                        <a:rPr sz="1600" spc="185" dirty="0"/>
                        <a:t> </a:t>
                      </a:r>
                      <a:r>
                        <a:rPr sz="1600" spc="-100" dirty="0"/>
                        <a:t>apply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</a:tr>
              <a:tr h="363855">
                <a:tc>
                  <a:txBody>
                    <a:bodyPr/>
                    <a:lstStyle/>
                    <a:p>
                      <a:pPr marR="234950" algn="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1600" spc="-40" dirty="0"/>
                        <a:t>Data</a:t>
                      </a:r>
                      <a:r>
                        <a:rPr sz="1600" spc="-310" dirty="0"/>
                        <a:t> </a:t>
                      </a:r>
                      <a:r>
                        <a:rPr sz="1600" spc="-40" dirty="0"/>
                        <a:t>Transmission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3175" marB="0"/>
                </a:tc>
                <a:tc>
                  <a:txBody>
                    <a:bodyPr/>
                    <a:lstStyle/>
                    <a:p>
                      <a:pPr marL="71120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1600" spc="-70" dirty="0"/>
                        <a:t>Electrical </a:t>
                      </a:r>
                      <a:r>
                        <a:rPr sz="1600" spc="-105" dirty="0"/>
                        <a:t>signal </a:t>
                      </a:r>
                      <a:r>
                        <a:rPr sz="1600" spc="-30" dirty="0"/>
                        <a:t>or</a:t>
                      </a:r>
                      <a:r>
                        <a:rPr sz="1600" spc="55" dirty="0"/>
                        <a:t> </a:t>
                      </a:r>
                      <a:r>
                        <a:rPr sz="1600" spc="-70" dirty="0"/>
                        <a:t>bits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3175" marB="0"/>
                </a:tc>
                <a:tc>
                  <a:txBody>
                    <a:bodyPr/>
                    <a:lstStyle/>
                    <a:p>
                      <a:pPr marL="71120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1600" spc="-90" dirty="0"/>
                        <a:t>Frame </a:t>
                      </a:r>
                      <a:r>
                        <a:rPr sz="1600" spc="-95" dirty="0"/>
                        <a:t>(L2 </a:t>
                      </a:r>
                      <a:r>
                        <a:rPr sz="1600" spc="-85" dirty="0"/>
                        <a:t>Switch) </a:t>
                      </a:r>
                      <a:r>
                        <a:rPr sz="1600" spc="-90" dirty="0"/>
                        <a:t>Frame </a:t>
                      </a:r>
                      <a:r>
                        <a:rPr sz="1600" spc="-265" dirty="0"/>
                        <a:t>&amp; </a:t>
                      </a:r>
                      <a:r>
                        <a:rPr sz="1600" spc="-85" dirty="0"/>
                        <a:t>Packet </a:t>
                      </a:r>
                      <a:r>
                        <a:rPr sz="1600" spc="-95" dirty="0"/>
                        <a:t>(L3</a:t>
                      </a:r>
                      <a:r>
                        <a:rPr sz="1600" spc="135" dirty="0"/>
                        <a:t> </a:t>
                      </a:r>
                      <a:r>
                        <a:rPr sz="1600" spc="-75" dirty="0"/>
                        <a:t>switch)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3175" marB="0"/>
                </a:tc>
              </a:tr>
              <a:tr h="289560"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1600" spc="-35" dirty="0"/>
                        <a:t>Ports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3175" marB="0"/>
                </a:tc>
                <a:tc>
                  <a:txBody>
                    <a:bodyPr/>
                    <a:lstStyle/>
                    <a:p>
                      <a:pPr marL="71120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1600" spc="35" dirty="0"/>
                        <a:t>4/12</a:t>
                      </a:r>
                      <a:r>
                        <a:rPr sz="1600" spc="-35" dirty="0"/>
                        <a:t> ports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3175" marB="0"/>
                </a:tc>
                <a:tc>
                  <a:txBody>
                    <a:bodyPr/>
                    <a:lstStyle/>
                    <a:p>
                      <a:pPr marL="71120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1600" spc="-95" dirty="0"/>
                        <a:t>Switch </a:t>
                      </a:r>
                      <a:r>
                        <a:rPr sz="1600" spc="-110" dirty="0"/>
                        <a:t>is </a:t>
                      </a:r>
                      <a:r>
                        <a:rPr sz="1600" spc="-60" dirty="0"/>
                        <a:t>multi </a:t>
                      </a:r>
                      <a:r>
                        <a:rPr sz="1600" spc="-10" dirty="0"/>
                        <a:t>port </a:t>
                      </a:r>
                      <a:r>
                        <a:rPr sz="1600" spc="-80" dirty="0"/>
                        <a:t>Bridge. </a:t>
                      </a:r>
                      <a:r>
                        <a:rPr sz="1600" spc="15" dirty="0"/>
                        <a:t>24/48</a:t>
                      </a:r>
                      <a:r>
                        <a:rPr sz="1600" spc="55" dirty="0"/>
                        <a:t> </a:t>
                      </a:r>
                      <a:r>
                        <a:rPr sz="1600" spc="-35" dirty="0"/>
                        <a:t>ports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3175" marB="0"/>
                </a:tc>
              </a:tr>
              <a:tr h="319405">
                <a:tc>
                  <a:txBody>
                    <a:bodyPr/>
                    <a:lstStyle/>
                    <a:p>
                      <a:pPr marL="520065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1600" spc="15" dirty="0"/>
                        <a:t>Device</a:t>
                      </a:r>
                      <a:r>
                        <a:rPr sz="1600" spc="-245" dirty="0"/>
                        <a:t> </a:t>
                      </a:r>
                      <a:r>
                        <a:rPr sz="1600" spc="-85" dirty="0"/>
                        <a:t>Type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3175" marB="0"/>
                </a:tc>
                <a:tc>
                  <a:txBody>
                    <a:bodyPr/>
                    <a:lstStyle/>
                    <a:p>
                      <a:pPr marL="71120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1600" spc="-120" dirty="0"/>
                        <a:t>Passive </a:t>
                      </a:r>
                      <a:r>
                        <a:rPr sz="1600" spc="-95" dirty="0"/>
                        <a:t>Device </a:t>
                      </a:r>
                      <a:r>
                        <a:rPr sz="1600" spc="-50" dirty="0"/>
                        <a:t>(Without</a:t>
                      </a:r>
                      <a:r>
                        <a:rPr sz="1600" spc="80" dirty="0"/>
                        <a:t> </a:t>
                      </a:r>
                      <a:r>
                        <a:rPr sz="1600" spc="-80" dirty="0"/>
                        <a:t>Software)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3175" marB="0"/>
                </a:tc>
                <a:tc>
                  <a:txBody>
                    <a:bodyPr/>
                    <a:lstStyle/>
                    <a:p>
                      <a:pPr marL="71120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1600" spc="-105" dirty="0"/>
                        <a:t>Active </a:t>
                      </a:r>
                      <a:r>
                        <a:rPr sz="1600" spc="-95" dirty="0"/>
                        <a:t>Device </a:t>
                      </a:r>
                      <a:r>
                        <a:rPr sz="1600" spc="-55" dirty="0"/>
                        <a:t>(With </a:t>
                      </a:r>
                      <a:r>
                        <a:rPr sz="1600" spc="-80" dirty="0"/>
                        <a:t>Software) </a:t>
                      </a:r>
                      <a:r>
                        <a:rPr sz="1600" spc="-265" dirty="0"/>
                        <a:t>&amp; </a:t>
                      </a:r>
                      <a:r>
                        <a:rPr sz="1600" spc="-75" dirty="0"/>
                        <a:t>Networking</a:t>
                      </a:r>
                      <a:r>
                        <a:rPr sz="1600" spc="50" dirty="0"/>
                        <a:t> </a:t>
                      </a:r>
                      <a:r>
                        <a:rPr sz="1600" spc="-90" dirty="0"/>
                        <a:t>device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3175" marB="0"/>
                </a:tc>
              </a:tr>
              <a:tr h="274320"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1400" dirty="0"/>
                        <a:t>Used</a:t>
                      </a:r>
                      <a:r>
                        <a:rPr sz="1400" spc="-40" dirty="0"/>
                        <a:t> </a:t>
                      </a:r>
                      <a:r>
                        <a:rPr sz="1400" spc="10" dirty="0"/>
                        <a:t>in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2540" marB="0"/>
                </a:tc>
                <a:tc>
                  <a:txBody>
                    <a:bodyPr/>
                    <a:lstStyle/>
                    <a:p>
                      <a:pPr marL="71120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1600" spc="-165" dirty="0"/>
                        <a:t>LAN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3175" marB="0"/>
                </a:tc>
                <a:tc>
                  <a:txBody>
                    <a:bodyPr/>
                    <a:lstStyle/>
                    <a:p>
                      <a:pPr marL="71120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1600" spc="-165" dirty="0"/>
                        <a:t>LAN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3175" marB="0"/>
                </a:tc>
              </a:tr>
              <a:tr h="288925">
                <a:tc>
                  <a:txBody>
                    <a:bodyPr/>
                    <a:lstStyle/>
                    <a:p>
                      <a:pPr marR="172085" algn="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1600" spc="-40" dirty="0"/>
                        <a:t>Transmission</a:t>
                      </a:r>
                      <a:r>
                        <a:rPr sz="1600" spc="-125" dirty="0"/>
                        <a:t> </a:t>
                      </a:r>
                      <a:r>
                        <a:rPr sz="1600" spc="10" dirty="0"/>
                        <a:t>Mode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3175" marB="0"/>
                </a:tc>
                <a:tc>
                  <a:txBody>
                    <a:bodyPr/>
                    <a:lstStyle/>
                    <a:p>
                      <a:pPr marL="71120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1600" spc="-100" dirty="0"/>
                        <a:t>Half</a:t>
                      </a:r>
                      <a:r>
                        <a:rPr sz="1600" spc="-55" dirty="0"/>
                        <a:t> </a:t>
                      </a:r>
                      <a:r>
                        <a:rPr sz="1600" spc="-70" dirty="0"/>
                        <a:t>duplex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3175" marB="0"/>
                </a:tc>
                <a:tc>
                  <a:txBody>
                    <a:bodyPr/>
                    <a:lstStyle/>
                    <a:p>
                      <a:pPr marL="71120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1600" spc="-45" dirty="0"/>
                        <a:t>Half/Full</a:t>
                      </a:r>
                      <a:r>
                        <a:rPr sz="1600" spc="-30" dirty="0"/>
                        <a:t> </a:t>
                      </a:r>
                      <a:r>
                        <a:rPr sz="1600" spc="-70" dirty="0"/>
                        <a:t>duplex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3175" marB="0"/>
                </a:tc>
              </a:tr>
              <a:tr h="289560">
                <a:tc>
                  <a:txBody>
                    <a:bodyPr/>
                    <a:lstStyle/>
                    <a:p>
                      <a:pPr marR="210185" algn="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1600" spc="-25" dirty="0"/>
                        <a:t>Broadcast</a:t>
                      </a:r>
                      <a:r>
                        <a:rPr sz="1600" spc="-95" dirty="0"/>
                        <a:t> </a:t>
                      </a:r>
                      <a:r>
                        <a:rPr sz="1600" spc="-10" dirty="0"/>
                        <a:t>Domain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3175" marB="0"/>
                </a:tc>
                <a:tc>
                  <a:txBody>
                    <a:bodyPr/>
                    <a:lstStyle/>
                    <a:p>
                      <a:pPr marL="71120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1600" spc="-85" dirty="0"/>
                        <a:t>Hub </a:t>
                      </a:r>
                      <a:r>
                        <a:rPr sz="1600" spc="-120" dirty="0"/>
                        <a:t>has </a:t>
                      </a:r>
                      <a:r>
                        <a:rPr sz="1600" spc="-70" dirty="0"/>
                        <a:t>one </a:t>
                      </a:r>
                      <a:r>
                        <a:rPr sz="1600" spc="-95" dirty="0"/>
                        <a:t>Broadcast</a:t>
                      </a:r>
                      <a:r>
                        <a:rPr sz="1600" spc="120" dirty="0"/>
                        <a:t> </a:t>
                      </a:r>
                      <a:r>
                        <a:rPr sz="1600" spc="-70" dirty="0"/>
                        <a:t>Domain.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3175" marB="0"/>
                </a:tc>
                <a:tc>
                  <a:txBody>
                    <a:bodyPr/>
                    <a:lstStyle/>
                    <a:p>
                      <a:pPr marL="71120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1600" spc="-95" dirty="0"/>
                        <a:t>Switch </a:t>
                      </a:r>
                      <a:r>
                        <a:rPr sz="1600" spc="-120" dirty="0"/>
                        <a:t>has </a:t>
                      </a:r>
                      <a:r>
                        <a:rPr sz="1600" spc="-70" dirty="0"/>
                        <a:t>one </a:t>
                      </a:r>
                      <a:r>
                        <a:rPr sz="1600" spc="-75" dirty="0"/>
                        <a:t>broadcast</a:t>
                      </a:r>
                      <a:r>
                        <a:rPr sz="1600" spc="110" dirty="0"/>
                        <a:t> </a:t>
                      </a:r>
                      <a:r>
                        <a:rPr sz="1600" spc="-90" dirty="0"/>
                        <a:t>domain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3175" marB="0"/>
                </a:tc>
              </a:tr>
              <a:tr h="1475740">
                <a:tc>
                  <a:txBody>
                    <a:bodyPr/>
                    <a:lstStyle/>
                    <a:p>
                      <a:pPr marL="577850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1600" spc="10" dirty="0"/>
                        <a:t>Definition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3175" marB="0"/>
                </a:tc>
                <a:tc>
                  <a:txBody>
                    <a:bodyPr/>
                    <a:lstStyle/>
                    <a:p>
                      <a:pPr marL="71120">
                        <a:lnSpc>
                          <a:spcPts val="1910"/>
                        </a:lnSpc>
                      </a:pPr>
                      <a:r>
                        <a:rPr sz="1600" spc="-145" dirty="0"/>
                        <a:t>An </a:t>
                      </a:r>
                      <a:r>
                        <a:rPr sz="1600" spc="-60" dirty="0"/>
                        <a:t>electronic </a:t>
                      </a:r>
                      <a:r>
                        <a:rPr sz="1600" spc="-90" dirty="0"/>
                        <a:t>device </a:t>
                      </a:r>
                      <a:r>
                        <a:rPr sz="1600" spc="-50" dirty="0"/>
                        <a:t>that</a:t>
                      </a:r>
                      <a:r>
                        <a:rPr sz="1600" spc="-114" dirty="0"/>
                        <a:t> </a:t>
                      </a:r>
                      <a:r>
                        <a:rPr sz="1600" spc="-75" dirty="0"/>
                        <a:t>connects</a:t>
                      </a:r>
                      <a:endParaRPr sz="1600"/>
                    </a:p>
                    <a:p>
                      <a:pPr marL="71120" marR="156210">
                        <a:lnSpc>
                          <a:spcPts val="2240"/>
                        </a:lnSpc>
                        <a:spcBef>
                          <a:spcPts val="100"/>
                        </a:spcBef>
                      </a:pPr>
                      <a:r>
                        <a:rPr sz="1600" spc="-120" dirty="0"/>
                        <a:t>many </a:t>
                      </a:r>
                      <a:r>
                        <a:rPr sz="1600" spc="-60" dirty="0"/>
                        <a:t>network </a:t>
                      </a:r>
                      <a:r>
                        <a:rPr sz="1600" spc="-90" dirty="0"/>
                        <a:t>device </a:t>
                      </a:r>
                      <a:r>
                        <a:rPr sz="1600" spc="-50" dirty="0"/>
                        <a:t>together </a:t>
                      </a:r>
                      <a:r>
                        <a:rPr sz="1600" spc="-100" dirty="0"/>
                        <a:t>so </a:t>
                      </a:r>
                      <a:r>
                        <a:rPr sz="1600" spc="-50" dirty="0"/>
                        <a:t>that  </a:t>
                      </a:r>
                      <a:r>
                        <a:rPr sz="1600" spc="-95" dirty="0"/>
                        <a:t>devices </a:t>
                      </a:r>
                      <a:r>
                        <a:rPr sz="1600" spc="-100" dirty="0"/>
                        <a:t>can </a:t>
                      </a:r>
                      <a:r>
                        <a:rPr sz="1600" spc="-90" dirty="0"/>
                        <a:t>exchange</a:t>
                      </a:r>
                      <a:r>
                        <a:rPr sz="1600" spc="95" dirty="0"/>
                        <a:t> </a:t>
                      </a:r>
                      <a:r>
                        <a:rPr sz="1600" spc="-80" dirty="0"/>
                        <a:t>data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71120">
                        <a:lnSpc>
                          <a:spcPts val="1910"/>
                        </a:lnSpc>
                      </a:pPr>
                      <a:r>
                        <a:rPr sz="1600" spc="-210" dirty="0"/>
                        <a:t>A </a:t>
                      </a:r>
                      <a:r>
                        <a:rPr sz="1600" spc="-60" dirty="0"/>
                        <a:t>network </a:t>
                      </a:r>
                      <a:r>
                        <a:rPr sz="1600" spc="-80" dirty="0"/>
                        <a:t>switch </a:t>
                      </a:r>
                      <a:r>
                        <a:rPr sz="1600" spc="-110" dirty="0"/>
                        <a:t>is </a:t>
                      </a:r>
                      <a:r>
                        <a:rPr sz="1600" spc="-130" dirty="0"/>
                        <a:t>a </a:t>
                      </a:r>
                      <a:r>
                        <a:rPr sz="1600" spc="-55" dirty="0"/>
                        <a:t>computer </a:t>
                      </a:r>
                      <a:r>
                        <a:rPr sz="1600" spc="-70" dirty="0"/>
                        <a:t>networking</a:t>
                      </a:r>
                      <a:r>
                        <a:rPr sz="1600" spc="-95" dirty="0"/>
                        <a:t> </a:t>
                      </a:r>
                      <a:r>
                        <a:rPr sz="1600" spc="-90" dirty="0"/>
                        <a:t>device</a:t>
                      </a:r>
                      <a:endParaRPr sz="1600"/>
                    </a:p>
                    <a:p>
                      <a:pPr marL="71120" marR="340360">
                        <a:lnSpc>
                          <a:spcPct val="114999"/>
                        </a:lnSpc>
                      </a:pPr>
                      <a:r>
                        <a:rPr sz="1600" spc="-50" dirty="0"/>
                        <a:t>that </a:t>
                      </a:r>
                      <a:r>
                        <a:rPr sz="1600" spc="-105" dirty="0"/>
                        <a:t>is </a:t>
                      </a:r>
                      <a:r>
                        <a:rPr sz="1600" spc="-85" dirty="0"/>
                        <a:t>used </a:t>
                      </a:r>
                      <a:r>
                        <a:rPr sz="1600" spc="-25" dirty="0"/>
                        <a:t>to </a:t>
                      </a:r>
                      <a:r>
                        <a:rPr sz="1600" spc="-65" dirty="0"/>
                        <a:t>connect </a:t>
                      </a:r>
                      <a:r>
                        <a:rPr sz="1600" spc="-120" dirty="0"/>
                        <a:t>many </a:t>
                      </a:r>
                      <a:r>
                        <a:rPr sz="1600" spc="-95" dirty="0"/>
                        <a:t>devices </a:t>
                      </a:r>
                      <a:r>
                        <a:rPr sz="1600" spc="-50" dirty="0"/>
                        <a:t>together </a:t>
                      </a:r>
                      <a:r>
                        <a:rPr sz="1600" spc="-70" dirty="0"/>
                        <a:t>on </a:t>
                      </a:r>
                      <a:r>
                        <a:rPr sz="1600" spc="-130" dirty="0"/>
                        <a:t>a  </a:t>
                      </a:r>
                      <a:r>
                        <a:rPr sz="1600" spc="-55" dirty="0"/>
                        <a:t>computer </a:t>
                      </a:r>
                      <a:r>
                        <a:rPr sz="1600" spc="-45" dirty="0"/>
                        <a:t>network. </a:t>
                      </a:r>
                      <a:r>
                        <a:rPr sz="1600" spc="-210" dirty="0"/>
                        <a:t>A </a:t>
                      </a:r>
                      <a:r>
                        <a:rPr sz="1600" spc="-80" dirty="0"/>
                        <a:t>switch </a:t>
                      </a:r>
                      <a:r>
                        <a:rPr sz="1600" spc="-110" dirty="0"/>
                        <a:t>is </a:t>
                      </a:r>
                      <a:r>
                        <a:rPr sz="1600" spc="-70" dirty="0"/>
                        <a:t>considered </a:t>
                      </a:r>
                      <a:r>
                        <a:rPr sz="1600" spc="-60" dirty="0"/>
                        <a:t>more  </a:t>
                      </a:r>
                      <a:r>
                        <a:rPr sz="1600" spc="-105" dirty="0"/>
                        <a:t>advanced </a:t>
                      </a:r>
                      <a:r>
                        <a:rPr sz="1600" spc="-70" dirty="0"/>
                        <a:t>than </a:t>
                      </a:r>
                      <a:r>
                        <a:rPr sz="1600" spc="-130" dirty="0"/>
                        <a:t>a </a:t>
                      </a:r>
                      <a:r>
                        <a:rPr sz="1600" spc="-90" dirty="0"/>
                        <a:t>hub because </a:t>
                      </a:r>
                      <a:r>
                        <a:rPr sz="1600" spc="-130" dirty="0"/>
                        <a:t>a </a:t>
                      </a:r>
                      <a:r>
                        <a:rPr sz="1600" spc="-80" dirty="0"/>
                        <a:t>switch </a:t>
                      </a:r>
                      <a:r>
                        <a:rPr sz="1600" spc="-75" dirty="0"/>
                        <a:t>will </a:t>
                      </a:r>
                      <a:r>
                        <a:rPr sz="1600" spc="-70" dirty="0"/>
                        <a:t>on</a:t>
                      </a:r>
                      <a:r>
                        <a:rPr sz="1600" spc="-114" dirty="0"/>
                        <a:t> </a:t>
                      </a:r>
                      <a:r>
                        <a:rPr sz="1600" spc="-85" dirty="0"/>
                        <a:t>send</a:t>
                      </a:r>
                      <a:endParaRPr sz="1600"/>
                    </a:p>
                    <a:p>
                      <a:pPr marL="7112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00" spc="-120" dirty="0"/>
                        <a:t>msg </a:t>
                      </a:r>
                      <a:r>
                        <a:rPr sz="1600" spc="-25" dirty="0"/>
                        <a:t>to </a:t>
                      </a:r>
                      <a:r>
                        <a:rPr sz="1600" spc="-90" dirty="0"/>
                        <a:t>device </a:t>
                      </a:r>
                      <a:r>
                        <a:rPr sz="1600" spc="-50" dirty="0"/>
                        <a:t>that </a:t>
                      </a:r>
                      <a:r>
                        <a:rPr sz="1600" spc="-80" dirty="0"/>
                        <a:t>needs </a:t>
                      </a:r>
                      <a:r>
                        <a:rPr sz="1600" spc="-30" dirty="0"/>
                        <a:t>or </a:t>
                      </a:r>
                      <a:r>
                        <a:rPr sz="1600" spc="-55" dirty="0"/>
                        <a:t>request</a:t>
                      </a:r>
                      <a:r>
                        <a:rPr sz="1600" spc="114" dirty="0"/>
                        <a:t> </a:t>
                      </a:r>
                      <a:r>
                        <a:rPr sz="1600" spc="-35" dirty="0"/>
                        <a:t>it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</a:tr>
              <a:tr h="288925"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1600" spc="-15" dirty="0"/>
                        <a:t>Speed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3175" marB="0"/>
                </a:tc>
                <a:tc>
                  <a:txBody>
                    <a:bodyPr/>
                    <a:lstStyle/>
                    <a:p>
                      <a:pPr marL="71120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1600" spc="-105" dirty="0"/>
                        <a:t>10Mbps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3175" marB="0"/>
                </a:tc>
                <a:tc>
                  <a:txBody>
                    <a:bodyPr/>
                    <a:lstStyle/>
                    <a:p>
                      <a:pPr marL="71120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1600" dirty="0"/>
                        <a:t>10/100 </a:t>
                      </a:r>
                      <a:r>
                        <a:rPr sz="1600" spc="-85" dirty="0"/>
                        <a:t>Mbps, </a:t>
                      </a:r>
                      <a:r>
                        <a:rPr sz="1600" spc="-70" dirty="0"/>
                        <a:t>1</a:t>
                      </a:r>
                      <a:r>
                        <a:rPr sz="1600" spc="-75" dirty="0"/>
                        <a:t> </a:t>
                      </a:r>
                      <a:r>
                        <a:rPr sz="1600" spc="-100" dirty="0"/>
                        <a:t>Gbps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3175" marB="0"/>
                </a:tc>
              </a:tr>
              <a:tr h="398780">
                <a:tc>
                  <a:txBody>
                    <a:bodyPr/>
                    <a:lstStyle/>
                    <a:p>
                      <a:pPr marL="600710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600" spc="-5" dirty="0"/>
                        <a:t>Collisions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3810" marB="0"/>
                </a:tc>
                <a:tc>
                  <a:txBody>
                    <a:bodyPr/>
                    <a:lstStyle/>
                    <a:p>
                      <a:pPr marL="71120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600" spc="-85" dirty="0"/>
                        <a:t>Collisions </a:t>
                      </a:r>
                      <a:r>
                        <a:rPr sz="1600" spc="-65" dirty="0"/>
                        <a:t>occur </a:t>
                      </a:r>
                      <a:r>
                        <a:rPr sz="1600" spc="-80" dirty="0"/>
                        <a:t>in </a:t>
                      </a:r>
                      <a:r>
                        <a:rPr sz="1600" spc="-75" dirty="0"/>
                        <a:t>setups </a:t>
                      </a:r>
                      <a:r>
                        <a:rPr sz="1600" spc="-100" dirty="0"/>
                        <a:t>using</a:t>
                      </a:r>
                      <a:r>
                        <a:rPr sz="1600" spc="165" dirty="0"/>
                        <a:t> </a:t>
                      </a:r>
                      <a:r>
                        <a:rPr sz="1600" spc="-70" dirty="0"/>
                        <a:t>hubs.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3810" marB="0"/>
                </a:tc>
                <a:tc>
                  <a:txBody>
                    <a:bodyPr/>
                    <a:lstStyle/>
                    <a:p>
                      <a:pPr marL="71120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600" spc="-80" dirty="0"/>
                        <a:t>No </a:t>
                      </a:r>
                      <a:r>
                        <a:rPr sz="1600" spc="-85" dirty="0"/>
                        <a:t>collisions </a:t>
                      </a:r>
                      <a:r>
                        <a:rPr sz="1600" spc="-65" dirty="0"/>
                        <a:t>occur </a:t>
                      </a:r>
                      <a:r>
                        <a:rPr sz="1600" spc="-80" dirty="0"/>
                        <a:t>in </a:t>
                      </a:r>
                      <a:r>
                        <a:rPr sz="1600" spc="-130" dirty="0"/>
                        <a:t>a </a:t>
                      </a:r>
                      <a:r>
                        <a:rPr sz="1600" spc="-70" dirty="0"/>
                        <a:t>full-duplex</a:t>
                      </a:r>
                      <a:r>
                        <a:rPr sz="1600" spc="5" dirty="0"/>
                        <a:t> </a:t>
                      </a:r>
                      <a:r>
                        <a:rPr sz="1600" spc="-60" dirty="0"/>
                        <a:t>switch.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3810" marB="0"/>
                </a:tc>
              </a:tr>
              <a:tr h="285750">
                <a:tc>
                  <a:txBody>
                    <a:bodyPr/>
                    <a:lstStyle/>
                    <a:p>
                      <a:pPr marL="438784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600" spc="-25" dirty="0"/>
                        <a:t>Address</a:t>
                      </a:r>
                      <a:r>
                        <a:rPr sz="1600" spc="-50" dirty="0"/>
                        <a:t> </a:t>
                      </a:r>
                      <a:r>
                        <a:rPr sz="1600" dirty="0"/>
                        <a:t>Used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3810" marB="0"/>
                </a:tc>
                <a:tc>
                  <a:txBody>
                    <a:bodyPr/>
                    <a:lstStyle/>
                    <a:p>
                      <a:pPr marL="71120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600" spc="-100" dirty="0"/>
                        <a:t>Uses </a:t>
                      </a:r>
                      <a:r>
                        <a:rPr sz="1600" spc="-190" dirty="0"/>
                        <a:t>MAC</a:t>
                      </a:r>
                      <a:r>
                        <a:rPr sz="1600" spc="15" dirty="0"/>
                        <a:t> </a:t>
                      </a:r>
                      <a:r>
                        <a:rPr sz="1600" spc="-85" dirty="0"/>
                        <a:t>address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3810" marB="0"/>
                </a:tc>
                <a:tc>
                  <a:txBody>
                    <a:bodyPr/>
                    <a:lstStyle/>
                    <a:p>
                      <a:pPr marL="71120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600" spc="-100" dirty="0"/>
                        <a:t>Uses </a:t>
                      </a:r>
                      <a:r>
                        <a:rPr sz="1600" spc="-190" dirty="0"/>
                        <a:t>MAC</a:t>
                      </a:r>
                      <a:r>
                        <a:rPr sz="1600" spc="15" dirty="0"/>
                        <a:t> </a:t>
                      </a:r>
                      <a:r>
                        <a:rPr sz="1600" spc="-85" dirty="0"/>
                        <a:t>address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3810" marB="0"/>
                </a:tc>
              </a:tr>
            </a:tbl>
          </a:graphicData>
        </a:graphic>
      </p:graphicFrame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2891" y="544779"/>
            <a:ext cx="163639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95" dirty="0"/>
              <a:t>Bri</a:t>
            </a:r>
            <a:r>
              <a:rPr sz="4000" spc="-135" dirty="0"/>
              <a:t>d</a:t>
            </a:r>
            <a:r>
              <a:rPr sz="4000" spc="25" dirty="0"/>
              <a:t>ges</a:t>
            </a:r>
            <a:endParaRPr sz="4000"/>
          </a:p>
        </p:txBody>
      </p:sp>
      <p:sp>
        <p:nvSpPr>
          <p:cNvPr id="3" name="object 3"/>
          <p:cNvSpPr txBox="1"/>
          <p:nvPr/>
        </p:nvSpPr>
        <p:spPr>
          <a:xfrm>
            <a:off x="378053" y="1164082"/>
            <a:ext cx="637603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spc="-90" dirty="0">
                <a:latin typeface="Times New Roman"/>
                <a:cs typeface="Times New Roman"/>
              </a:rPr>
              <a:t>Operates </a:t>
            </a:r>
            <a:r>
              <a:rPr sz="2400" spc="-110" dirty="0">
                <a:latin typeface="Times New Roman"/>
                <a:cs typeface="Times New Roman"/>
              </a:rPr>
              <a:t>in </a:t>
            </a:r>
            <a:r>
              <a:rPr sz="2400" spc="-85" dirty="0">
                <a:latin typeface="Times New Roman"/>
                <a:cs typeface="Times New Roman"/>
              </a:rPr>
              <a:t>both </a:t>
            </a:r>
            <a:r>
              <a:rPr sz="2400" spc="-70" dirty="0">
                <a:latin typeface="Times New Roman"/>
                <a:cs typeface="Times New Roman"/>
              </a:rPr>
              <a:t>the </a:t>
            </a:r>
            <a:r>
              <a:rPr sz="2400" spc="-245" dirty="0">
                <a:latin typeface="Times New Roman"/>
                <a:cs typeface="Times New Roman"/>
              </a:rPr>
              <a:t>PHYSICAL </a:t>
            </a:r>
            <a:r>
              <a:rPr sz="2400" spc="-135" dirty="0">
                <a:latin typeface="Times New Roman"/>
                <a:cs typeface="Times New Roman"/>
              </a:rPr>
              <a:t>and </a:t>
            </a:r>
            <a:r>
              <a:rPr sz="2400" spc="-70" dirty="0">
                <a:latin typeface="Times New Roman"/>
                <a:cs typeface="Times New Roman"/>
              </a:rPr>
              <a:t>the </a:t>
            </a:r>
            <a:r>
              <a:rPr sz="2400" spc="-130" dirty="0">
                <a:latin typeface="Times New Roman"/>
                <a:cs typeface="Times New Roman"/>
              </a:rPr>
              <a:t>data</a:t>
            </a:r>
            <a:r>
              <a:rPr sz="2400" spc="-95" dirty="0">
                <a:latin typeface="Times New Roman"/>
                <a:cs typeface="Times New Roman"/>
              </a:rPr>
              <a:t> </a:t>
            </a:r>
            <a:r>
              <a:rPr sz="2400" spc="-140" dirty="0">
                <a:latin typeface="Times New Roman"/>
                <a:cs typeface="Times New Roman"/>
              </a:rPr>
              <a:t>linklayer.</a:t>
            </a:r>
            <a:endParaRPr sz="24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  <a:tab pos="868680" algn="l"/>
              </a:tabLst>
            </a:pPr>
            <a:r>
              <a:rPr sz="2400" spc="-245" dirty="0">
                <a:latin typeface="Times New Roman"/>
                <a:cs typeface="Times New Roman"/>
              </a:rPr>
              <a:t>As	</a:t>
            </a:r>
            <a:r>
              <a:rPr sz="2400" spc="-190" dirty="0">
                <a:latin typeface="Times New Roman"/>
                <a:cs typeface="Times New Roman"/>
              </a:rPr>
              <a:t>a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580769" y="1529841"/>
            <a:ext cx="51479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515110" algn="l"/>
                <a:tab pos="2368550" algn="l"/>
                <a:tab pos="3533140" algn="l"/>
                <a:tab pos="3905250" algn="l"/>
              </a:tabLst>
            </a:pPr>
            <a:r>
              <a:rPr sz="2400" spc="-254" dirty="0">
                <a:latin typeface="Times New Roman"/>
                <a:cs typeface="Times New Roman"/>
              </a:rPr>
              <a:t>PHYSICAL	</a:t>
            </a:r>
            <a:r>
              <a:rPr sz="2400" spc="-160" dirty="0">
                <a:latin typeface="Times New Roman"/>
                <a:cs typeface="Times New Roman"/>
              </a:rPr>
              <a:t>layer	</a:t>
            </a:r>
            <a:r>
              <a:rPr sz="2400" spc="-114" dirty="0">
                <a:latin typeface="Times New Roman"/>
                <a:cs typeface="Times New Roman"/>
              </a:rPr>
              <a:t>device,	</a:t>
            </a:r>
            <a:r>
              <a:rPr sz="2400" spc="-45" dirty="0">
                <a:latin typeface="Times New Roman"/>
                <a:cs typeface="Times New Roman"/>
              </a:rPr>
              <a:t>it	</a:t>
            </a:r>
            <a:r>
              <a:rPr sz="2400" spc="-120" dirty="0">
                <a:latin typeface="Times New Roman"/>
                <a:cs typeface="Times New Roman"/>
              </a:rPr>
              <a:t>regenerates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304278" y="1529841"/>
            <a:ext cx="12858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55320" algn="l"/>
              </a:tabLst>
            </a:pPr>
            <a:r>
              <a:rPr sz="2400" spc="25" dirty="0">
                <a:latin typeface="Times New Roman"/>
                <a:cs typeface="Times New Roman"/>
              </a:rPr>
              <a:t>t</a:t>
            </a:r>
            <a:r>
              <a:rPr sz="2400" spc="-170" dirty="0">
                <a:latin typeface="Times New Roman"/>
                <a:cs typeface="Times New Roman"/>
              </a:rPr>
              <a:t>h</a:t>
            </a:r>
            <a:r>
              <a:rPr sz="2400" spc="-95" dirty="0">
                <a:latin typeface="Times New Roman"/>
                <a:cs typeface="Times New Roman"/>
              </a:rPr>
              <a:t>e</a:t>
            </a:r>
            <a:r>
              <a:rPr sz="2400" dirty="0">
                <a:latin typeface="Times New Roman"/>
                <a:cs typeface="Times New Roman"/>
              </a:rPr>
              <a:t>	</a:t>
            </a:r>
            <a:r>
              <a:rPr sz="2400" spc="-150" dirty="0">
                <a:latin typeface="Times New Roman"/>
                <a:cs typeface="Times New Roman"/>
              </a:rPr>
              <a:t>sign</a:t>
            </a:r>
            <a:r>
              <a:rPr sz="2400" spc="-145" dirty="0">
                <a:latin typeface="Times New Roman"/>
                <a:cs typeface="Times New Roman"/>
              </a:rPr>
              <a:t>al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20953" y="1895297"/>
            <a:ext cx="121221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45" dirty="0">
                <a:latin typeface="Times New Roman"/>
                <a:cs typeface="Times New Roman"/>
              </a:rPr>
              <a:t>it</a:t>
            </a:r>
            <a:r>
              <a:rPr sz="2400" spc="-125" dirty="0">
                <a:latin typeface="Times New Roman"/>
                <a:cs typeface="Times New Roman"/>
              </a:rPr>
              <a:t> </a:t>
            </a:r>
            <a:r>
              <a:rPr sz="2400" spc="-105" dirty="0">
                <a:latin typeface="Times New Roman"/>
                <a:cs typeface="Times New Roman"/>
              </a:rPr>
              <a:t>receives.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78053" y="2261742"/>
            <a:ext cx="52019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4965" algn="l"/>
                <a:tab pos="355600" algn="l"/>
                <a:tab pos="893444" algn="l"/>
                <a:tab pos="1262380" algn="l"/>
                <a:tab pos="2080895" algn="l"/>
                <a:tab pos="2778760" algn="l"/>
                <a:tab pos="3656965" algn="l"/>
                <a:tab pos="4842510" algn="l"/>
              </a:tabLst>
            </a:pPr>
            <a:r>
              <a:rPr sz="2400" spc="-310" dirty="0">
                <a:latin typeface="Times New Roman"/>
                <a:cs typeface="Times New Roman"/>
              </a:rPr>
              <a:t>A</a:t>
            </a:r>
            <a:r>
              <a:rPr sz="2400" spc="-185" dirty="0">
                <a:latin typeface="Times New Roman"/>
                <a:cs typeface="Times New Roman"/>
              </a:rPr>
              <a:t>s	</a:t>
            </a:r>
            <a:r>
              <a:rPr sz="2400" spc="-190" dirty="0">
                <a:latin typeface="Times New Roman"/>
                <a:cs typeface="Times New Roman"/>
              </a:rPr>
              <a:t>a	</a:t>
            </a:r>
            <a:r>
              <a:rPr sz="2400" spc="-105" dirty="0">
                <a:latin typeface="Times New Roman"/>
                <a:cs typeface="Times New Roman"/>
              </a:rPr>
              <a:t>d</a:t>
            </a:r>
            <a:r>
              <a:rPr sz="2400" spc="-265" dirty="0">
                <a:latin typeface="Times New Roman"/>
                <a:cs typeface="Times New Roman"/>
              </a:rPr>
              <a:t>a</a:t>
            </a:r>
            <a:r>
              <a:rPr sz="2400" spc="-25" dirty="0">
                <a:latin typeface="Times New Roman"/>
                <a:cs typeface="Times New Roman"/>
              </a:rPr>
              <a:t>t</a:t>
            </a:r>
            <a:r>
              <a:rPr sz="2400" spc="-190" dirty="0">
                <a:latin typeface="Times New Roman"/>
                <a:cs typeface="Times New Roman"/>
              </a:rPr>
              <a:t>a</a:t>
            </a:r>
            <a:r>
              <a:rPr sz="2400" dirty="0">
                <a:latin typeface="Times New Roman"/>
                <a:cs typeface="Times New Roman"/>
              </a:rPr>
              <a:t>	</a:t>
            </a:r>
            <a:r>
              <a:rPr sz="2400" spc="-90" dirty="0">
                <a:latin typeface="Times New Roman"/>
                <a:cs typeface="Times New Roman"/>
              </a:rPr>
              <a:t>li</a:t>
            </a:r>
            <a:r>
              <a:rPr sz="2400" spc="-150" dirty="0">
                <a:latin typeface="Times New Roman"/>
                <a:cs typeface="Times New Roman"/>
              </a:rPr>
              <a:t>nk</a:t>
            </a:r>
            <a:r>
              <a:rPr sz="2400" dirty="0">
                <a:latin typeface="Times New Roman"/>
                <a:cs typeface="Times New Roman"/>
              </a:rPr>
              <a:t>	</a:t>
            </a:r>
            <a:r>
              <a:rPr sz="2400" spc="-120" dirty="0">
                <a:latin typeface="Times New Roman"/>
                <a:cs typeface="Times New Roman"/>
              </a:rPr>
              <a:t>l</a:t>
            </a:r>
            <a:r>
              <a:rPr sz="2400" spc="-325" dirty="0">
                <a:latin typeface="Times New Roman"/>
                <a:cs typeface="Times New Roman"/>
              </a:rPr>
              <a:t>a</a:t>
            </a:r>
            <a:r>
              <a:rPr sz="2400" spc="-265" dirty="0">
                <a:latin typeface="Times New Roman"/>
                <a:cs typeface="Times New Roman"/>
              </a:rPr>
              <a:t>y</a:t>
            </a:r>
            <a:r>
              <a:rPr sz="2400" spc="-45" dirty="0">
                <a:latin typeface="Times New Roman"/>
                <a:cs typeface="Times New Roman"/>
              </a:rPr>
              <a:t>e</a:t>
            </a:r>
            <a:r>
              <a:rPr sz="2400" spc="-30" dirty="0">
                <a:latin typeface="Times New Roman"/>
                <a:cs typeface="Times New Roman"/>
              </a:rPr>
              <a:t>r</a:t>
            </a:r>
            <a:r>
              <a:rPr sz="2400" dirty="0">
                <a:latin typeface="Times New Roman"/>
                <a:cs typeface="Times New Roman"/>
              </a:rPr>
              <a:t>	</a:t>
            </a:r>
            <a:r>
              <a:rPr sz="2400" spc="-105" dirty="0">
                <a:latin typeface="Times New Roman"/>
                <a:cs typeface="Times New Roman"/>
              </a:rPr>
              <a:t>d</a:t>
            </a:r>
            <a:r>
              <a:rPr sz="2400" spc="-170" dirty="0">
                <a:latin typeface="Times New Roman"/>
                <a:cs typeface="Times New Roman"/>
              </a:rPr>
              <a:t>e</a:t>
            </a:r>
            <a:r>
              <a:rPr sz="2400" spc="-135" dirty="0">
                <a:latin typeface="Times New Roman"/>
                <a:cs typeface="Times New Roman"/>
              </a:rPr>
              <a:t>vic</a:t>
            </a:r>
            <a:r>
              <a:rPr sz="2400" spc="-204" dirty="0">
                <a:latin typeface="Times New Roman"/>
                <a:cs typeface="Times New Roman"/>
              </a:rPr>
              <a:t>e</a:t>
            </a:r>
            <a:r>
              <a:rPr sz="2400" spc="100" dirty="0">
                <a:latin typeface="Times New Roman"/>
                <a:cs typeface="Times New Roman"/>
              </a:rPr>
              <a:t>,</a:t>
            </a:r>
            <a:r>
              <a:rPr sz="2400" dirty="0">
                <a:latin typeface="Times New Roman"/>
                <a:cs typeface="Times New Roman"/>
              </a:rPr>
              <a:t>	</a:t>
            </a:r>
            <a:r>
              <a:rPr sz="2400" spc="-70" dirty="0">
                <a:latin typeface="Times New Roman"/>
                <a:cs typeface="Times New Roman"/>
              </a:rPr>
              <a:t>the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880608" y="2261742"/>
            <a:ext cx="24377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100455" algn="l"/>
                <a:tab pos="1789430" algn="l"/>
              </a:tabLst>
            </a:pPr>
            <a:r>
              <a:rPr sz="2400" spc="-125" dirty="0">
                <a:latin typeface="Times New Roman"/>
                <a:cs typeface="Times New Roman"/>
              </a:rPr>
              <a:t>b</a:t>
            </a:r>
            <a:r>
              <a:rPr sz="2400" spc="60" dirty="0">
                <a:latin typeface="Times New Roman"/>
                <a:cs typeface="Times New Roman"/>
              </a:rPr>
              <a:t>r</a:t>
            </a:r>
            <a:r>
              <a:rPr sz="2400" spc="-110" dirty="0">
                <a:latin typeface="Times New Roman"/>
                <a:cs typeface="Times New Roman"/>
              </a:rPr>
              <a:t>id</a:t>
            </a:r>
            <a:r>
              <a:rPr sz="2400" spc="-245" dirty="0">
                <a:latin typeface="Times New Roman"/>
                <a:cs typeface="Times New Roman"/>
              </a:rPr>
              <a:t>g</a:t>
            </a:r>
            <a:r>
              <a:rPr sz="2400" spc="-95" dirty="0">
                <a:latin typeface="Times New Roman"/>
                <a:cs typeface="Times New Roman"/>
              </a:rPr>
              <a:t>e</a:t>
            </a:r>
            <a:r>
              <a:rPr sz="2400" dirty="0">
                <a:latin typeface="Times New Roman"/>
                <a:cs typeface="Times New Roman"/>
              </a:rPr>
              <a:t>	</a:t>
            </a:r>
            <a:r>
              <a:rPr sz="2400" spc="-155" dirty="0">
                <a:latin typeface="Times New Roman"/>
                <a:cs typeface="Times New Roman"/>
              </a:rPr>
              <a:t>c</a:t>
            </a:r>
            <a:r>
              <a:rPr sz="2400" spc="-145" dirty="0">
                <a:latin typeface="Times New Roman"/>
                <a:cs typeface="Times New Roman"/>
              </a:rPr>
              <a:t>a</a:t>
            </a:r>
            <a:r>
              <a:rPr sz="2400" spc="-155" dirty="0">
                <a:latin typeface="Times New Roman"/>
                <a:cs typeface="Times New Roman"/>
              </a:rPr>
              <a:t>n</a:t>
            </a:r>
            <a:r>
              <a:rPr sz="2400" dirty="0">
                <a:latin typeface="Times New Roman"/>
                <a:cs typeface="Times New Roman"/>
              </a:rPr>
              <a:t>	</a:t>
            </a:r>
            <a:r>
              <a:rPr sz="2400" spc="-100" dirty="0">
                <a:latin typeface="Times New Roman"/>
                <a:cs typeface="Times New Roman"/>
              </a:rPr>
              <a:t>c</a:t>
            </a:r>
            <a:r>
              <a:rPr sz="2400" spc="-170" dirty="0">
                <a:latin typeface="Times New Roman"/>
                <a:cs typeface="Times New Roman"/>
              </a:rPr>
              <a:t>h</a:t>
            </a:r>
            <a:r>
              <a:rPr sz="2400" spc="-120" dirty="0">
                <a:latin typeface="Times New Roman"/>
                <a:cs typeface="Times New Roman"/>
              </a:rPr>
              <a:t>e</a:t>
            </a:r>
            <a:r>
              <a:rPr sz="2400" spc="-80" dirty="0">
                <a:latin typeface="Times New Roman"/>
                <a:cs typeface="Times New Roman"/>
              </a:rPr>
              <a:t>c</a:t>
            </a:r>
            <a:r>
              <a:rPr sz="2400" spc="-150" dirty="0">
                <a:latin typeface="Times New Roman"/>
                <a:cs typeface="Times New Roman"/>
              </a:rPr>
              <a:t>k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91769" y="2627503"/>
            <a:ext cx="8206740" cy="3775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1630" marR="5080" indent="1270">
              <a:lnSpc>
                <a:spcPct val="100000"/>
              </a:lnSpc>
              <a:spcBef>
                <a:spcPts val="100"/>
              </a:spcBef>
              <a:tabLst>
                <a:tab pos="4828540" algn="l"/>
                <a:tab pos="5501005" algn="l"/>
              </a:tabLst>
            </a:pPr>
            <a:r>
              <a:rPr sz="2400" spc="-80" dirty="0">
                <a:latin typeface="Times New Roman"/>
                <a:cs typeface="Times New Roman"/>
              </a:rPr>
              <a:t>the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spc="-195" dirty="0">
                <a:latin typeface="Times New Roman"/>
                <a:cs typeface="Times New Roman"/>
              </a:rPr>
              <a:t>PHYSICAL/MAC</a:t>
            </a:r>
            <a:r>
              <a:rPr sz="2400" spc="-365" dirty="0">
                <a:latin typeface="Times New Roman"/>
                <a:cs typeface="Times New Roman"/>
              </a:rPr>
              <a:t> </a:t>
            </a:r>
            <a:r>
              <a:rPr sz="2400" spc="-125" dirty="0">
                <a:latin typeface="Times New Roman"/>
                <a:cs typeface="Times New Roman"/>
              </a:rPr>
              <a:t>addresses(source	</a:t>
            </a:r>
            <a:r>
              <a:rPr sz="2400" spc="-135" dirty="0">
                <a:latin typeface="Times New Roman"/>
                <a:cs typeface="Times New Roman"/>
              </a:rPr>
              <a:t>and	</a:t>
            </a:r>
            <a:r>
              <a:rPr sz="2400" spc="-105" dirty="0">
                <a:latin typeface="Times New Roman"/>
                <a:cs typeface="Times New Roman"/>
              </a:rPr>
              <a:t>destination) contained </a:t>
            </a:r>
            <a:r>
              <a:rPr sz="2400" spc="-110" dirty="0">
                <a:latin typeface="Times New Roman"/>
                <a:cs typeface="Times New Roman"/>
              </a:rPr>
              <a:t>in  </a:t>
            </a:r>
            <a:r>
              <a:rPr sz="2400" spc="-70" dirty="0">
                <a:latin typeface="Times New Roman"/>
                <a:cs typeface="Times New Roman"/>
              </a:rPr>
              <a:t>the</a:t>
            </a:r>
            <a:r>
              <a:rPr sz="2400" spc="-295" dirty="0">
                <a:latin typeface="Times New Roman"/>
                <a:cs typeface="Times New Roman"/>
              </a:rPr>
              <a:t> </a:t>
            </a:r>
            <a:r>
              <a:rPr sz="2400" spc="-100" dirty="0">
                <a:latin typeface="Times New Roman"/>
                <a:cs typeface="Times New Roman"/>
              </a:rPr>
              <a:t>frame.</a:t>
            </a:r>
            <a:endParaRPr sz="24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spc="-310" dirty="0">
                <a:latin typeface="Times New Roman"/>
                <a:cs typeface="Times New Roman"/>
              </a:rPr>
              <a:t>A </a:t>
            </a:r>
            <a:r>
              <a:rPr sz="2400" spc="-95" dirty="0">
                <a:latin typeface="Times New Roman"/>
                <a:cs typeface="Times New Roman"/>
              </a:rPr>
              <a:t>bridge </a:t>
            </a:r>
            <a:r>
              <a:rPr sz="2400" spc="-175" dirty="0">
                <a:latin typeface="Times New Roman"/>
                <a:cs typeface="Times New Roman"/>
              </a:rPr>
              <a:t>has </a:t>
            </a:r>
            <a:r>
              <a:rPr sz="2400" spc="-190" dirty="0">
                <a:latin typeface="Times New Roman"/>
                <a:cs typeface="Times New Roman"/>
              </a:rPr>
              <a:t>a </a:t>
            </a:r>
            <a:r>
              <a:rPr sz="2400" spc="-105" dirty="0">
                <a:latin typeface="Times New Roman"/>
                <a:cs typeface="Times New Roman"/>
              </a:rPr>
              <a:t>table </a:t>
            </a:r>
            <a:r>
              <a:rPr sz="2400" spc="-120" dirty="0">
                <a:latin typeface="Times New Roman"/>
                <a:cs typeface="Times New Roman"/>
              </a:rPr>
              <a:t>used </a:t>
            </a:r>
            <a:r>
              <a:rPr sz="2400" spc="-110" dirty="0">
                <a:latin typeface="Times New Roman"/>
                <a:cs typeface="Times New Roman"/>
              </a:rPr>
              <a:t>in </a:t>
            </a:r>
            <a:r>
              <a:rPr sz="2400" spc="-90" dirty="0">
                <a:latin typeface="Times New Roman"/>
                <a:cs typeface="Times New Roman"/>
              </a:rPr>
              <a:t>filtering</a:t>
            </a:r>
            <a:r>
              <a:rPr sz="2400" spc="-375" dirty="0">
                <a:latin typeface="Times New Roman"/>
                <a:cs typeface="Times New Roman"/>
              </a:rPr>
              <a:t> </a:t>
            </a:r>
            <a:r>
              <a:rPr sz="2400" spc="-110" dirty="0">
                <a:latin typeface="Times New Roman"/>
                <a:cs typeface="Times New Roman"/>
              </a:rPr>
              <a:t>decisions.</a:t>
            </a:r>
            <a:endParaRPr sz="2400">
              <a:latin typeface="Times New Roman"/>
              <a:cs typeface="Times New Roman"/>
            </a:endParaRPr>
          </a:p>
          <a:p>
            <a:pPr marL="355600" marR="266700" indent="-342900">
              <a:lnSpc>
                <a:spcPct val="100000"/>
              </a:lnSpc>
              <a:spcBef>
                <a:spcPts val="994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spc="-80" dirty="0">
                <a:latin typeface="Times New Roman"/>
                <a:cs typeface="Times New Roman"/>
              </a:rPr>
              <a:t>It </a:t>
            </a:r>
            <a:r>
              <a:rPr sz="2400" spc="-155" dirty="0">
                <a:latin typeface="Times New Roman"/>
                <a:cs typeface="Times New Roman"/>
              </a:rPr>
              <a:t>can </a:t>
            </a:r>
            <a:r>
              <a:rPr sz="2400" spc="-120" dirty="0">
                <a:latin typeface="Times New Roman"/>
                <a:cs typeface="Times New Roman"/>
              </a:rPr>
              <a:t>check </a:t>
            </a:r>
            <a:r>
              <a:rPr sz="2400" spc="-70" dirty="0">
                <a:latin typeface="Times New Roman"/>
                <a:cs typeface="Times New Roman"/>
              </a:rPr>
              <a:t>the </a:t>
            </a:r>
            <a:r>
              <a:rPr sz="2400" spc="-100" dirty="0">
                <a:latin typeface="Times New Roman"/>
                <a:cs typeface="Times New Roman"/>
              </a:rPr>
              <a:t>destination </a:t>
            </a:r>
            <a:r>
              <a:rPr sz="2400" spc="-130" dirty="0">
                <a:latin typeface="Times New Roman"/>
                <a:cs typeface="Times New Roman"/>
              </a:rPr>
              <a:t>address </a:t>
            </a:r>
            <a:r>
              <a:rPr sz="2400" spc="-135" dirty="0">
                <a:latin typeface="Times New Roman"/>
                <a:cs typeface="Times New Roman"/>
              </a:rPr>
              <a:t>of </a:t>
            </a:r>
            <a:r>
              <a:rPr sz="2400" spc="-190" dirty="0">
                <a:latin typeface="Times New Roman"/>
                <a:cs typeface="Times New Roman"/>
              </a:rPr>
              <a:t>a </a:t>
            </a:r>
            <a:r>
              <a:rPr sz="2400" spc="-130" dirty="0">
                <a:latin typeface="Times New Roman"/>
                <a:cs typeface="Times New Roman"/>
              </a:rPr>
              <a:t>frame </a:t>
            </a:r>
            <a:r>
              <a:rPr sz="2400" spc="-135" dirty="0">
                <a:latin typeface="Times New Roman"/>
                <a:cs typeface="Times New Roman"/>
              </a:rPr>
              <a:t>and </a:t>
            </a:r>
            <a:r>
              <a:rPr sz="2400" spc="-110" dirty="0">
                <a:latin typeface="Times New Roman"/>
                <a:cs typeface="Times New Roman"/>
              </a:rPr>
              <a:t>decide </a:t>
            </a:r>
            <a:r>
              <a:rPr sz="2400" spc="-150" dirty="0">
                <a:latin typeface="Times New Roman"/>
                <a:cs typeface="Times New Roman"/>
              </a:rPr>
              <a:t>if </a:t>
            </a:r>
            <a:r>
              <a:rPr sz="2400" spc="-70" dirty="0">
                <a:latin typeface="Times New Roman"/>
                <a:cs typeface="Times New Roman"/>
              </a:rPr>
              <a:t>the </a:t>
            </a:r>
            <a:r>
              <a:rPr sz="2400" spc="-130" dirty="0">
                <a:latin typeface="Times New Roman"/>
                <a:cs typeface="Times New Roman"/>
              </a:rPr>
              <a:t>frame  </a:t>
            </a:r>
            <a:r>
              <a:rPr sz="2400" spc="-120" dirty="0">
                <a:latin typeface="Times New Roman"/>
                <a:cs typeface="Times New Roman"/>
              </a:rPr>
              <a:t>should </a:t>
            </a:r>
            <a:r>
              <a:rPr sz="2400" spc="-110" dirty="0">
                <a:latin typeface="Times New Roman"/>
                <a:cs typeface="Times New Roman"/>
              </a:rPr>
              <a:t>be forwarded </a:t>
            </a:r>
            <a:r>
              <a:rPr sz="2400" spc="-30" dirty="0">
                <a:latin typeface="Times New Roman"/>
                <a:cs typeface="Times New Roman"/>
              </a:rPr>
              <a:t>or</a:t>
            </a:r>
            <a:r>
              <a:rPr sz="2400" spc="-185" dirty="0">
                <a:latin typeface="Times New Roman"/>
                <a:cs typeface="Times New Roman"/>
              </a:rPr>
              <a:t> </a:t>
            </a:r>
            <a:r>
              <a:rPr sz="2400" spc="-70" dirty="0">
                <a:latin typeface="Times New Roman"/>
                <a:cs typeface="Times New Roman"/>
              </a:rPr>
              <a:t>dropped.</a:t>
            </a:r>
            <a:endParaRPr sz="24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1595"/>
              </a:spcBef>
              <a:buFont typeface="Arial"/>
              <a:buChar char="•"/>
              <a:tabLst>
                <a:tab pos="354965" algn="l"/>
                <a:tab pos="355600" algn="l"/>
                <a:tab pos="6671309" algn="l"/>
              </a:tabLst>
            </a:pPr>
            <a:r>
              <a:rPr sz="2400" spc="-180" dirty="0">
                <a:latin typeface="Times New Roman"/>
                <a:cs typeface="Times New Roman"/>
              </a:rPr>
              <a:t>If </a:t>
            </a:r>
            <a:r>
              <a:rPr sz="2400" spc="-70" dirty="0">
                <a:latin typeface="Times New Roman"/>
                <a:cs typeface="Times New Roman"/>
              </a:rPr>
              <a:t>the </a:t>
            </a:r>
            <a:r>
              <a:rPr sz="2400" spc="-130" dirty="0">
                <a:latin typeface="Times New Roman"/>
                <a:cs typeface="Times New Roman"/>
              </a:rPr>
              <a:t>frame </a:t>
            </a:r>
            <a:r>
              <a:rPr sz="2400" spc="-150" dirty="0">
                <a:latin typeface="Times New Roman"/>
                <a:cs typeface="Times New Roman"/>
              </a:rPr>
              <a:t>is </a:t>
            </a:r>
            <a:r>
              <a:rPr sz="2400" spc="-35" dirty="0">
                <a:latin typeface="Times New Roman"/>
                <a:cs typeface="Times New Roman"/>
              </a:rPr>
              <a:t>to </a:t>
            </a:r>
            <a:r>
              <a:rPr sz="2400" spc="-110" dirty="0">
                <a:latin typeface="Times New Roman"/>
                <a:cs typeface="Times New Roman"/>
              </a:rPr>
              <a:t>be </a:t>
            </a:r>
            <a:r>
              <a:rPr sz="2400" spc="-90" dirty="0">
                <a:latin typeface="Times New Roman"/>
                <a:cs typeface="Times New Roman"/>
              </a:rPr>
              <a:t>forwarded, </a:t>
            </a:r>
            <a:r>
              <a:rPr sz="2400" spc="-70" dirty="0">
                <a:latin typeface="Times New Roman"/>
                <a:cs typeface="Times New Roman"/>
              </a:rPr>
              <a:t>the</a:t>
            </a:r>
            <a:r>
              <a:rPr sz="2400" spc="190" dirty="0">
                <a:latin typeface="Times New Roman"/>
                <a:cs typeface="Times New Roman"/>
              </a:rPr>
              <a:t> </a:t>
            </a:r>
            <a:r>
              <a:rPr sz="2400" spc="-120" dirty="0">
                <a:latin typeface="Times New Roman"/>
                <a:cs typeface="Times New Roman"/>
              </a:rPr>
              <a:t>decision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-110" dirty="0">
                <a:latin typeface="Times New Roman"/>
                <a:cs typeface="Times New Roman"/>
              </a:rPr>
              <a:t>mustspecify	</a:t>
            </a:r>
            <a:r>
              <a:rPr sz="2400" spc="-70" dirty="0">
                <a:latin typeface="Times New Roman"/>
                <a:cs typeface="Times New Roman"/>
              </a:rPr>
              <a:t>the</a:t>
            </a:r>
            <a:r>
              <a:rPr sz="2400" spc="-185" dirty="0">
                <a:latin typeface="Times New Roman"/>
                <a:cs typeface="Times New Roman"/>
              </a:rPr>
              <a:t> </a:t>
            </a:r>
            <a:r>
              <a:rPr sz="2400" spc="5" dirty="0">
                <a:latin typeface="Times New Roman"/>
                <a:cs typeface="Times New Roman"/>
              </a:rPr>
              <a:t>port.</a:t>
            </a:r>
            <a:endParaRPr sz="24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101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spc="-310" dirty="0">
                <a:latin typeface="Times New Roman"/>
                <a:cs typeface="Times New Roman"/>
              </a:rPr>
              <a:t>A </a:t>
            </a:r>
            <a:r>
              <a:rPr sz="2400" spc="-95" dirty="0">
                <a:latin typeface="Times New Roman"/>
                <a:cs typeface="Times New Roman"/>
              </a:rPr>
              <a:t>bridge </a:t>
            </a:r>
            <a:r>
              <a:rPr sz="2400" spc="-175" dirty="0">
                <a:latin typeface="Times New Roman"/>
                <a:cs typeface="Times New Roman"/>
              </a:rPr>
              <a:t>has </a:t>
            </a:r>
            <a:r>
              <a:rPr sz="2400" spc="-190" dirty="0">
                <a:latin typeface="Times New Roman"/>
                <a:cs typeface="Times New Roman"/>
              </a:rPr>
              <a:t>a </a:t>
            </a:r>
            <a:r>
              <a:rPr sz="2400" spc="-105" dirty="0">
                <a:latin typeface="Times New Roman"/>
                <a:cs typeface="Times New Roman"/>
              </a:rPr>
              <a:t>table </a:t>
            </a:r>
            <a:r>
              <a:rPr sz="2400" spc="-75" dirty="0">
                <a:latin typeface="Times New Roman"/>
                <a:cs typeface="Times New Roman"/>
              </a:rPr>
              <a:t>that </a:t>
            </a:r>
            <a:r>
              <a:rPr sz="2400" spc="-160" dirty="0">
                <a:latin typeface="Times New Roman"/>
                <a:cs typeface="Times New Roman"/>
              </a:rPr>
              <a:t>maps </a:t>
            </a:r>
            <a:r>
              <a:rPr sz="2400" spc="-125" dirty="0">
                <a:latin typeface="Times New Roman"/>
                <a:cs typeface="Times New Roman"/>
              </a:rPr>
              <a:t>address </a:t>
            </a:r>
            <a:r>
              <a:rPr sz="2400" spc="-35" dirty="0">
                <a:latin typeface="Times New Roman"/>
                <a:cs typeface="Times New Roman"/>
              </a:rPr>
              <a:t>to</a:t>
            </a:r>
            <a:r>
              <a:rPr sz="2400" spc="-405" dirty="0">
                <a:latin typeface="Times New Roman"/>
                <a:cs typeface="Times New Roman"/>
              </a:rPr>
              <a:t> </a:t>
            </a:r>
            <a:r>
              <a:rPr sz="2400" spc="-35" dirty="0">
                <a:latin typeface="Times New Roman"/>
                <a:cs typeface="Times New Roman"/>
              </a:rPr>
              <a:t>ports.</a:t>
            </a:r>
            <a:endParaRPr sz="2400">
              <a:latin typeface="Times New Roman"/>
              <a:cs typeface="Times New Roman"/>
            </a:endParaRPr>
          </a:p>
          <a:p>
            <a:pPr marL="355600" marR="8636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spc="-125" dirty="0">
                <a:latin typeface="Times New Roman"/>
                <a:cs typeface="Times New Roman"/>
              </a:rPr>
              <a:t>Limit </a:t>
            </a:r>
            <a:r>
              <a:rPr sz="2400" spc="-35" dirty="0">
                <a:latin typeface="Times New Roman"/>
                <a:cs typeface="Times New Roman"/>
              </a:rPr>
              <a:t>or </a:t>
            </a:r>
            <a:r>
              <a:rPr sz="2400" spc="-70" dirty="0">
                <a:latin typeface="Times New Roman"/>
                <a:cs typeface="Times New Roman"/>
              </a:rPr>
              <a:t>filter </a:t>
            </a:r>
            <a:r>
              <a:rPr sz="2400" spc="-130" dirty="0">
                <a:latin typeface="Times New Roman"/>
                <a:cs typeface="Times New Roman"/>
              </a:rPr>
              <a:t>traffic </a:t>
            </a:r>
            <a:r>
              <a:rPr sz="2400" spc="-135" dirty="0">
                <a:latin typeface="Times New Roman"/>
                <a:cs typeface="Times New Roman"/>
              </a:rPr>
              <a:t>keeping </a:t>
            </a:r>
            <a:r>
              <a:rPr sz="2400" spc="-130" dirty="0">
                <a:latin typeface="Times New Roman"/>
                <a:cs typeface="Times New Roman"/>
              </a:rPr>
              <a:t>local traffic local </a:t>
            </a:r>
            <a:r>
              <a:rPr sz="2400" spc="-110" dirty="0">
                <a:latin typeface="Times New Roman"/>
                <a:cs typeface="Times New Roman"/>
              </a:rPr>
              <a:t>yet </a:t>
            </a:r>
            <a:r>
              <a:rPr sz="2400" spc="-140" dirty="0">
                <a:latin typeface="Times New Roman"/>
                <a:cs typeface="Times New Roman"/>
              </a:rPr>
              <a:t>allow </a:t>
            </a:r>
            <a:r>
              <a:rPr sz="2400" spc="-105" dirty="0">
                <a:latin typeface="Times New Roman"/>
                <a:cs typeface="Times New Roman"/>
              </a:rPr>
              <a:t>connectivity </a:t>
            </a:r>
            <a:r>
              <a:rPr sz="2400" spc="-35" dirty="0">
                <a:latin typeface="Times New Roman"/>
                <a:cs typeface="Times New Roman"/>
              </a:rPr>
              <a:t>to  </a:t>
            </a:r>
            <a:r>
              <a:rPr sz="2400" spc="-60" dirty="0">
                <a:latin typeface="Times New Roman"/>
                <a:cs typeface="Times New Roman"/>
              </a:rPr>
              <a:t>other </a:t>
            </a:r>
            <a:r>
              <a:rPr sz="2400" spc="-70" dirty="0">
                <a:latin typeface="Times New Roman"/>
                <a:cs typeface="Times New Roman"/>
              </a:rPr>
              <a:t>parts</a:t>
            </a:r>
            <a:r>
              <a:rPr sz="2400" spc="-245" dirty="0">
                <a:latin typeface="Times New Roman"/>
                <a:cs typeface="Times New Roman"/>
              </a:rPr>
              <a:t> </a:t>
            </a:r>
            <a:r>
              <a:rPr sz="2400" spc="-100" dirty="0">
                <a:latin typeface="Times New Roman"/>
                <a:cs typeface="Times New Roman"/>
              </a:rPr>
              <a:t>(segments).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8273" y="838263"/>
            <a:ext cx="8089140" cy="503446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182114" y="1123315"/>
            <a:ext cx="28035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dirty="0">
                <a:solidFill>
                  <a:srgbClr val="696363"/>
                </a:solidFill>
                <a:latin typeface="Times New Roman"/>
                <a:cs typeface="Times New Roman"/>
              </a:rPr>
              <a:t>A bridge connecting two</a:t>
            </a:r>
            <a:r>
              <a:rPr sz="1800" i="1" spc="-325" dirty="0">
                <a:solidFill>
                  <a:srgbClr val="696363"/>
                </a:solidFill>
                <a:latin typeface="Times New Roman"/>
                <a:cs typeface="Times New Roman"/>
              </a:rPr>
              <a:t> </a:t>
            </a:r>
            <a:r>
              <a:rPr sz="1800" i="1" spc="-5" dirty="0">
                <a:solidFill>
                  <a:srgbClr val="696363"/>
                </a:solidFill>
                <a:latin typeface="Times New Roman"/>
                <a:cs typeface="Times New Roman"/>
              </a:rPr>
              <a:t>LANs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548764" y="6314643"/>
            <a:ext cx="54819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35" dirty="0">
                <a:latin typeface="Times New Roman"/>
                <a:cs typeface="Times New Roman"/>
              </a:rPr>
              <a:t>A </a:t>
            </a:r>
            <a:r>
              <a:rPr sz="1800" spc="-85" dirty="0">
                <a:latin typeface="Times New Roman"/>
                <a:cs typeface="Times New Roman"/>
              </a:rPr>
              <a:t>bridge </a:t>
            </a:r>
            <a:r>
              <a:rPr sz="1800" spc="-90" dirty="0">
                <a:latin typeface="Times New Roman"/>
                <a:cs typeface="Times New Roman"/>
              </a:rPr>
              <a:t>does </a:t>
            </a:r>
            <a:r>
              <a:rPr sz="1800" spc="-45" dirty="0">
                <a:latin typeface="Times New Roman"/>
                <a:cs typeface="Times New Roman"/>
              </a:rPr>
              <a:t>not </a:t>
            </a:r>
            <a:r>
              <a:rPr sz="1800" spc="-114" dirty="0">
                <a:latin typeface="Times New Roman"/>
                <a:cs typeface="Times New Roman"/>
              </a:rPr>
              <a:t>change </a:t>
            </a:r>
            <a:r>
              <a:rPr sz="1800" spc="-55" dirty="0">
                <a:latin typeface="Times New Roman"/>
                <a:cs typeface="Times New Roman"/>
              </a:rPr>
              <a:t>the </a:t>
            </a:r>
            <a:r>
              <a:rPr sz="1800" spc="-125" dirty="0">
                <a:latin typeface="Times New Roman"/>
                <a:cs typeface="Times New Roman"/>
              </a:rPr>
              <a:t>physical </a:t>
            </a:r>
            <a:r>
              <a:rPr sz="1800" spc="-150" dirty="0">
                <a:latin typeface="Times New Roman"/>
                <a:cs typeface="Times New Roman"/>
              </a:rPr>
              <a:t>(MAC) </a:t>
            </a:r>
            <a:r>
              <a:rPr sz="1800" spc="-105" dirty="0">
                <a:latin typeface="Times New Roman"/>
                <a:cs typeface="Times New Roman"/>
              </a:rPr>
              <a:t>addresses </a:t>
            </a:r>
            <a:r>
              <a:rPr sz="1800" spc="-85" dirty="0">
                <a:latin typeface="Times New Roman"/>
                <a:cs typeface="Times New Roman"/>
              </a:rPr>
              <a:t>in </a:t>
            </a:r>
            <a:r>
              <a:rPr sz="1800" spc="-145" dirty="0">
                <a:latin typeface="Times New Roman"/>
                <a:cs typeface="Times New Roman"/>
              </a:rPr>
              <a:t>a</a:t>
            </a:r>
            <a:r>
              <a:rPr sz="1800" spc="120" dirty="0">
                <a:latin typeface="Times New Roman"/>
                <a:cs typeface="Times New Roman"/>
              </a:rPr>
              <a:t> </a:t>
            </a:r>
            <a:r>
              <a:rPr sz="1800" spc="-80" dirty="0">
                <a:latin typeface="Times New Roman"/>
                <a:cs typeface="Times New Roman"/>
              </a:rPr>
              <a:t>frame.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05557" y="0"/>
            <a:ext cx="3472179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250" dirty="0">
                <a:solidFill>
                  <a:srgbClr val="585858"/>
                </a:solidFill>
                <a:latin typeface="Times New Roman"/>
                <a:cs typeface="Times New Roman"/>
              </a:rPr>
              <a:t>How</a:t>
            </a:r>
            <a:r>
              <a:rPr sz="4000" spc="-140" dirty="0">
                <a:solidFill>
                  <a:srgbClr val="585858"/>
                </a:solidFill>
                <a:latin typeface="Times New Roman"/>
                <a:cs typeface="Times New Roman"/>
              </a:rPr>
              <a:t> </a:t>
            </a:r>
            <a:r>
              <a:rPr sz="4000" spc="-220" dirty="0">
                <a:solidFill>
                  <a:srgbClr val="585858"/>
                </a:solidFill>
                <a:latin typeface="Times New Roman"/>
                <a:cs typeface="Times New Roman"/>
              </a:rPr>
              <a:t>BridgesWork</a:t>
            </a:r>
            <a:endParaRPr sz="4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36244" y="850391"/>
            <a:ext cx="7930515" cy="772160"/>
          </a:xfrm>
          <a:custGeom>
            <a:avLst/>
            <a:gdLst/>
            <a:ahLst/>
            <a:cxnLst/>
            <a:rect l="l" t="t" r="r" b="b"/>
            <a:pathLst>
              <a:path w="7930515" h="772160">
                <a:moveTo>
                  <a:pt x="7801813" y="0"/>
                </a:moveTo>
                <a:lnTo>
                  <a:pt x="128701" y="0"/>
                </a:lnTo>
                <a:lnTo>
                  <a:pt x="78604" y="10118"/>
                </a:lnTo>
                <a:lnTo>
                  <a:pt x="37695" y="37703"/>
                </a:lnTo>
                <a:lnTo>
                  <a:pt x="10113" y="78599"/>
                </a:lnTo>
                <a:lnTo>
                  <a:pt x="0" y="128650"/>
                </a:lnTo>
                <a:lnTo>
                  <a:pt x="0" y="643509"/>
                </a:lnTo>
                <a:lnTo>
                  <a:pt x="10113" y="693614"/>
                </a:lnTo>
                <a:lnTo>
                  <a:pt x="37695" y="734504"/>
                </a:lnTo>
                <a:lnTo>
                  <a:pt x="78604" y="762059"/>
                </a:lnTo>
                <a:lnTo>
                  <a:pt x="128701" y="772160"/>
                </a:lnTo>
                <a:lnTo>
                  <a:pt x="7801813" y="772160"/>
                </a:lnTo>
                <a:lnTo>
                  <a:pt x="7851918" y="762059"/>
                </a:lnTo>
                <a:lnTo>
                  <a:pt x="7892808" y="734504"/>
                </a:lnTo>
                <a:lnTo>
                  <a:pt x="7920363" y="693614"/>
                </a:lnTo>
                <a:lnTo>
                  <a:pt x="7930464" y="643509"/>
                </a:lnTo>
                <a:lnTo>
                  <a:pt x="7930464" y="128650"/>
                </a:lnTo>
                <a:lnTo>
                  <a:pt x="7920363" y="78599"/>
                </a:lnTo>
                <a:lnTo>
                  <a:pt x="7892808" y="37703"/>
                </a:lnTo>
                <a:lnTo>
                  <a:pt x="7851918" y="10118"/>
                </a:lnTo>
                <a:lnTo>
                  <a:pt x="7801813" y="0"/>
                </a:lnTo>
                <a:close/>
              </a:path>
            </a:pathLst>
          </a:custGeom>
          <a:solidFill>
            <a:srgbClr val="D2471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687120" y="688715"/>
            <a:ext cx="7303134" cy="2471420"/>
          </a:xfrm>
          <a:prstGeom prst="rect">
            <a:avLst/>
          </a:prstGeom>
        </p:spPr>
        <p:txBody>
          <a:bodyPr vert="horz" wrap="square" lIns="0" tIns="2209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740"/>
              </a:spcBef>
            </a:pPr>
            <a:r>
              <a:rPr sz="3300" spc="-200" dirty="0">
                <a:solidFill>
                  <a:srgbClr val="FFFFFF"/>
                </a:solidFill>
                <a:latin typeface="Times New Roman"/>
                <a:cs typeface="Times New Roman"/>
              </a:rPr>
              <a:t>Bridges </a:t>
            </a:r>
            <a:r>
              <a:rPr sz="3300" spc="-160" dirty="0">
                <a:solidFill>
                  <a:srgbClr val="FFFFFF"/>
                </a:solidFill>
                <a:latin typeface="Times New Roman"/>
                <a:cs typeface="Times New Roman"/>
              </a:rPr>
              <a:t>work </a:t>
            </a:r>
            <a:r>
              <a:rPr sz="3300" spc="-130" dirty="0">
                <a:solidFill>
                  <a:srgbClr val="FFFFFF"/>
                </a:solidFill>
                <a:latin typeface="Times New Roman"/>
                <a:cs typeface="Times New Roman"/>
              </a:rPr>
              <a:t>at </a:t>
            </a:r>
            <a:r>
              <a:rPr sz="3300" spc="-95" dirty="0">
                <a:solidFill>
                  <a:srgbClr val="FFFFFF"/>
                </a:solidFill>
                <a:latin typeface="Times New Roman"/>
                <a:cs typeface="Times New Roman"/>
              </a:rPr>
              <a:t>the </a:t>
            </a:r>
            <a:r>
              <a:rPr sz="3300" spc="-215" dirty="0">
                <a:solidFill>
                  <a:srgbClr val="FFFFFF"/>
                </a:solidFill>
                <a:latin typeface="Times New Roman"/>
                <a:cs typeface="Times New Roman"/>
              </a:rPr>
              <a:t>Media </a:t>
            </a:r>
            <a:r>
              <a:rPr sz="3300" spc="-245" dirty="0">
                <a:solidFill>
                  <a:srgbClr val="FFFFFF"/>
                </a:solidFill>
                <a:latin typeface="Times New Roman"/>
                <a:cs typeface="Times New Roman"/>
              </a:rPr>
              <a:t>Access</a:t>
            </a:r>
            <a:r>
              <a:rPr sz="3300" spc="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300" spc="-100" dirty="0">
                <a:solidFill>
                  <a:srgbClr val="FFFFFF"/>
                </a:solidFill>
                <a:latin typeface="Times New Roman"/>
                <a:cs typeface="Times New Roman"/>
              </a:rPr>
              <a:t>Control</a:t>
            </a:r>
            <a:endParaRPr sz="3300">
              <a:latin typeface="Times New Roman"/>
              <a:cs typeface="Times New Roman"/>
            </a:endParaRPr>
          </a:p>
          <a:p>
            <a:pPr marL="329565" indent="-228600">
              <a:lnSpc>
                <a:spcPct val="100000"/>
              </a:lnSpc>
              <a:spcBef>
                <a:spcPts val="1295"/>
              </a:spcBef>
              <a:buChar char="•"/>
              <a:tabLst>
                <a:tab pos="330200" algn="l"/>
                <a:tab pos="6414770" algn="l"/>
              </a:tabLst>
            </a:pPr>
            <a:r>
              <a:rPr sz="2600" spc="-120" dirty="0">
                <a:latin typeface="Times New Roman"/>
                <a:cs typeface="Times New Roman"/>
              </a:rPr>
              <a:t>Routing </a:t>
            </a:r>
            <a:r>
              <a:rPr sz="2600" spc="-110" dirty="0">
                <a:latin typeface="Times New Roman"/>
                <a:cs typeface="Times New Roman"/>
              </a:rPr>
              <a:t>table </a:t>
            </a:r>
            <a:r>
              <a:rPr sz="2600" spc="-165" dirty="0">
                <a:latin typeface="Times New Roman"/>
                <a:cs typeface="Times New Roman"/>
              </a:rPr>
              <a:t>is </a:t>
            </a:r>
            <a:r>
              <a:rPr sz="2600" spc="-95" dirty="0">
                <a:latin typeface="Times New Roman"/>
                <a:cs typeface="Times New Roman"/>
              </a:rPr>
              <a:t>built </a:t>
            </a:r>
            <a:r>
              <a:rPr sz="2600" spc="-35" dirty="0">
                <a:latin typeface="Times New Roman"/>
                <a:cs typeface="Times New Roman"/>
              </a:rPr>
              <a:t>to </a:t>
            </a:r>
            <a:r>
              <a:rPr sz="2600" spc="-75" dirty="0">
                <a:latin typeface="Times New Roman"/>
                <a:cs typeface="Times New Roman"/>
              </a:rPr>
              <a:t>record the </a:t>
            </a:r>
            <a:r>
              <a:rPr sz="2600" spc="-125" dirty="0">
                <a:latin typeface="Times New Roman"/>
                <a:cs typeface="Times New Roman"/>
              </a:rPr>
              <a:t>segment</a:t>
            </a:r>
            <a:r>
              <a:rPr sz="2600" spc="185" dirty="0">
                <a:latin typeface="Times New Roman"/>
                <a:cs typeface="Times New Roman"/>
              </a:rPr>
              <a:t> </a:t>
            </a:r>
            <a:r>
              <a:rPr sz="2600" spc="-85" dirty="0">
                <a:latin typeface="Times New Roman"/>
                <a:cs typeface="Times New Roman"/>
              </a:rPr>
              <a:t>no.</a:t>
            </a:r>
            <a:r>
              <a:rPr sz="2600" spc="-160" dirty="0">
                <a:latin typeface="Times New Roman"/>
                <a:cs typeface="Times New Roman"/>
              </a:rPr>
              <a:t> </a:t>
            </a:r>
            <a:r>
              <a:rPr sz="2600" spc="-150" dirty="0">
                <a:latin typeface="Times New Roman"/>
                <a:cs typeface="Times New Roman"/>
              </a:rPr>
              <a:t>of	</a:t>
            </a:r>
            <a:r>
              <a:rPr sz="2600" spc="-135" dirty="0">
                <a:latin typeface="Times New Roman"/>
                <a:cs typeface="Times New Roman"/>
              </a:rPr>
              <a:t>address</a:t>
            </a:r>
            <a:endParaRPr sz="2600">
              <a:latin typeface="Times New Roman"/>
              <a:cs typeface="Times New Roman"/>
            </a:endParaRPr>
          </a:p>
          <a:p>
            <a:pPr marL="329565" marR="48260" indent="-228600">
              <a:lnSpc>
                <a:spcPts val="2690"/>
              </a:lnSpc>
              <a:spcBef>
                <a:spcPts val="605"/>
              </a:spcBef>
              <a:buChar char="•"/>
              <a:tabLst>
                <a:tab pos="330200" algn="l"/>
                <a:tab pos="6465570" algn="l"/>
              </a:tabLst>
            </a:pPr>
            <a:r>
              <a:rPr sz="2600" spc="-190" dirty="0">
                <a:latin typeface="Times New Roman"/>
                <a:cs typeface="Times New Roman"/>
              </a:rPr>
              <a:t>If</a:t>
            </a:r>
            <a:r>
              <a:rPr sz="2600" spc="-75" dirty="0">
                <a:latin typeface="Times New Roman"/>
                <a:cs typeface="Times New Roman"/>
              </a:rPr>
              <a:t> </a:t>
            </a:r>
            <a:r>
              <a:rPr sz="2600" spc="-100" dirty="0">
                <a:latin typeface="Times New Roman"/>
                <a:cs typeface="Times New Roman"/>
              </a:rPr>
              <a:t>des</a:t>
            </a:r>
            <a:r>
              <a:rPr sz="2600" spc="-80" dirty="0">
                <a:latin typeface="Times New Roman"/>
                <a:cs typeface="Times New Roman"/>
              </a:rPr>
              <a:t>t</a:t>
            </a:r>
            <a:r>
              <a:rPr sz="2600" spc="-140" dirty="0">
                <a:latin typeface="Times New Roman"/>
                <a:cs typeface="Times New Roman"/>
              </a:rPr>
              <a:t>in</a:t>
            </a:r>
            <a:r>
              <a:rPr sz="2600" spc="-190" dirty="0">
                <a:latin typeface="Times New Roman"/>
                <a:cs typeface="Times New Roman"/>
              </a:rPr>
              <a:t>a</a:t>
            </a:r>
            <a:r>
              <a:rPr sz="2600" spc="-75" dirty="0">
                <a:latin typeface="Times New Roman"/>
                <a:cs typeface="Times New Roman"/>
              </a:rPr>
              <a:t>tion</a:t>
            </a:r>
            <a:r>
              <a:rPr sz="2600" spc="-70" dirty="0">
                <a:latin typeface="Times New Roman"/>
                <a:cs typeface="Times New Roman"/>
              </a:rPr>
              <a:t> </a:t>
            </a:r>
            <a:r>
              <a:rPr sz="2600" spc="-150" dirty="0">
                <a:latin typeface="Times New Roman"/>
                <a:cs typeface="Times New Roman"/>
              </a:rPr>
              <a:t>a</a:t>
            </a:r>
            <a:r>
              <a:rPr sz="2600" spc="-175" dirty="0">
                <a:latin typeface="Times New Roman"/>
                <a:cs typeface="Times New Roman"/>
              </a:rPr>
              <a:t>d</a:t>
            </a:r>
            <a:r>
              <a:rPr sz="2600" spc="-45" dirty="0">
                <a:latin typeface="Times New Roman"/>
                <a:cs typeface="Times New Roman"/>
              </a:rPr>
              <a:t>d</a:t>
            </a:r>
            <a:r>
              <a:rPr sz="2600" spc="-60" dirty="0">
                <a:latin typeface="Times New Roman"/>
                <a:cs typeface="Times New Roman"/>
              </a:rPr>
              <a:t>r</a:t>
            </a:r>
            <a:r>
              <a:rPr sz="2600" spc="-165" dirty="0">
                <a:latin typeface="Times New Roman"/>
                <a:cs typeface="Times New Roman"/>
              </a:rPr>
              <a:t>ess</a:t>
            </a:r>
            <a:r>
              <a:rPr sz="2600" spc="-80" dirty="0">
                <a:latin typeface="Times New Roman"/>
                <a:cs typeface="Times New Roman"/>
              </a:rPr>
              <a:t> </a:t>
            </a:r>
            <a:r>
              <a:rPr sz="2600" spc="-165" dirty="0">
                <a:latin typeface="Times New Roman"/>
                <a:cs typeface="Times New Roman"/>
              </a:rPr>
              <a:t>is</a:t>
            </a:r>
            <a:r>
              <a:rPr sz="2600" spc="-65" dirty="0">
                <a:latin typeface="Times New Roman"/>
                <a:cs typeface="Times New Roman"/>
              </a:rPr>
              <a:t> </a:t>
            </a:r>
            <a:r>
              <a:rPr sz="2600" spc="-120" dirty="0">
                <a:latin typeface="Times New Roman"/>
                <a:cs typeface="Times New Roman"/>
              </a:rPr>
              <a:t>in</a:t>
            </a:r>
            <a:r>
              <a:rPr sz="2600" spc="-75" dirty="0">
                <a:latin typeface="Times New Roman"/>
                <a:cs typeface="Times New Roman"/>
              </a:rPr>
              <a:t> the</a:t>
            </a:r>
            <a:r>
              <a:rPr sz="2600" spc="-65" dirty="0">
                <a:latin typeface="Times New Roman"/>
                <a:cs typeface="Times New Roman"/>
              </a:rPr>
              <a:t> </a:t>
            </a:r>
            <a:r>
              <a:rPr sz="2600" spc="-190" dirty="0">
                <a:latin typeface="Times New Roman"/>
                <a:cs typeface="Times New Roman"/>
              </a:rPr>
              <a:t>s</a:t>
            </a:r>
            <a:r>
              <a:rPr sz="2600" spc="-225" dirty="0">
                <a:latin typeface="Times New Roman"/>
                <a:cs typeface="Times New Roman"/>
              </a:rPr>
              <a:t>a</a:t>
            </a:r>
            <a:r>
              <a:rPr sz="2600" spc="-165" dirty="0">
                <a:latin typeface="Times New Roman"/>
                <a:cs typeface="Times New Roman"/>
              </a:rPr>
              <a:t>m</a:t>
            </a:r>
            <a:r>
              <a:rPr sz="2600" spc="-90" dirty="0">
                <a:latin typeface="Times New Roman"/>
                <a:cs typeface="Times New Roman"/>
              </a:rPr>
              <a:t>e</a:t>
            </a:r>
            <a:r>
              <a:rPr sz="2600" spc="-85" dirty="0">
                <a:latin typeface="Times New Roman"/>
                <a:cs typeface="Times New Roman"/>
              </a:rPr>
              <a:t> </a:t>
            </a:r>
            <a:r>
              <a:rPr sz="2600" spc="-160" dirty="0">
                <a:latin typeface="Times New Roman"/>
                <a:cs typeface="Times New Roman"/>
              </a:rPr>
              <a:t>se</a:t>
            </a:r>
            <a:r>
              <a:rPr sz="2600" spc="-200" dirty="0">
                <a:latin typeface="Times New Roman"/>
                <a:cs typeface="Times New Roman"/>
              </a:rPr>
              <a:t>g</a:t>
            </a:r>
            <a:r>
              <a:rPr sz="2600" spc="-130" dirty="0">
                <a:latin typeface="Times New Roman"/>
                <a:cs typeface="Times New Roman"/>
              </a:rPr>
              <a:t>me</a:t>
            </a:r>
            <a:r>
              <a:rPr sz="2600" spc="-120" dirty="0">
                <a:latin typeface="Times New Roman"/>
                <a:cs typeface="Times New Roman"/>
              </a:rPr>
              <a:t>n</a:t>
            </a:r>
            <a:r>
              <a:rPr sz="2600" spc="35" dirty="0">
                <a:latin typeface="Times New Roman"/>
                <a:cs typeface="Times New Roman"/>
              </a:rPr>
              <a:t>t</a:t>
            </a:r>
            <a:r>
              <a:rPr sz="2600" spc="-60" dirty="0">
                <a:latin typeface="Times New Roman"/>
                <a:cs typeface="Times New Roman"/>
              </a:rPr>
              <a:t> </a:t>
            </a:r>
            <a:r>
              <a:rPr sz="2600" spc="-220" dirty="0">
                <a:latin typeface="Times New Roman"/>
                <a:cs typeface="Times New Roman"/>
              </a:rPr>
              <a:t>a</a:t>
            </a:r>
            <a:r>
              <a:rPr sz="2600" spc="-190" dirty="0">
                <a:latin typeface="Times New Roman"/>
                <a:cs typeface="Times New Roman"/>
              </a:rPr>
              <a:t>s</a:t>
            </a:r>
            <a:r>
              <a:rPr sz="2600" spc="-80" dirty="0">
                <a:latin typeface="Times New Roman"/>
                <a:cs typeface="Times New Roman"/>
              </a:rPr>
              <a:t> </a:t>
            </a:r>
            <a:r>
              <a:rPr sz="2600" spc="-75" dirty="0">
                <a:latin typeface="Times New Roman"/>
                <a:cs typeface="Times New Roman"/>
              </a:rPr>
              <a:t>the</a:t>
            </a:r>
            <a:r>
              <a:rPr sz="2600" dirty="0">
                <a:latin typeface="Times New Roman"/>
                <a:cs typeface="Times New Roman"/>
              </a:rPr>
              <a:t>	</a:t>
            </a:r>
            <a:r>
              <a:rPr sz="2600" spc="-135" dirty="0">
                <a:latin typeface="Times New Roman"/>
                <a:cs typeface="Times New Roman"/>
              </a:rPr>
              <a:t>so</a:t>
            </a:r>
            <a:r>
              <a:rPr sz="2600" spc="-160" dirty="0">
                <a:latin typeface="Times New Roman"/>
                <a:cs typeface="Times New Roman"/>
              </a:rPr>
              <a:t>u</a:t>
            </a:r>
            <a:r>
              <a:rPr sz="2600" spc="-70" dirty="0">
                <a:latin typeface="Times New Roman"/>
                <a:cs typeface="Times New Roman"/>
              </a:rPr>
              <a:t>rce  </a:t>
            </a:r>
            <a:r>
              <a:rPr sz="2600" spc="-105" dirty="0">
                <a:latin typeface="Times New Roman"/>
                <a:cs typeface="Times New Roman"/>
              </a:rPr>
              <a:t>address, </a:t>
            </a:r>
            <a:r>
              <a:rPr sz="2600" spc="-95" dirty="0">
                <a:latin typeface="Times New Roman"/>
                <a:cs typeface="Times New Roman"/>
              </a:rPr>
              <a:t>stop</a:t>
            </a:r>
            <a:r>
              <a:rPr sz="2600" spc="-155" dirty="0">
                <a:latin typeface="Times New Roman"/>
                <a:cs typeface="Times New Roman"/>
              </a:rPr>
              <a:t> </a:t>
            </a:r>
            <a:r>
              <a:rPr sz="2600" spc="-85" dirty="0">
                <a:latin typeface="Times New Roman"/>
                <a:cs typeface="Times New Roman"/>
              </a:rPr>
              <a:t>transmit</a:t>
            </a:r>
            <a:endParaRPr sz="2600">
              <a:latin typeface="Times New Roman"/>
              <a:cs typeface="Times New Roman"/>
            </a:endParaRPr>
          </a:p>
          <a:p>
            <a:pPr marL="329565" indent="-228600">
              <a:lnSpc>
                <a:spcPct val="100000"/>
              </a:lnSpc>
              <a:spcBef>
                <a:spcPts val="135"/>
              </a:spcBef>
              <a:buChar char="•"/>
              <a:tabLst>
                <a:tab pos="330200" algn="l"/>
              </a:tabLst>
            </a:pPr>
            <a:r>
              <a:rPr sz="2600" spc="-70" dirty="0">
                <a:latin typeface="Times New Roman"/>
                <a:cs typeface="Times New Roman"/>
              </a:rPr>
              <a:t>Otherwise, </a:t>
            </a:r>
            <a:r>
              <a:rPr sz="2600" spc="-105" dirty="0">
                <a:latin typeface="Times New Roman"/>
                <a:cs typeface="Times New Roman"/>
              </a:rPr>
              <a:t>forward </a:t>
            </a:r>
            <a:r>
              <a:rPr sz="2600" spc="-35" dirty="0">
                <a:latin typeface="Times New Roman"/>
                <a:cs typeface="Times New Roman"/>
              </a:rPr>
              <a:t>to </a:t>
            </a:r>
            <a:r>
              <a:rPr sz="2600" spc="-75" dirty="0">
                <a:latin typeface="Times New Roman"/>
                <a:cs typeface="Times New Roman"/>
              </a:rPr>
              <a:t>the </a:t>
            </a:r>
            <a:r>
              <a:rPr sz="2600" spc="-65" dirty="0">
                <a:latin typeface="Times New Roman"/>
                <a:cs typeface="Times New Roman"/>
              </a:rPr>
              <a:t>other</a:t>
            </a:r>
            <a:r>
              <a:rPr sz="2600" spc="-200" dirty="0">
                <a:latin typeface="Times New Roman"/>
                <a:cs typeface="Times New Roman"/>
              </a:rPr>
              <a:t> </a:t>
            </a:r>
            <a:r>
              <a:rPr sz="2600" spc="-120" dirty="0">
                <a:latin typeface="Times New Roman"/>
                <a:cs typeface="Times New Roman"/>
              </a:rPr>
              <a:t>segment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604775" y="3962400"/>
            <a:ext cx="5934448" cy="2743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08150" y="0"/>
            <a:ext cx="465455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190" dirty="0">
                <a:solidFill>
                  <a:srgbClr val="585858"/>
                </a:solidFill>
                <a:latin typeface="Times New Roman"/>
                <a:cs typeface="Times New Roman"/>
              </a:rPr>
              <a:t>Characteristics </a:t>
            </a:r>
            <a:r>
              <a:rPr sz="4000" spc="-229" dirty="0">
                <a:solidFill>
                  <a:srgbClr val="585858"/>
                </a:solidFill>
                <a:latin typeface="Times New Roman"/>
                <a:cs typeface="Times New Roman"/>
              </a:rPr>
              <a:t>of</a:t>
            </a:r>
            <a:r>
              <a:rPr sz="4000" spc="-5" dirty="0">
                <a:solidFill>
                  <a:srgbClr val="585858"/>
                </a:solidFill>
                <a:latin typeface="Times New Roman"/>
                <a:cs typeface="Times New Roman"/>
              </a:rPr>
              <a:t> </a:t>
            </a:r>
            <a:r>
              <a:rPr sz="4000" spc="-250" dirty="0">
                <a:solidFill>
                  <a:srgbClr val="585858"/>
                </a:solidFill>
                <a:latin typeface="Times New Roman"/>
                <a:cs typeface="Times New Roman"/>
              </a:rPr>
              <a:t>Bridges</a:t>
            </a:r>
            <a:endParaRPr sz="4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249422" y="911733"/>
            <a:ext cx="5636895" cy="1174115"/>
          </a:xfrm>
          <a:custGeom>
            <a:avLst/>
            <a:gdLst/>
            <a:ahLst/>
            <a:cxnLst/>
            <a:rect l="l" t="t" r="r" b="b"/>
            <a:pathLst>
              <a:path w="5636895" h="1174114">
                <a:moveTo>
                  <a:pt x="5441060" y="0"/>
                </a:moveTo>
                <a:lnTo>
                  <a:pt x="0" y="0"/>
                </a:lnTo>
                <a:lnTo>
                  <a:pt x="0" y="1173988"/>
                </a:lnTo>
                <a:lnTo>
                  <a:pt x="5441060" y="1173988"/>
                </a:lnTo>
                <a:lnTo>
                  <a:pt x="5485931" y="1168819"/>
                </a:lnTo>
                <a:lnTo>
                  <a:pt x="5527124" y="1154097"/>
                </a:lnTo>
                <a:lnTo>
                  <a:pt x="5563461" y="1131000"/>
                </a:lnTo>
                <a:lnTo>
                  <a:pt x="5593770" y="1100705"/>
                </a:lnTo>
                <a:lnTo>
                  <a:pt x="5616874" y="1064390"/>
                </a:lnTo>
                <a:lnTo>
                  <a:pt x="5631598" y="1023231"/>
                </a:lnTo>
                <a:lnTo>
                  <a:pt x="5636768" y="978407"/>
                </a:lnTo>
                <a:lnTo>
                  <a:pt x="5636768" y="195706"/>
                </a:lnTo>
                <a:lnTo>
                  <a:pt x="5631598" y="150836"/>
                </a:lnTo>
                <a:lnTo>
                  <a:pt x="5616874" y="109643"/>
                </a:lnTo>
                <a:lnTo>
                  <a:pt x="5593770" y="73306"/>
                </a:lnTo>
                <a:lnTo>
                  <a:pt x="5563461" y="42997"/>
                </a:lnTo>
                <a:lnTo>
                  <a:pt x="5527124" y="19893"/>
                </a:lnTo>
                <a:lnTo>
                  <a:pt x="5485931" y="5169"/>
                </a:lnTo>
                <a:lnTo>
                  <a:pt x="5441060" y="0"/>
                </a:lnTo>
                <a:close/>
              </a:path>
            </a:pathLst>
          </a:custGeom>
          <a:solidFill>
            <a:srgbClr val="EECFCC">
              <a:alpha val="90194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249422" y="911733"/>
            <a:ext cx="5636895" cy="1174115"/>
          </a:xfrm>
          <a:custGeom>
            <a:avLst/>
            <a:gdLst/>
            <a:ahLst/>
            <a:cxnLst/>
            <a:rect l="l" t="t" r="r" b="b"/>
            <a:pathLst>
              <a:path w="5636895" h="1174114">
                <a:moveTo>
                  <a:pt x="5636768" y="195706"/>
                </a:moveTo>
                <a:lnTo>
                  <a:pt x="5636768" y="978407"/>
                </a:lnTo>
                <a:lnTo>
                  <a:pt x="5631598" y="1023231"/>
                </a:lnTo>
                <a:lnTo>
                  <a:pt x="5616874" y="1064390"/>
                </a:lnTo>
                <a:lnTo>
                  <a:pt x="5593770" y="1100705"/>
                </a:lnTo>
                <a:lnTo>
                  <a:pt x="5563461" y="1131000"/>
                </a:lnTo>
                <a:lnTo>
                  <a:pt x="5527124" y="1154097"/>
                </a:lnTo>
                <a:lnTo>
                  <a:pt x="5485931" y="1168819"/>
                </a:lnTo>
                <a:lnTo>
                  <a:pt x="5441060" y="1173988"/>
                </a:lnTo>
                <a:lnTo>
                  <a:pt x="0" y="1173988"/>
                </a:lnTo>
                <a:lnTo>
                  <a:pt x="0" y="0"/>
                </a:lnTo>
                <a:lnTo>
                  <a:pt x="5441060" y="0"/>
                </a:lnTo>
                <a:lnTo>
                  <a:pt x="5485931" y="5169"/>
                </a:lnTo>
                <a:lnTo>
                  <a:pt x="5527124" y="19893"/>
                </a:lnTo>
                <a:lnTo>
                  <a:pt x="5563461" y="42997"/>
                </a:lnTo>
                <a:lnTo>
                  <a:pt x="5593770" y="73306"/>
                </a:lnTo>
                <a:lnTo>
                  <a:pt x="5616874" y="109643"/>
                </a:lnTo>
                <a:lnTo>
                  <a:pt x="5631598" y="150836"/>
                </a:lnTo>
                <a:lnTo>
                  <a:pt x="5636768" y="195706"/>
                </a:lnTo>
                <a:close/>
              </a:path>
            </a:pathLst>
          </a:custGeom>
          <a:ln w="12700">
            <a:solidFill>
              <a:srgbClr val="EECF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305936" y="933653"/>
            <a:ext cx="5238115" cy="10477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785" indent="-172085">
              <a:lnSpc>
                <a:spcPts val="2010"/>
              </a:lnSpc>
              <a:spcBef>
                <a:spcPts val="100"/>
              </a:spcBef>
              <a:buChar char="•"/>
              <a:tabLst>
                <a:tab pos="185420" algn="l"/>
              </a:tabLst>
            </a:pPr>
            <a:r>
              <a:rPr sz="1800" spc="-90" dirty="0">
                <a:latin typeface="Times New Roman"/>
                <a:cs typeface="Times New Roman"/>
              </a:rPr>
              <a:t>Contains </a:t>
            </a:r>
            <a:r>
              <a:rPr sz="1800" spc="-75" dirty="0">
                <a:latin typeface="Times New Roman"/>
                <a:cs typeface="Times New Roman"/>
              </a:rPr>
              <a:t>one </a:t>
            </a:r>
            <a:r>
              <a:rPr sz="1800" spc="-50" dirty="0">
                <a:latin typeface="Times New Roman"/>
                <a:cs typeface="Times New Roman"/>
              </a:rPr>
              <a:t>entry </a:t>
            </a:r>
            <a:r>
              <a:rPr sz="1800" spc="-45" dirty="0">
                <a:latin typeface="Times New Roman"/>
                <a:cs typeface="Times New Roman"/>
              </a:rPr>
              <a:t>per </a:t>
            </a:r>
            <a:r>
              <a:rPr sz="1800" spc="-70" dirty="0">
                <a:latin typeface="Times New Roman"/>
                <a:cs typeface="Times New Roman"/>
              </a:rPr>
              <a:t>station </a:t>
            </a:r>
            <a:r>
              <a:rPr sz="1800" spc="-105" dirty="0">
                <a:latin typeface="Times New Roman"/>
                <a:cs typeface="Times New Roman"/>
              </a:rPr>
              <a:t>of </a:t>
            </a:r>
            <a:r>
              <a:rPr sz="1800" spc="-65" dirty="0">
                <a:latin typeface="Times New Roman"/>
                <a:cs typeface="Times New Roman"/>
              </a:rPr>
              <a:t>network </a:t>
            </a:r>
            <a:r>
              <a:rPr sz="1800" spc="-25" dirty="0">
                <a:latin typeface="Times New Roman"/>
                <a:cs typeface="Times New Roman"/>
              </a:rPr>
              <a:t>to </a:t>
            </a:r>
            <a:r>
              <a:rPr sz="1800" spc="-100" dirty="0">
                <a:latin typeface="Times New Roman"/>
                <a:cs typeface="Times New Roman"/>
              </a:rPr>
              <a:t>which </a:t>
            </a:r>
            <a:r>
              <a:rPr sz="1800" spc="-70" dirty="0">
                <a:latin typeface="Times New Roman"/>
                <a:cs typeface="Times New Roman"/>
              </a:rPr>
              <a:t>bridge</a:t>
            </a:r>
            <a:r>
              <a:rPr sz="1800" spc="155" dirty="0">
                <a:latin typeface="Times New Roman"/>
                <a:cs typeface="Times New Roman"/>
              </a:rPr>
              <a:t> </a:t>
            </a:r>
            <a:r>
              <a:rPr sz="1800" spc="-114" dirty="0">
                <a:latin typeface="Times New Roman"/>
                <a:cs typeface="Times New Roman"/>
              </a:rPr>
              <a:t>is</a:t>
            </a:r>
            <a:endParaRPr sz="1800">
              <a:latin typeface="Times New Roman"/>
              <a:cs typeface="Times New Roman"/>
            </a:endParaRPr>
          </a:p>
          <a:p>
            <a:pPr marL="184785">
              <a:lnSpc>
                <a:spcPts val="2010"/>
              </a:lnSpc>
            </a:pPr>
            <a:r>
              <a:rPr sz="1800" spc="-55" dirty="0">
                <a:latin typeface="Times New Roman"/>
                <a:cs typeface="Times New Roman"/>
              </a:rPr>
              <a:t>connected.</a:t>
            </a:r>
            <a:endParaRPr sz="1800">
              <a:latin typeface="Times New Roman"/>
              <a:cs typeface="Times New Roman"/>
            </a:endParaRPr>
          </a:p>
          <a:p>
            <a:pPr marL="184785" marR="134620" indent="-172085">
              <a:lnSpc>
                <a:spcPts val="1860"/>
              </a:lnSpc>
              <a:spcBef>
                <a:spcPts val="315"/>
              </a:spcBef>
              <a:buChar char="•"/>
              <a:tabLst>
                <a:tab pos="185420" algn="l"/>
              </a:tabLst>
            </a:pPr>
            <a:r>
              <a:rPr sz="1800" spc="-135" dirty="0">
                <a:latin typeface="Times New Roman"/>
                <a:cs typeface="Times New Roman"/>
              </a:rPr>
              <a:t>Is </a:t>
            </a:r>
            <a:r>
              <a:rPr sz="1800" spc="-90" dirty="0">
                <a:latin typeface="Times New Roman"/>
                <a:cs typeface="Times New Roman"/>
              </a:rPr>
              <a:t>used </a:t>
            </a:r>
            <a:r>
              <a:rPr sz="1800" spc="-25" dirty="0">
                <a:latin typeface="Times New Roman"/>
                <a:cs typeface="Times New Roman"/>
              </a:rPr>
              <a:t>to </a:t>
            </a:r>
            <a:r>
              <a:rPr sz="1800" spc="-55" dirty="0">
                <a:latin typeface="Times New Roman"/>
                <a:cs typeface="Times New Roman"/>
              </a:rPr>
              <a:t>determine the </a:t>
            </a:r>
            <a:r>
              <a:rPr sz="1800" spc="-65" dirty="0">
                <a:latin typeface="Times New Roman"/>
                <a:cs typeface="Times New Roman"/>
              </a:rPr>
              <a:t>network </a:t>
            </a:r>
            <a:r>
              <a:rPr sz="1800" spc="-105" dirty="0">
                <a:latin typeface="Times New Roman"/>
                <a:cs typeface="Times New Roman"/>
              </a:rPr>
              <a:t>of </a:t>
            </a:r>
            <a:r>
              <a:rPr sz="1800" spc="-75" dirty="0">
                <a:latin typeface="Times New Roman"/>
                <a:cs typeface="Times New Roman"/>
              </a:rPr>
              <a:t>destination </a:t>
            </a:r>
            <a:r>
              <a:rPr sz="1800" spc="-70" dirty="0">
                <a:latin typeface="Times New Roman"/>
                <a:cs typeface="Times New Roman"/>
              </a:rPr>
              <a:t>station </a:t>
            </a:r>
            <a:r>
              <a:rPr sz="1800" spc="-105" dirty="0">
                <a:latin typeface="Times New Roman"/>
                <a:cs typeface="Times New Roman"/>
              </a:rPr>
              <a:t>of </a:t>
            </a:r>
            <a:r>
              <a:rPr sz="1800" spc="-145" dirty="0">
                <a:latin typeface="Times New Roman"/>
                <a:cs typeface="Times New Roman"/>
              </a:rPr>
              <a:t>a  </a:t>
            </a:r>
            <a:r>
              <a:rPr sz="1800" spc="-85" dirty="0">
                <a:latin typeface="Times New Roman"/>
                <a:cs typeface="Times New Roman"/>
              </a:rPr>
              <a:t>received</a:t>
            </a:r>
            <a:r>
              <a:rPr sz="1800" spc="-70" dirty="0">
                <a:latin typeface="Times New Roman"/>
                <a:cs typeface="Times New Roman"/>
              </a:rPr>
              <a:t> </a:t>
            </a:r>
            <a:r>
              <a:rPr sz="1800" spc="-55" dirty="0">
                <a:latin typeface="Times New Roman"/>
                <a:cs typeface="Times New Roman"/>
              </a:rPr>
              <a:t>packet.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9811" y="731519"/>
            <a:ext cx="3288791" cy="15849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54151" y="772668"/>
            <a:ext cx="2478024" cy="16200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8738" y="765048"/>
            <a:ext cx="3171190" cy="1467485"/>
          </a:xfrm>
          <a:custGeom>
            <a:avLst/>
            <a:gdLst/>
            <a:ahLst/>
            <a:cxnLst/>
            <a:rect l="l" t="t" r="r" b="b"/>
            <a:pathLst>
              <a:path w="3171190" h="1467485">
                <a:moveTo>
                  <a:pt x="2926081" y="0"/>
                </a:moveTo>
                <a:lnTo>
                  <a:pt x="244577" y="0"/>
                </a:lnTo>
                <a:lnTo>
                  <a:pt x="195286" y="4967"/>
                </a:lnTo>
                <a:lnTo>
                  <a:pt x="149376" y="19216"/>
                </a:lnTo>
                <a:lnTo>
                  <a:pt x="107831" y="41764"/>
                </a:lnTo>
                <a:lnTo>
                  <a:pt x="71634" y="71628"/>
                </a:lnTo>
                <a:lnTo>
                  <a:pt x="41769" y="107825"/>
                </a:lnTo>
                <a:lnTo>
                  <a:pt x="19220" y="149375"/>
                </a:lnTo>
                <a:lnTo>
                  <a:pt x="4968" y="195295"/>
                </a:lnTo>
                <a:lnTo>
                  <a:pt x="0" y="244601"/>
                </a:lnTo>
                <a:lnTo>
                  <a:pt x="0" y="1222882"/>
                </a:lnTo>
                <a:lnTo>
                  <a:pt x="4968" y="1272153"/>
                </a:lnTo>
                <a:lnTo>
                  <a:pt x="19220" y="1318055"/>
                </a:lnTo>
                <a:lnTo>
                  <a:pt x="41769" y="1359603"/>
                </a:lnTo>
                <a:lnTo>
                  <a:pt x="71634" y="1395809"/>
                </a:lnTo>
                <a:lnTo>
                  <a:pt x="107831" y="1425687"/>
                </a:lnTo>
                <a:lnTo>
                  <a:pt x="149376" y="1448250"/>
                </a:lnTo>
                <a:lnTo>
                  <a:pt x="195286" y="1462511"/>
                </a:lnTo>
                <a:lnTo>
                  <a:pt x="244577" y="1467485"/>
                </a:lnTo>
                <a:lnTo>
                  <a:pt x="2926081" y="1467485"/>
                </a:lnTo>
                <a:lnTo>
                  <a:pt x="2975388" y="1462511"/>
                </a:lnTo>
                <a:lnTo>
                  <a:pt x="3021307" y="1448250"/>
                </a:lnTo>
                <a:lnTo>
                  <a:pt x="3062857" y="1425687"/>
                </a:lnTo>
                <a:lnTo>
                  <a:pt x="3099055" y="1395809"/>
                </a:lnTo>
                <a:lnTo>
                  <a:pt x="3128919" y="1359603"/>
                </a:lnTo>
                <a:lnTo>
                  <a:pt x="3151466" y="1318055"/>
                </a:lnTo>
                <a:lnTo>
                  <a:pt x="3165715" y="1272153"/>
                </a:lnTo>
                <a:lnTo>
                  <a:pt x="3170683" y="1222882"/>
                </a:lnTo>
                <a:lnTo>
                  <a:pt x="3170683" y="244601"/>
                </a:lnTo>
                <a:lnTo>
                  <a:pt x="3165715" y="195295"/>
                </a:lnTo>
                <a:lnTo>
                  <a:pt x="3151466" y="149375"/>
                </a:lnTo>
                <a:lnTo>
                  <a:pt x="3128919" y="107825"/>
                </a:lnTo>
                <a:lnTo>
                  <a:pt x="3099055" y="71628"/>
                </a:lnTo>
                <a:lnTo>
                  <a:pt x="3062857" y="41764"/>
                </a:lnTo>
                <a:lnTo>
                  <a:pt x="3021307" y="19216"/>
                </a:lnTo>
                <a:lnTo>
                  <a:pt x="2975388" y="4967"/>
                </a:lnTo>
                <a:lnTo>
                  <a:pt x="2926081" y="0"/>
                </a:lnTo>
                <a:close/>
              </a:path>
            </a:pathLst>
          </a:custGeom>
          <a:solidFill>
            <a:srgbClr val="D2471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8738" y="765048"/>
            <a:ext cx="3171190" cy="1467485"/>
          </a:xfrm>
          <a:custGeom>
            <a:avLst/>
            <a:gdLst/>
            <a:ahLst/>
            <a:cxnLst/>
            <a:rect l="l" t="t" r="r" b="b"/>
            <a:pathLst>
              <a:path w="3171190" h="1467485">
                <a:moveTo>
                  <a:pt x="0" y="244601"/>
                </a:moveTo>
                <a:lnTo>
                  <a:pt x="4968" y="195295"/>
                </a:lnTo>
                <a:lnTo>
                  <a:pt x="19220" y="149375"/>
                </a:lnTo>
                <a:lnTo>
                  <a:pt x="41769" y="107825"/>
                </a:lnTo>
                <a:lnTo>
                  <a:pt x="71634" y="71628"/>
                </a:lnTo>
                <a:lnTo>
                  <a:pt x="107831" y="41764"/>
                </a:lnTo>
                <a:lnTo>
                  <a:pt x="149376" y="19216"/>
                </a:lnTo>
                <a:lnTo>
                  <a:pt x="195286" y="4967"/>
                </a:lnTo>
                <a:lnTo>
                  <a:pt x="244577" y="0"/>
                </a:lnTo>
                <a:lnTo>
                  <a:pt x="2926081" y="0"/>
                </a:lnTo>
                <a:lnTo>
                  <a:pt x="2975388" y="4967"/>
                </a:lnTo>
                <a:lnTo>
                  <a:pt x="3021307" y="19216"/>
                </a:lnTo>
                <a:lnTo>
                  <a:pt x="3062857" y="41764"/>
                </a:lnTo>
                <a:lnTo>
                  <a:pt x="3099055" y="71627"/>
                </a:lnTo>
                <a:lnTo>
                  <a:pt x="3128919" y="107825"/>
                </a:lnTo>
                <a:lnTo>
                  <a:pt x="3151466" y="149375"/>
                </a:lnTo>
                <a:lnTo>
                  <a:pt x="3165715" y="195295"/>
                </a:lnTo>
                <a:lnTo>
                  <a:pt x="3170683" y="244601"/>
                </a:lnTo>
                <a:lnTo>
                  <a:pt x="3170683" y="1222882"/>
                </a:lnTo>
                <a:lnTo>
                  <a:pt x="3165715" y="1272153"/>
                </a:lnTo>
                <a:lnTo>
                  <a:pt x="3151466" y="1318055"/>
                </a:lnTo>
                <a:lnTo>
                  <a:pt x="3128919" y="1359603"/>
                </a:lnTo>
                <a:lnTo>
                  <a:pt x="3099055" y="1395809"/>
                </a:lnTo>
                <a:lnTo>
                  <a:pt x="3062857" y="1425687"/>
                </a:lnTo>
                <a:lnTo>
                  <a:pt x="3021307" y="1448250"/>
                </a:lnTo>
                <a:lnTo>
                  <a:pt x="2975388" y="1462511"/>
                </a:lnTo>
                <a:lnTo>
                  <a:pt x="2926081" y="1467485"/>
                </a:lnTo>
                <a:lnTo>
                  <a:pt x="244577" y="1467485"/>
                </a:lnTo>
                <a:lnTo>
                  <a:pt x="195286" y="1462511"/>
                </a:lnTo>
                <a:lnTo>
                  <a:pt x="149376" y="1448250"/>
                </a:lnTo>
                <a:lnTo>
                  <a:pt x="107831" y="1425687"/>
                </a:lnTo>
                <a:lnTo>
                  <a:pt x="71634" y="1395809"/>
                </a:lnTo>
                <a:lnTo>
                  <a:pt x="41769" y="1359603"/>
                </a:lnTo>
                <a:lnTo>
                  <a:pt x="19220" y="1318055"/>
                </a:lnTo>
                <a:lnTo>
                  <a:pt x="4968" y="1272153"/>
                </a:lnTo>
                <a:lnTo>
                  <a:pt x="0" y="1222882"/>
                </a:lnTo>
                <a:lnTo>
                  <a:pt x="0" y="244601"/>
                </a:lnTo>
                <a:close/>
              </a:path>
            </a:pathLst>
          </a:custGeom>
          <a:ln w="381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771550" y="828293"/>
            <a:ext cx="1783714" cy="1157605"/>
          </a:xfrm>
          <a:prstGeom prst="rect">
            <a:avLst/>
          </a:prstGeom>
        </p:spPr>
        <p:txBody>
          <a:bodyPr vert="horz" wrap="square" lIns="0" tIns="101600" rIns="0" bIns="0" rtlCol="0">
            <a:spAutoFit/>
          </a:bodyPr>
          <a:lstStyle/>
          <a:p>
            <a:pPr marL="231775" marR="5080" indent="-219710">
              <a:lnSpc>
                <a:spcPts val="4120"/>
              </a:lnSpc>
              <a:spcBef>
                <a:spcPts val="800"/>
              </a:spcBef>
            </a:pPr>
            <a:r>
              <a:rPr sz="4000" b="1" spc="-30" dirty="0">
                <a:solidFill>
                  <a:srgbClr val="FFFFFF"/>
                </a:solidFill>
                <a:latin typeface="Times New Roman"/>
                <a:cs typeface="Times New Roman"/>
              </a:rPr>
              <a:t>Ro</a:t>
            </a:r>
            <a:r>
              <a:rPr sz="4000" b="1" spc="-40" dirty="0">
                <a:solidFill>
                  <a:srgbClr val="FFFFFF"/>
                </a:solidFill>
                <a:latin typeface="Times New Roman"/>
                <a:cs typeface="Times New Roman"/>
              </a:rPr>
              <a:t>u</a:t>
            </a:r>
            <a:r>
              <a:rPr sz="4000" b="1" spc="25" dirty="0">
                <a:solidFill>
                  <a:srgbClr val="FFFFFF"/>
                </a:solidFill>
                <a:latin typeface="Times New Roman"/>
                <a:cs typeface="Times New Roman"/>
              </a:rPr>
              <a:t>ting  </a:t>
            </a:r>
            <a:r>
              <a:rPr sz="4000" b="1" spc="-160" dirty="0">
                <a:solidFill>
                  <a:srgbClr val="FFFFFF"/>
                </a:solidFill>
                <a:latin typeface="Times New Roman"/>
                <a:cs typeface="Times New Roman"/>
              </a:rPr>
              <a:t>Tables</a:t>
            </a:r>
            <a:endParaRPr sz="40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249422" y="2452623"/>
            <a:ext cx="5636895" cy="1174115"/>
          </a:xfrm>
          <a:custGeom>
            <a:avLst/>
            <a:gdLst/>
            <a:ahLst/>
            <a:cxnLst/>
            <a:rect l="l" t="t" r="r" b="b"/>
            <a:pathLst>
              <a:path w="5636895" h="1174114">
                <a:moveTo>
                  <a:pt x="5441060" y="0"/>
                </a:moveTo>
                <a:lnTo>
                  <a:pt x="0" y="0"/>
                </a:lnTo>
                <a:lnTo>
                  <a:pt x="0" y="1173988"/>
                </a:lnTo>
                <a:lnTo>
                  <a:pt x="5441060" y="1173988"/>
                </a:lnTo>
                <a:lnTo>
                  <a:pt x="5485931" y="1168818"/>
                </a:lnTo>
                <a:lnTo>
                  <a:pt x="5527124" y="1154094"/>
                </a:lnTo>
                <a:lnTo>
                  <a:pt x="5563461" y="1130990"/>
                </a:lnTo>
                <a:lnTo>
                  <a:pt x="5593770" y="1100681"/>
                </a:lnTo>
                <a:lnTo>
                  <a:pt x="5616874" y="1064344"/>
                </a:lnTo>
                <a:lnTo>
                  <a:pt x="5631598" y="1023151"/>
                </a:lnTo>
                <a:lnTo>
                  <a:pt x="5636768" y="978280"/>
                </a:lnTo>
                <a:lnTo>
                  <a:pt x="5636768" y="195706"/>
                </a:lnTo>
                <a:lnTo>
                  <a:pt x="5631598" y="150836"/>
                </a:lnTo>
                <a:lnTo>
                  <a:pt x="5616874" y="109643"/>
                </a:lnTo>
                <a:lnTo>
                  <a:pt x="5593770" y="73306"/>
                </a:lnTo>
                <a:lnTo>
                  <a:pt x="5563461" y="42997"/>
                </a:lnTo>
                <a:lnTo>
                  <a:pt x="5527124" y="19893"/>
                </a:lnTo>
                <a:lnTo>
                  <a:pt x="5485931" y="5169"/>
                </a:lnTo>
                <a:lnTo>
                  <a:pt x="5441060" y="0"/>
                </a:lnTo>
                <a:close/>
              </a:path>
            </a:pathLst>
          </a:custGeom>
          <a:solidFill>
            <a:srgbClr val="EECFCC">
              <a:alpha val="90194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249422" y="2452623"/>
            <a:ext cx="5636895" cy="1174115"/>
          </a:xfrm>
          <a:custGeom>
            <a:avLst/>
            <a:gdLst/>
            <a:ahLst/>
            <a:cxnLst/>
            <a:rect l="l" t="t" r="r" b="b"/>
            <a:pathLst>
              <a:path w="5636895" h="1174114">
                <a:moveTo>
                  <a:pt x="5636768" y="195706"/>
                </a:moveTo>
                <a:lnTo>
                  <a:pt x="5636768" y="978280"/>
                </a:lnTo>
                <a:lnTo>
                  <a:pt x="5631598" y="1023151"/>
                </a:lnTo>
                <a:lnTo>
                  <a:pt x="5616874" y="1064344"/>
                </a:lnTo>
                <a:lnTo>
                  <a:pt x="5593770" y="1100681"/>
                </a:lnTo>
                <a:lnTo>
                  <a:pt x="5563461" y="1130990"/>
                </a:lnTo>
                <a:lnTo>
                  <a:pt x="5527124" y="1154094"/>
                </a:lnTo>
                <a:lnTo>
                  <a:pt x="5485931" y="1168818"/>
                </a:lnTo>
                <a:lnTo>
                  <a:pt x="5441060" y="1173988"/>
                </a:lnTo>
                <a:lnTo>
                  <a:pt x="0" y="1173988"/>
                </a:lnTo>
                <a:lnTo>
                  <a:pt x="0" y="0"/>
                </a:lnTo>
                <a:lnTo>
                  <a:pt x="5441060" y="0"/>
                </a:lnTo>
                <a:lnTo>
                  <a:pt x="5485931" y="5169"/>
                </a:lnTo>
                <a:lnTo>
                  <a:pt x="5527124" y="19893"/>
                </a:lnTo>
                <a:lnTo>
                  <a:pt x="5563461" y="42997"/>
                </a:lnTo>
                <a:lnTo>
                  <a:pt x="5593770" y="73306"/>
                </a:lnTo>
                <a:lnTo>
                  <a:pt x="5616874" y="109643"/>
                </a:lnTo>
                <a:lnTo>
                  <a:pt x="5631598" y="150836"/>
                </a:lnTo>
                <a:lnTo>
                  <a:pt x="5636768" y="195706"/>
                </a:lnTo>
                <a:close/>
              </a:path>
            </a:pathLst>
          </a:custGeom>
          <a:ln w="12700">
            <a:solidFill>
              <a:srgbClr val="EECF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3305936" y="2475357"/>
            <a:ext cx="5126990" cy="1046480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 marL="184785" marR="5080" indent="-172085">
              <a:lnSpc>
                <a:spcPts val="1860"/>
              </a:lnSpc>
              <a:spcBef>
                <a:spcPts val="409"/>
              </a:spcBef>
              <a:buChar char="•"/>
              <a:tabLst>
                <a:tab pos="185420" algn="l"/>
              </a:tabLst>
            </a:pPr>
            <a:r>
              <a:rPr sz="1800" spc="-135" dirty="0">
                <a:latin typeface="Times New Roman"/>
                <a:cs typeface="Times New Roman"/>
              </a:rPr>
              <a:t>Is </a:t>
            </a:r>
            <a:r>
              <a:rPr sz="1800" spc="-90" dirty="0">
                <a:latin typeface="Times New Roman"/>
                <a:cs typeface="Times New Roman"/>
              </a:rPr>
              <a:t>used </a:t>
            </a:r>
            <a:r>
              <a:rPr sz="1800" spc="-145" dirty="0">
                <a:latin typeface="Times New Roman"/>
                <a:cs typeface="Times New Roman"/>
              </a:rPr>
              <a:t>by </a:t>
            </a:r>
            <a:r>
              <a:rPr sz="1800" spc="-75" dirty="0">
                <a:latin typeface="Times New Roman"/>
                <a:cs typeface="Times New Roman"/>
              </a:rPr>
              <a:t>bridge </a:t>
            </a:r>
            <a:r>
              <a:rPr sz="1800" spc="-25" dirty="0">
                <a:latin typeface="Times New Roman"/>
                <a:cs typeface="Times New Roman"/>
              </a:rPr>
              <a:t>to </a:t>
            </a:r>
            <a:r>
              <a:rPr sz="1800" spc="-105" dirty="0">
                <a:latin typeface="Times New Roman"/>
                <a:cs typeface="Times New Roman"/>
              </a:rPr>
              <a:t>allow only </a:t>
            </a:r>
            <a:r>
              <a:rPr sz="1800" spc="-75" dirty="0">
                <a:latin typeface="Times New Roman"/>
                <a:cs typeface="Times New Roman"/>
              </a:rPr>
              <a:t>those </a:t>
            </a:r>
            <a:r>
              <a:rPr sz="1800" spc="-85" dirty="0">
                <a:latin typeface="Times New Roman"/>
                <a:cs typeface="Times New Roman"/>
              </a:rPr>
              <a:t>packets </a:t>
            </a:r>
            <a:r>
              <a:rPr sz="1800" spc="-75" dirty="0">
                <a:latin typeface="Times New Roman"/>
                <a:cs typeface="Times New Roman"/>
              </a:rPr>
              <a:t>destined </a:t>
            </a:r>
            <a:r>
              <a:rPr sz="1800" spc="-25" dirty="0">
                <a:latin typeface="Times New Roman"/>
                <a:cs typeface="Times New Roman"/>
              </a:rPr>
              <a:t>to </a:t>
            </a:r>
            <a:r>
              <a:rPr sz="1800" spc="-55" dirty="0">
                <a:latin typeface="Times New Roman"/>
                <a:cs typeface="Times New Roman"/>
              </a:rPr>
              <a:t>the  </a:t>
            </a:r>
            <a:r>
              <a:rPr sz="1800" spc="-50" dirty="0">
                <a:latin typeface="Times New Roman"/>
                <a:cs typeface="Times New Roman"/>
              </a:rPr>
              <a:t>remote</a:t>
            </a:r>
            <a:r>
              <a:rPr sz="1800" spc="-70" dirty="0">
                <a:latin typeface="Times New Roman"/>
                <a:cs typeface="Times New Roman"/>
              </a:rPr>
              <a:t> </a:t>
            </a:r>
            <a:r>
              <a:rPr sz="1800" spc="-50" dirty="0">
                <a:latin typeface="Times New Roman"/>
                <a:cs typeface="Times New Roman"/>
              </a:rPr>
              <a:t>network.</a:t>
            </a:r>
            <a:endParaRPr sz="1800">
              <a:latin typeface="Times New Roman"/>
              <a:cs typeface="Times New Roman"/>
            </a:endParaRPr>
          </a:p>
          <a:p>
            <a:pPr marL="184785" marR="335915" indent="-172085">
              <a:lnSpc>
                <a:spcPts val="1860"/>
              </a:lnSpc>
              <a:spcBef>
                <a:spcPts val="300"/>
              </a:spcBef>
              <a:buChar char="•"/>
              <a:tabLst>
                <a:tab pos="185420" algn="l"/>
              </a:tabLst>
            </a:pPr>
            <a:r>
              <a:rPr sz="1800" spc="-100" dirty="0">
                <a:latin typeface="Times New Roman"/>
                <a:cs typeface="Times New Roman"/>
              </a:rPr>
              <a:t>Packets </a:t>
            </a:r>
            <a:r>
              <a:rPr sz="1800" spc="-70" dirty="0">
                <a:latin typeface="Times New Roman"/>
                <a:cs typeface="Times New Roman"/>
              </a:rPr>
              <a:t>are </a:t>
            </a:r>
            <a:r>
              <a:rPr sz="1800" spc="-60" dirty="0">
                <a:latin typeface="Times New Roman"/>
                <a:cs typeface="Times New Roman"/>
              </a:rPr>
              <a:t>filtered </a:t>
            </a:r>
            <a:r>
              <a:rPr sz="1800" spc="-75" dirty="0">
                <a:latin typeface="Times New Roman"/>
                <a:cs typeface="Times New Roman"/>
              </a:rPr>
              <a:t>with </a:t>
            </a:r>
            <a:r>
              <a:rPr sz="1800" spc="-60" dirty="0">
                <a:latin typeface="Times New Roman"/>
                <a:cs typeface="Times New Roman"/>
              </a:rPr>
              <a:t>respect </a:t>
            </a:r>
            <a:r>
              <a:rPr sz="1800" spc="-25" dirty="0">
                <a:latin typeface="Times New Roman"/>
                <a:cs typeface="Times New Roman"/>
              </a:rPr>
              <a:t>to </a:t>
            </a:r>
            <a:r>
              <a:rPr sz="1800" spc="-45" dirty="0">
                <a:latin typeface="Times New Roman"/>
                <a:cs typeface="Times New Roman"/>
              </a:rPr>
              <a:t>their </a:t>
            </a:r>
            <a:r>
              <a:rPr sz="1800" spc="-75" dirty="0">
                <a:latin typeface="Times New Roman"/>
                <a:cs typeface="Times New Roman"/>
              </a:rPr>
              <a:t>destination </a:t>
            </a:r>
            <a:r>
              <a:rPr sz="1800" spc="-100" dirty="0">
                <a:latin typeface="Times New Roman"/>
                <a:cs typeface="Times New Roman"/>
              </a:rPr>
              <a:t>and  </a:t>
            </a:r>
            <a:r>
              <a:rPr sz="1800" spc="-80" dirty="0">
                <a:latin typeface="Times New Roman"/>
                <a:cs typeface="Times New Roman"/>
              </a:rPr>
              <a:t>multicast</a:t>
            </a:r>
            <a:r>
              <a:rPr sz="1800" spc="-70" dirty="0">
                <a:latin typeface="Times New Roman"/>
                <a:cs typeface="Times New Roman"/>
              </a:rPr>
              <a:t> </a:t>
            </a:r>
            <a:r>
              <a:rPr sz="1800" spc="-80" dirty="0">
                <a:latin typeface="Times New Roman"/>
                <a:cs typeface="Times New Roman"/>
              </a:rPr>
              <a:t>addresses.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9811" y="2272283"/>
            <a:ext cx="3288791" cy="158495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8738" y="2305811"/>
            <a:ext cx="3171190" cy="1467485"/>
          </a:xfrm>
          <a:custGeom>
            <a:avLst/>
            <a:gdLst/>
            <a:ahLst/>
            <a:cxnLst/>
            <a:rect l="l" t="t" r="r" b="b"/>
            <a:pathLst>
              <a:path w="3171190" h="1467485">
                <a:moveTo>
                  <a:pt x="2926081" y="0"/>
                </a:moveTo>
                <a:lnTo>
                  <a:pt x="244577" y="0"/>
                </a:lnTo>
                <a:lnTo>
                  <a:pt x="195286" y="4973"/>
                </a:lnTo>
                <a:lnTo>
                  <a:pt x="149376" y="19234"/>
                </a:lnTo>
                <a:lnTo>
                  <a:pt x="107831" y="41797"/>
                </a:lnTo>
                <a:lnTo>
                  <a:pt x="71634" y="71675"/>
                </a:lnTo>
                <a:lnTo>
                  <a:pt x="41769" y="107881"/>
                </a:lnTo>
                <a:lnTo>
                  <a:pt x="19220" y="149429"/>
                </a:lnTo>
                <a:lnTo>
                  <a:pt x="4968" y="195331"/>
                </a:lnTo>
                <a:lnTo>
                  <a:pt x="0" y="244601"/>
                </a:lnTo>
                <a:lnTo>
                  <a:pt x="0" y="1222883"/>
                </a:lnTo>
                <a:lnTo>
                  <a:pt x="4968" y="1272189"/>
                </a:lnTo>
                <a:lnTo>
                  <a:pt x="19220" y="1318109"/>
                </a:lnTo>
                <a:lnTo>
                  <a:pt x="41769" y="1359659"/>
                </a:lnTo>
                <a:lnTo>
                  <a:pt x="71634" y="1395857"/>
                </a:lnTo>
                <a:lnTo>
                  <a:pt x="107831" y="1425720"/>
                </a:lnTo>
                <a:lnTo>
                  <a:pt x="149376" y="1448268"/>
                </a:lnTo>
                <a:lnTo>
                  <a:pt x="195286" y="1462517"/>
                </a:lnTo>
                <a:lnTo>
                  <a:pt x="244577" y="1467485"/>
                </a:lnTo>
                <a:lnTo>
                  <a:pt x="2926081" y="1467485"/>
                </a:lnTo>
                <a:lnTo>
                  <a:pt x="2975388" y="1462517"/>
                </a:lnTo>
                <a:lnTo>
                  <a:pt x="3021307" y="1448268"/>
                </a:lnTo>
                <a:lnTo>
                  <a:pt x="3062857" y="1425720"/>
                </a:lnTo>
                <a:lnTo>
                  <a:pt x="3099055" y="1395857"/>
                </a:lnTo>
                <a:lnTo>
                  <a:pt x="3128919" y="1359659"/>
                </a:lnTo>
                <a:lnTo>
                  <a:pt x="3151466" y="1318109"/>
                </a:lnTo>
                <a:lnTo>
                  <a:pt x="3165715" y="1272189"/>
                </a:lnTo>
                <a:lnTo>
                  <a:pt x="3170683" y="1222883"/>
                </a:lnTo>
                <a:lnTo>
                  <a:pt x="3170683" y="244601"/>
                </a:lnTo>
                <a:lnTo>
                  <a:pt x="3165715" y="195331"/>
                </a:lnTo>
                <a:lnTo>
                  <a:pt x="3151466" y="149429"/>
                </a:lnTo>
                <a:lnTo>
                  <a:pt x="3128919" y="107881"/>
                </a:lnTo>
                <a:lnTo>
                  <a:pt x="3099055" y="71675"/>
                </a:lnTo>
                <a:lnTo>
                  <a:pt x="3062857" y="41797"/>
                </a:lnTo>
                <a:lnTo>
                  <a:pt x="3021307" y="19234"/>
                </a:lnTo>
                <a:lnTo>
                  <a:pt x="2975388" y="4973"/>
                </a:lnTo>
                <a:lnTo>
                  <a:pt x="2926081" y="0"/>
                </a:lnTo>
                <a:close/>
              </a:path>
            </a:pathLst>
          </a:custGeom>
          <a:solidFill>
            <a:srgbClr val="D2471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8738" y="2305811"/>
            <a:ext cx="3171190" cy="1467485"/>
          </a:xfrm>
          <a:custGeom>
            <a:avLst/>
            <a:gdLst/>
            <a:ahLst/>
            <a:cxnLst/>
            <a:rect l="l" t="t" r="r" b="b"/>
            <a:pathLst>
              <a:path w="3171190" h="1467485">
                <a:moveTo>
                  <a:pt x="0" y="244601"/>
                </a:moveTo>
                <a:lnTo>
                  <a:pt x="4968" y="195331"/>
                </a:lnTo>
                <a:lnTo>
                  <a:pt x="19220" y="149429"/>
                </a:lnTo>
                <a:lnTo>
                  <a:pt x="41769" y="107881"/>
                </a:lnTo>
                <a:lnTo>
                  <a:pt x="71634" y="71675"/>
                </a:lnTo>
                <a:lnTo>
                  <a:pt x="107831" y="41797"/>
                </a:lnTo>
                <a:lnTo>
                  <a:pt x="149376" y="19234"/>
                </a:lnTo>
                <a:lnTo>
                  <a:pt x="195286" y="4973"/>
                </a:lnTo>
                <a:lnTo>
                  <a:pt x="244577" y="0"/>
                </a:lnTo>
                <a:lnTo>
                  <a:pt x="2926081" y="0"/>
                </a:lnTo>
                <a:lnTo>
                  <a:pt x="2975388" y="4973"/>
                </a:lnTo>
                <a:lnTo>
                  <a:pt x="3021307" y="19234"/>
                </a:lnTo>
                <a:lnTo>
                  <a:pt x="3062857" y="41797"/>
                </a:lnTo>
                <a:lnTo>
                  <a:pt x="3099055" y="71675"/>
                </a:lnTo>
                <a:lnTo>
                  <a:pt x="3128919" y="107881"/>
                </a:lnTo>
                <a:lnTo>
                  <a:pt x="3151466" y="149429"/>
                </a:lnTo>
                <a:lnTo>
                  <a:pt x="3165715" y="195331"/>
                </a:lnTo>
                <a:lnTo>
                  <a:pt x="3170683" y="244601"/>
                </a:lnTo>
                <a:lnTo>
                  <a:pt x="3170683" y="1222883"/>
                </a:lnTo>
                <a:lnTo>
                  <a:pt x="3165715" y="1272189"/>
                </a:lnTo>
                <a:lnTo>
                  <a:pt x="3151466" y="1318109"/>
                </a:lnTo>
                <a:lnTo>
                  <a:pt x="3128919" y="1359659"/>
                </a:lnTo>
                <a:lnTo>
                  <a:pt x="3099055" y="1395857"/>
                </a:lnTo>
                <a:lnTo>
                  <a:pt x="3062857" y="1425720"/>
                </a:lnTo>
                <a:lnTo>
                  <a:pt x="3021307" y="1448268"/>
                </a:lnTo>
                <a:lnTo>
                  <a:pt x="2975388" y="1462517"/>
                </a:lnTo>
                <a:lnTo>
                  <a:pt x="2926081" y="1467485"/>
                </a:lnTo>
                <a:lnTo>
                  <a:pt x="244577" y="1467485"/>
                </a:lnTo>
                <a:lnTo>
                  <a:pt x="195286" y="1462517"/>
                </a:lnTo>
                <a:lnTo>
                  <a:pt x="149376" y="1448268"/>
                </a:lnTo>
                <a:lnTo>
                  <a:pt x="107831" y="1425720"/>
                </a:lnTo>
                <a:lnTo>
                  <a:pt x="71634" y="1395857"/>
                </a:lnTo>
                <a:lnTo>
                  <a:pt x="41769" y="1359659"/>
                </a:lnTo>
                <a:lnTo>
                  <a:pt x="19220" y="1318109"/>
                </a:lnTo>
                <a:lnTo>
                  <a:pt x="4968" y="1272189"/>
                </a:lnTo>
                <a:lnTo>
                  <a:pt x="0" y="1222883"/>
                </a:lnTo>
                <a:lnTo>
                  <a:pt x="0" y="244601"/>
                </a:lnTo>
                <a:close/>
              </a:path>
            </a:pathLst>
          </a:custGeom>
          <a:ln w="381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721258" y="2631439"/>
            <a:ext cx="188658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 spc="-30" dirty="0">
                <a:solidFill>
                  <a:srgbClr val="FFFFFF"/>
                </a:solidFill>
                <a:latin typeface="Times New Roman"/>
                <a:cs typeface="Times New Roman"/>
              </a:rPr>
              <a:t>Filtering</a:t>
            </a:r>
            <a:endParaRPr sz="400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3249422" y="3993388"/>
            <a:ext cx="5636895" cy="1174115"/>
          </a:xfrm>
          <a:custGeom>
            <a:avLst/>
            <a:gdLst/>
            <a:ahLst/>
            <a:cxnLst/>
            <a:rect l="l" t="t" r="r" b="b"/>
            <a:pathLst>
              <a:path w="5636895" h="1174114">
                <a:moveTo>
                  <a:pt x="5441060" y="0"/>
                </a:moveTo>
                <a:lnTo>
                  <a:pt x="0" y="0"/>
                </a:lnTo>
                <a:lnTo>
                  <a:pt x="0" y="1173988"/>
                </a:lnTo>
                <a:lnTo>
                  <a:pt x="5441060" y="1173988"/>
                </a:lnTo>
                <a:lnTo>
                  <a:pt x="5485931" y="1168818"/>
                </a:lnTo>
                <a:lnTo>
                  <a:pt x="5527124" y="1154094"/>
                </a:lnTo>
                <a:lnTo>
                  <a:pt x="5563461" y="1130990"/>
                </a:lnTo>
                <a:lnTo>
                  <a:pt x="5593770" y="1100681"/>
                </a:lnTo>
                <a:lnTo>
                  <a:pt x="5616874" y="1064344"/>
                </a:lnTo>
                <a:lnTo>
                  <a:pt x="5631598" y="1023151"/>
                </a:lnTo>
                <a:lnTo>
                  <a:pt x="5636768" y="978281"/>
                </a:lnTo>
                <a:lnTo>
                  <a:pt x="5636768" y="195706"/>
                </a:lnTo>
                <a:lnTo>
                  <a:pt x="5631598" y="150836"/>
                </a:lnTo>
                <a:lnTo>
                  <a:pt x="5616874" y="109643"/>
                </a:lnTo>
                <a:lnTo>
                  <a:pt x="5593770" y="73306"/>
                </a:lnTo>
                <a:lnTo>
                  <a:pt x="5563461" y="42997"/>
                </a:lnTo>
                <a:lnTo>
                  <a:pt x="5527124" y="19893"/>
                </a:lnTo>
                <a:lnTo>
                  <a:pt x="5485931" y="5169"/>
                </a:lnTo>
                <a:lnTo>
                  <a:pt x="5441060" y="0"/>
                </a:lnTo>
                <a:close/>
              </a:path>
            </a:pathLst>
          </a:custGeom>
          <a:solidFill>
            <a:srgbClr val="EECFCC">
              <a:alpha val="90194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249422" y="3993388"/>
            <a:ext cx="5636895" cy="1174115"/>
          </a:xfrm>
          <a:custGeom>
            <a:avLst/>
            <a:gdLst/>
            <a:ahLst/>
            <a:cxnLst/>
            <a:rect l="l" t="t" r="r" b="b"/>
            <a:pathLst>
              <a:path w="5636895" h="1174114">
                <a:moveTo>
                  <a:pt x="5636768" y="195706"/>
                </a:moveTo>
                <a:lnTo>
                  <a:pt x="5636768" y="978281"/>
                </a:lnTo>
                <a:lnTo>
                  <a:pt x="5631598" y="1023151"/>
                </a:lnTo>
                <a:lnTo>
                  <a:pt x="5616874" y="1064344"/>
                </a:lnTo>
                <a:lnTo>
                  <a:pt x="5593770" y="1100681"/>
                </a:lnTo>
                <a:lnTo>
                  <a:pt x="5563461" y="1130990"/>
                </a:lnTo>
                <a:lnTo>
                  <a:pt x="5527124" y="1154094"/>
                </a:lnTo>
                <a:lnTo>
                  <a:pt x="5485931" y="1168818"/>
                </a:lnTo>
                <a:lnTo>
                  <a:pt x="5441060" y="1173988"/>
                </a:lnTo>
                <a:lnTo>
                  <a:pt x="0" y="1173988"/>
                </a:lnTo>
                <a:lnTo>
                  <a:pt x="0" y="0"/>
                </a:lnTo>
                <a:lnTo>
                  <a:pt x="5441060" y="0"/>
                </a:lnTo>
                <a:lnTo>
                  <a:pt x="5485931" y="5169"/>
                </a:lnTo>
                <a:lnTo>
                  <a:pt x="5527124" y="19893"/>
                </a:lnTo>
                <a:lnTo>
                  <a:pt x="5563461" y="42997"/>
                </a:lnTo>
                <a:lnTo>
                  <a:pt x="5593770" y="73306"/>
                </a:lnTo>
                <a:lnTo>
                  <a:pt x="5616874" y="109643"/>
                </a:lnTo>
                <a:lnTo>
                  <a:pt x="5631598" y="150836"/>
                </a:lnTo>
                <a:lnTo>
                  <a:pt x="5636768" y="195706"/>
                </a:lnTo>
                <a:close/>
              </a:path>
            </a:pathLst>
          </a:custGeom>
          <a:ln w="12700">
            <a:solidFill>
              <a:srgbClr val="EECF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3305936" y="4389882"/>
            <a:ext cx="51981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785" indent="-172085">
              <a:lnSpc>
                <a:spcPct val="100000"/>
              </a:lnSpc>
              <a:spcBef>
                <a:spcPts val="100"/>
              </a:spcBef>
              <a:buChar char="•"/>
              <a:tabLst>
                <a:tab pos="185420" algn="l"/>
              </a:tabLst>
            </a:pPr>
            <a:r>
              <a:rPr sz="1800" spc="-55" dirty="0">
                <a:latin typeface="Times New Roman"/>
                <a:cs typeface="Times New Roman"/>
              </a:rPr>
              <a:t>the </a:t>
            </a:r>
            <a:r>
              <a:rPr sz="1800" spc="-85" dirty="0">
                <a:latin typeface="Times New Roman"/>
                <a:cs typeface="Times New Roman"/>
              </a:rPr>
              <a:t>process </a:t>
            </a:r>
            <a:r>
              <a:rPr sz="1800" spc="-105" dirty="0">
                <a:latin typeface="Times New Roman"/>
                <a:cs typeface="Times New Roman"/>
              </a:rPr>
              <a:t>of </a:t>
            </a:r>
            <a:r>
              <a:rPr sz="1800" spc="-114" dirty="0">
                <a:latin typeface="Times New Roman"/>
                <a:cs typeface="Times New Roman"/>
              </a:rPr>
              <a:t>passing </a:t>
            </a:r>
            <a:r>
              <a:rPr sz="1800" spc="-145" dirty="0">
                <a:latin typeface="Times New Roman"/>
                <a:cs typeface="Times New Roman"/>
              </a:rPr>
              <a:t>a </a:t>
            </a:r>
            <a:r>
              <a:rPr sz="1800" spc="-80" dirty="0">
                <a:latin typeface="Times New Roman"/>
                <a:cs typeface="Times New Roman"/>
              </a:rPr>
              <a:t>packet from </a:t>
            </a:r>
            <a:r>
              <a:rPr sz="1800" spc="-75" dirty="0">
                <a:latin typeface="Times New Roman"/>
                <a:cs typeface="Times New Roman"/>
              </a:rPr>
              <a:t>one </a:t>
            </a:r>
            <a:r>
              <a:rPr sz="1800" spc="-65" dirty="0">
                <a:latin typeface="Times New Roman"/>
                <a:cs typeface="Times New Roman"/>
              </a:rPr>
              <a:t>network </a:t>
            </a:r>
            <a:r>
              <a:rPr sz="1800" spc="-25" dirty="0">
                <a:latin typeface="Times New Roman"/>
                <a:cs typeface="Times New Roman"/>
              </a:rPr>
              <a:t>to</a:t>
            </a:r>
            <a:r>
              <a:rPr sz="1800" spc="-55" dirty="0">
                <a:latin typeface="Times New Roman"/>
                <a:cs typeface="Times New Roman"/>
              </a:rPr>
              <a:t> </a:t>
            </a:r>
            <a:r>
              <a:rPr sz="1800" spc="-65" dirty="0">
                <a:latin typeface="Times New Roman"/>
                <a:cs typeface="Times New Roman"/>
              </a:rPr>
              <a:t>another.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9811" y="3813047"/>
            <a:ext cx="3288791" cy="158496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0103" y="4116323"/>
            <a:ext cx="3302508" cy="109728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8738" y="3846703"/>
            <a:ext cx="3171190" cy="1467485"/>
          </a:xfrm>
          <a:custGeom>
            <a:avLst/>
            <a:gdLst/>
            <a:ahLst/>
            <a:cxnLst/>
            <a:rect l="l" t="t" r="r" b="b"/>
            <a:pathLst>
              <a:path w="3171190" h="1467485">
                <a:moveTo>
                  <a:pt x="2926081" y="0"/>
                </a:moveTo>
                <a:lnTo>
                  <a:pt x="244577" y="0"/>
                </a:lnTo>
                <a:lnTo>
                  <a:pt x="195286" y="4967"/>
                </a:lnTo>
                <a:lnTo>
                  <a:pt x="149376" y="19216"/>
                </a:lnTo>
                <a:lnTo>
                  <a:pt x="107831" y="41764"/>
                </a:lnTo>
                <a:lnTo>
                  <a:pt x="71634" y="71628"/>
                </a:lnTo>
                <a:lnTo>
                  <a:pt x="41769" y="107825"/>
                </a:lnTo>
                <a:lnTo>
                  <a:pt x="19220" y="149375"/>
                </a:lnTo>
                <a:lnTo>
                  <a:pt x="4968" y="195295"/>
                </a:lnTo>
                <a:lnTo>
                  <a:pt x="0" y="244602"/>
                </a:lnTo>
                <a:lnTo>
                  <a:pt x="0" y="1222883"/>
                </a:lnTo>
                <a:lnTo>
                  <a:pt x="4968" y="1272153"/>
                </a:lnTo>
                <a:lnTo>
                  <a:pt x="19220" y="1318055"/>
                </a:lnTo>
                <a:lnTo>
                  <a:pt x="41769" y="1359603"/>
                </a:lnTo>
                <a:lnTo>
                  <a:pt x="71634" y="1395809"/>
                </a:lnTo>
                <a:lnTo>
                  <a:pt x="107831" y="1425687"/>
                </a:lnTo>
                <a:lnTo>
                  <a:pt x="149376" y="1448250"/>
                </a:lnTo>
                <a:lnTo>
                  <a:pt x="195286" y="1462511"/>
                </a:lnTo>
                <a:lnTo>
                  <a:pt x="244577" y="1467485"/>
                </a:lnTo>
                <a:lnTo>
                  <a:pt x="2926081" y="1467485"/>
                </a:lnTo>
                <a:lnTo>
                  <a:pt x="2975388" y="1462511"/>
                </a:lnTo>
                <a:lnTo>
                  <a:pt x="3021307" y="1448250"/>
                </a:lnTo>
                <a:lnTo>
                  <a:pt x="3062857" y="1425687"/>
                </a:lnTo>
                <a:lnTo>
                  <a:pt x="3099055" y="1395809"/>
                </a:lnTo>
                <a:lnTo>
                  <a:pt x="3128919" y="1359603"/>
                </a:lnTo>
                <a:lnTo>
                  <a:pt x="3151466" y="1318055"/>
                </a:lnTo>
                <a:lnTo>
                  <a:pt x="3165715" y="1272153"/>
                </a:lnTo>
                <a:lnTo>
                  <a:pt x="3170683" y="1222883"/>
                </a:lnTo>
                <a:lnTo>
                  <a:pt x="3170683" y="244602"/>
                </a:lnTo>
                <a:lnTo>
                  <a:pt x="3165715" y="195295"/>
                </a:lnTo>
                <a:lnTo>
                  <a:pt x="3151466" y="149375"/>
                </a:lnTo>
                <a:lnTo>
                  <a:pt x="3128919" y="107825"/>
                </a:lnTo>
                <a:lnTo>
                  <a:pt x="3099055" y="71628"/>
                </a:lnTo>
                <a:lnTo>
                  <a:pt x="3062857" y="41764"/>
                </a:lnTo>
                <a:lnTo>
                  <a:pt x="3021307" y="19216"/>
                </a:lnTo>
                <a:lnTo>
                  <a:pt x="2975388" y="4967"/>
                </a:lnTo>
                <a:lnTo>
                  <a:pt x="2926081" y="0"/>
                </a:lnTo>
                <a:close/>
              </a:path>
            </a:pathLst>
          </a:custGeom>
          <a:solidFill>
            <a:srgbClr val="D2471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8738" y="3846703"/>
            <a:ext cx="3171190" cy="1467485"/>
          </a:xfrm>
          <a:custGeom>
            <a:avLst/>
            <a:gdLst/>
            <a:ahLst/>
            <a:cxnLst/>
            <a:rect l="l" t="t" r="r" b="b"/>
            <a:pathLst>
              <a:path w="3171190" h="1467485">
                <a:moveTo>
                  <a:pt x="0" y="244602"/>
                </a:moveTo>
                <a:lnTo>
                  <a:pt x="4968" y="195295"/>
                </a:lnTo>
                <a:lnTo>
                  <a:pt x="19220" y="149375"/>
                </a:lnTo>
                <a:lnTo>
                  <a:pt x="41769" y="107825"/>
                </a:lnTo>
                <a:lnTo>
                  <a:pt x="71634" y="71627"/>
                </a:lnTo>
                <a:lnTo>
                  <a:pt x="107831" y="41764"/>
                </a:lnTo>
                <a:lnTo>
                  <a:pt x="149376" y="19216"/>
                </a:lnTo>
                <a:lnTo>
                  <a:pt x="195286" y="4967"/>
                </a:lnTo>
                <a:lnTo>
                  <a:pt x="244577" y="0"/>
                </a:lnTo>
                <a:lnTo>
                  <a:pt x="2926081" y="0"/>
                </a:lnTo>
                <a:lnTo>
                  <a:pt x="2975388" y="4967"/>
                </a:lnTo>
                <a:lnTo>
                  <a:pt x="3021307" y="19216"/>
                </a:lnTo>
                <a:lnTo>
                  <a:pt x="3062857" y="41764"/>
                </a:lnTo>
                <a:lnTo>
                  <a:pt x="3099055" y="71628"/>
                </a:lnTo>
                <a:lnTo>
                  <a:pt x="3128919" y="107825"/>
                </a:lnTo>
                <a:lnTo>
                  <a:pt x="3151466" y="149375"/>
                </a:lnTo>
                <a:lnTo>
                  <a:pt x="3165715" y="195295"/>
                </a:lnTo>
                <a:lnTo>
                  <a:pt x="3170683" y="244602"/>
                </a:lnTo>
                <a:lnTo>
                  <a:pt x="3170683" y="1222883"/>
                </a:lnTo>
                <a:lnTo>
                  <a:pt x="3165715" y="1272153"/>
                </a:lnTo>
                <a:lnTo>
                  <a:pt x="3151466" y="1318055"/>
                </a:lnTo>
                <a:lnTo>
                  <a:pt x="3128919" y="1359603"/>
                </a:lnTo>
                <a:lnTo>
                  <a:pt x="3099055" y="1395809"/>
                </a:lnTo>
                <a:lnTo>
                  <a:pt x="3062857" y="1425687"/>
                </a:lnTo>
                <a:lnTo>
                  <a:pt x="3021307" y="1448250"/>
                </a:lnTo>
                <a:lnTo>
                  <a:pt x="2975388" y="1462511"/>
                </a:lnTo>
                <a:lnTo>
                  <a:pt x="2926081" y="1467485"/>
                </a:lnTo>
                <a:lnTo>
                  <a:pt x="244577" y="1467485"/>
                </a:lnTo>
                <a:lnTo>
                  <a:pt x="195286" y="1462511"/>
                </a:lnTo>
                <a:lnTo>
                  <a:pt x="149376" y="1448250"/>
                </a:lnTo>
                <a:lnTo>
                  <a:pt x="107831" y="1425687"/>
                </a:lnTo>
                <a:lnTo>
                  <a:pt x="71634" y="1395809"/>
                </a:lnTo>
                <a:lnTo>
                  <a:pt x="41769" y="1359603"/>
                </a:lnTo>
                <a:lnTo>
                  <a:pt x="19220" y="1318055"/>
                </a:lnTo>
                <a:lnTo>
                  <a:pt x="4968" y="1272153"/>
                </a:lnTo>
                <a:lnTo>
                  <a:pt x="0" y="1222883"/>
                </a:lnTo>
                <a:lnTo>
                  <a:pt x="0" y="244602"/>
                </a:lnTo>
                <a:close/>
              </a:path>
            </a:pathLst>
          </a:custGeom>
          <a:ln w="381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387502" y="4172458"/>
            <a:ext cx="255206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 spc="-60" dirty="0">
                <a:solidFill>
                  <a:srgbClr val="FFFFFF"/>
                </a:solidFill>
                <a:latin typeface="Times New Roman"/>
                <a:cs typeface="Times New Roman"/>
              </a:rPr>
              <a:t>Forwarding</a:t>
            </a:r>
            <a:endParaRPr sz="4000">
              <a:latin typeface="Times New Roman"/>
              <a:cs typeface="Times New Roman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3249422" y="5534278"/>
            <a:ext cx="5636895" cy="1174115"/>
          </a:xfrm>
          <a:custGeom>
            <a:avLst/>
            <a:gdLst/>
            <a:ahLst/>
            <a:cxnLst/>
            <a:rect l="l" t="t" r="r" b="b"/>
            <a:pathLst>
              <a:path w="5636895" h="1174115">
                <a:moveTo>
                  <a:pt x="5441060" y="0"/>
                </a:moveTo>
                <a:lnTo>
                  <a:pt x="0" y="0"/>
                </a:lnTo>
                <a:lnTo>
                  <a:pt x="0" y="1173924"/>
                </a:lnTo>
                <a:lnTo>
                  <a:pt x="5441060" y="1173924"/>
                </a:lnTo>
                <a:lnTo>
                  <a:pt x="5485931" y="1168756"/>
                </a:lnTo>
                <a:lnTo>
                  <a:pt x="5527124" y="1154036"/>
                </a:lnTo>
                <a:lnTo>
                  <a:pt x="5563461" y="1130938"/>
                </a:lnTo>
                <a:lnTo>
                  <a:pt x="5593770" y="1100636"/>
                </a:lnTo>
                <a:lnTo>
                  <a:pt x="5616874" y="1064305"/>
                </a:lnTo>
                <a:lnTo>
                  <a:pt x="5631598" y="1023120"/>
                </a:lnTo>
                <a:lnTo>
                  <a:pt x="5636768" y="978255"/>
                </a:lnTo>
                <a:lnTo>
                  <a:pt x="5636768" y="195630"/>
                </a:lnTo>
                <a:lnTo>
                  <a:pt x="5631598" y="150768"/>
                </a:lnTo>
                <a:lnTo>
                  <a:pt x="5616874" y="109588"/>
                </a:lnTo>
                <a:lnTo>
                  <a:pt x="5593770" y="73265"/>
                </a:lnTo>
                <a:lnTo>
                  <a:pt x="5563461" y="42971"/>
                </a:lnTo>
                <a:lnTo>
                  <a:pt x="5527124" y="19880"/>
                </a:lnTo>
                <a:lnTo>
                  <a:pt x="5485931" y="5165"/>
                </a:lnTo>
                <a:lnTo>
                  <a:pt x="5441060" y="0"/>
                </a:lnTo>
                <a:close/>
              </a:path>
            </a:pathLst>
          </a:custGeom>
          <a:solidFill>
            <a:srgbClr val="EECFCC">
              <a:alpha val="90194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249422" y="5534278"/>
            <a:ext cx="5636895" cy="1174115"/>
          </a:xfrm>
          <a:custGeom>
            <a:avLst/>
            <a:gdLst/>
            <a:ahLst/>
            <a:cxnLst/>
            <a:rect l="l" t="t" r="r" b="b"/>
            <a:pathLst>
              <a:path w="5636895" h="1174115">
                <a:moveTo>
                  <a:pt x="5636768" y="195630"/>
                </a:moveTo>
                <a:lnTo>
                  <a:pt x="5636768" y="978255"/>
                </a:lnTo>
                <a:lnTo>
                  <a:pt x="5631598" y="1023120"/>
                </a:lnTo>
                <a:lnTo>
                  <a:pt x="5616874" y="1064305"/>
                </a:lnTo>
                <a:lnTo>
                  <a:pt x="5593770" y="1100636"/>
                </a:lnTo>
                <a:lnTo>
                  <a:pt x="5563461" y="1130938"/>
                </a:lnTo>
                <a:lnTo>
                  <a:pt x="5527124" y="1154036"/>
                </a:lnTo>
                <a:lnTo>
                  <a:pt x="5485931" y="1168756"/>
                </a:lnTo>
                <a:lnTo>
                  <a:pt x="5441060" y="1173924"/>
                </a:lnTo>
                <a:lnTo>
                  <a:pt x="0" y="1173924"/>
                </a:lnTo>
                <a:lnTo>
                  <a:pt x="0" y="0"/>
                </a:lnTo>
                <a:lnTo>
                  <a:pt x="5441060" y="0"/>
                </a:lnTo>
                <a:lnTo>
                  <a:pt x="5485931" y="5165"/>
                </a:lnTo>
                <a:lnTo>
                  <a:pt x="5527124" y="19880"/>
                </a:lnTo>
                <a:lnTo>
                  <a:pt x="5563461" y="42971"/>
                </a:lnTo>
                <a:lnTo>
                  <a:pt x="5593770" y="73265"/>
                </a:lnTo>
                <a:lnTo>
                  <a:pt x="5616874" y="109588"/>
                </a:lnTo>
                <a:lnTo>
                  <a:pt x="5631598" y="150768"/>
                </a:lnTo>
                <a:lnTo>
                  <a:pt x="5636768" y="195630"/>
                </a:lnTo>
                <a:close/>
              </a:path>
            </a:pathLst>
          </a:custGeom>
          <a:ln w="12700">
            <a:solidFill>
              <a:srgbClr val="EECF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3305936" y="5812942"/>
            <a:ext cx="5452110" cy="535940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 marL="184785" marR="5080" indent="-172085">
              <a:lnSpc>
                <a:spcPts val="1860"/>
              </a:lnSpc>
              <a:spcBef>
                <a:spcPts val="409"/>
              </a:spcBef>
              <a:buChar char="•"/>
              <a:tabLst>
                <a:tab pos="185420" algn="l"/>
              </a:tabLst>
            </a:pPr>
            <a:r>
              <a:rPr sz="1800" spc="-55" dirty="0">
                <a:latin typeface="Times New Roman"/>
                <a:cs typeface="Times New Roman"/>
              </a:rPr>
              <a:t>the </a:t>
            </a:r>
            <a:r>
              <a:rPr sz="1800" spc="-85" dirty="0">
                <a:latin typeface="Times New Roman"/>
                <a:cs typeface="Times New Roman"/>
              </a:rPr>
              <a:t>process </a:t>
            </a:r>
            <a:r>
              <a:rPr sz="1800" spc="-145" dirty="0">
                <a:latin typeface="Times New Roman"/>
                <a:cs typeface="Times New Roman"/>
              </a:rPr>
              <a:t>by </a:t>
            </a:r>
            <a:r>
              <a:rPr sz="1800" spc="-100" dirty="0">
                <a:latin typeface="Times New Roman"/>
                <a:cs typeface="Times New Roman"/>
              </a:rPr>
              <a:t>which </a:t>
            </a:r>
            <a:r>
              <a:rPr sz="1800" spc="-55" dirty="0">
                <a:latin typeface="Times New Roman"/>
                <a:cs typeface="Times New Roman"/>
              </a:rPr>
              <a:t>the </a:t>
            </a:r>
            <a:r>
              <a:rPr sz="1800" spc="-70" dirty="0">
                <a:latin typeface="Times New Roman"/>
                <a:cs typeface="Times New Roman"/>
              </a:rPr>
              <a:t>bridge </a:t>
            </a:r>
            <a:r>
              <a:rPr sz="1800" spc="-75" dirty="0">
                <a:latin typeface="Times New Roman"/>
                <a:cs typeface="Times New Roman"/>
              </a:rPr>
              <a:t>learns </a:t>
            </a:r>
            <a:r>
              <a:rPr sz="1800" spc="-114" dirty="0">
                <a:latin typeface="Times New Roman"/>
                <a:cs typeface="Times New Roman"/>
              </a:rPr>
              <a:t>how </a:t>
            </a:r>
            <a:r>
              <a:rPr sz="1800" spc="-25" dirty="0">
                <a:latin typeface="Times New Roman"/>
                <a:cs typeface="Times New Roman"/>
              </a:rPr>
              <a:t>to </a:t>
            </a:r>
            <a:r>
              <a:rPr sz="1800" spc="-80" dirty="0">
                <a:latin typeface="Times New Roman"/>
                <a:cs typeface="Times New Roman"/>
              </a:rPr>
              <a:t>reach stations on  </a:t>
            </a:r>
            <a:r>
              <a:rPr sz="1800" spc="-55" dirty="0">
                <a:latin typeface="Times New Roman"/>
                <a:cs typeface="Times New Roman"/>
              </a:rPr>
              <a:t>the</a:t>
            </a:r>
            <a:r>
              <a:rPr sz="1800" spc="-60" dirty="0">
                <a:latin typeface="Times New Roman"/>
                <a:cs typeface="Times New Roman"/>
              </a:rPr>
              <a:t> </a:t>
            </a:r>
            <a:r>
              <a:rPr sz="1800" spc="-40" dirty="0">
                <a:latin typeface="Times New Roman"/>
                <a:cs typeface="Times New Roman"/>
              </a:rPr>
              <a:t>internetwork.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9811" y="5353811"/>
            <a:ext cx="3288791" cy="150418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208788" y="5394959"/>
            <a:ext cx="3026664" cy="146303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8738" y="5387466"/>
            <a:ext cx="3171190" cy="1467485"/>
          </a:xfrm>
          <a:custGeom>
            <a:avLst/>
            <a:gdLst/>
            <a:ahLst/>
            <a:cxnLst/>
            <a:rect l="l" t="t" r="r" b="b"/>
            <a:pathLst>
              <a:path w="3171190" h="1467484">
                <a:moveTo>
                  <a:pt x="2926081" y="0"/>
                </a:moveTo>
                <a:lnTo>
                  <a:pt x="244577" y="0"/>
                </a:lnTo>
                <a:lnTo>
                  <a:pt x="195286" y="4967"/>
                </a:lnTo>
                <a:lnTo>
                  <a:pt x="149376" y="19216"/>
                </a:lnTo>
                <a:lnTo>
                  <a:pt x="107831" y="41764"/>
                </a:lnTo>
                <a:lnTo>
                  <a:pt x="71634" y="71629"/>
                </a:lnTo>
                <a:lnTo>
                  <a:pt x="41769" y="107829"/>
                </a:lnTo>
                <a:lnTo>
                  <a:pt x="19220" y="149381"/>
                </a:lnTo>
                <a:lnTo>
                  <a:pt x="4968" y="195303"/>
                </a:lnTo>
                <a:lnTo>
                  <a:pt x="0" y="244614"/>
                </a:lnTo>
                <a:lnTo>
                  <a:pt x="0" y="1222895"/>
                </a:lnTo>
                <a:lnTo>
                  <a:pt x="4968" y="1272188"/>
                </a:lnTo>
                <a:lnTo>
                  <a:pt x="19220" y="1318100"/>
                </a:lnTo>
                <a:lnTo>
                  <a:pt x="41769" y="1359646"/>
                </a:lnTo>
                <a:lnTo>
                  <a:pt x="71634" y="1395844"/>
                </a:lnTo>
                <a:lnTo>
                  <a:pt x="107831" y="1425710"/>
                </a:lnTo>
                <a:lnTo>
                  <a:pt x="149376" y="1448260"/>
                </a:lnTo>
                <a:lnTo>
                  <a:pt x="195286" y="1462511"/>
                </a:lnTo>
                <a:lnTo>
                  <a:pt x="244577" y="1467480"/>
                </a:lnTo>
                <a:lnTo>
                  <a:pt x="2926081" y="1467480"/>
                </a:lnTo>
                <a:lnTo>
                  <a:pt x="2975388" y="1462511"/>
                </a:lnTo>
                <a:lnTo>
                  <a:pt x="3021307" y="1448260"/>
                </a:lnTo>
                <a:lnTo>
                  <a:pt x="3062857" y="1425710"/>
                </a:lnTo>
                <a:lnTo>
                  <a:pt x="3099055" y="1395844"/>
                </a:lnTo>
                <a:lnTo>
                  <a:pt x="3128919" y="1359646"/>
                </a:lnTo>
                <a:lnTo>
                  <a:pt x="3151466" y="1318100"/>
                </a:lnTo>
                <a:lnTo>
                  <a:pt x="3165715" y="1272188"/>
                </a:lnTo>
                <a:lnTo>
                  <a:pt x="3170683" y="1222895"/>
                </a:lnTo>
                <a:lnTo>
                  <a:pt x="3170683" y="244614"/>
                </a:lnTo>
                <a:lnTo>
                  <a:pt x="3165715" y="195303"/>
                </a:lnTo>
                <a:lnTo>
                  <a:pt x="3151466" y="149381"/>
                </a:lnTo>
                <a:lnTo>
                  <a:pt x="3128919" y="107829"/>
                </a:lnTo>
                <a:lnTo>
                  <a:pt x="3099055" y="71629"/>
                </a:lnTo>
                <a:lnTo>
                  <a:pt x="3062857" y="41764"/>
                </a:lnTo>
                <a:lnTo>
                  <a:pt x="3021307" y="19216"/>
                </a:lnTo>
                <a:lnTo>
                  <a:pt x="2975388" y="4967"/>
                </a:lnTo>
                <a:lnTo>
                  <a:pt x="2926081" y="0"/>
                </a:lnTo>
                <a:close/>
              </a:path>
            </a:pathLst>
          </a:custGeom>
          <a:solidFill>
            <a:srgbClr val="D2471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78738" y="5387466"/>
            <a:ext cx="3171190" cy="1467485"/>
          </a:xfrm>
          <a:custGeom>
            <a:avLst/>
            <a:gdLst/>
            <a:ahLst/>
            <a:cxnLst/>
            <a:rect l="l" t="t" r="r" b="b"/>
            <a:pathLst>
              <a:path w="3171190" h="1467484">
                <a:moveTo>
                  <a:pt x="0" y="244614"/>
                </a:moveTo>
                <a:lnTo>
                  <a:pt x="4968" y="195303"/>
                </a:lnTo>
                <a:lnTo>
                  <a:pt x="19220" y="149381"/>
                </a:lnTo>
                <a:lnTo>
                  <a:pt x="41769" y="107829"/>
                </a:lnTo>
                <a:lnTo>
                  <a:pt x="71634" y="71629"/>
                </a:lnTo>
                <a:lnTo>
                  <a:pt x="107831" y="41764"/>
                </a:lnTo>
                <a:lnTo>
                  <a:pt x="149376" y="19216"/>
                </a:lnTo>
                <a:lnTo>
                  <a:pt x="195286" y="4967"/>
                </a:lnTo>
                <a:lnTo>
                  <a:pt x="244577" y="0"/>
                </a:lnTo>
                <a:lnTo>
                  <a:pt x="2926081" y="0"/>
                </a:lnTo>
                <a:lnTo>
                  <a:pt x="2975388" y="4967"/>
                </a:lnTo>
                <a:lnTo>
                  <a:pt x="3021307" y="19216"/>
                </a:lnTo>
                <a:lnTo>
                  <a:pt x="3062857" y="41764"/>
                </a:lnTo>
                <a:lnTo>
                  <a:pt x="3099055" y="71629"/>
                </a:lnTo>
                <a:lnTo>
                  <a:pt x="3128919" y="107829"/>
                </a:lnTo>
                <a:lnTo>
                  <a:pt x="3151466" y="149381"/>
                </a:lnTo>
                <a:lnTo>
                  <a:pt x="3165715" y="195303"/>
                </a:lnTo>
                <a:lnTo>
                  <a:pt x="3170683" y="244614"/>
                </a:lnTo>
                <a:lnTo>
                  <a:pt x="3170683" y="1222895"/>
                </a:lnTo>
                <a:lnTo>
                  <a:pt x="3165715" y="1272188"/>
                </a:lnTo>
                <a:lnTo>
                  <a:pt x="3151466" y="1318100"/>
                </a:lnTo>
                <a:lnTo>
                  <a:pt x="3128919" y="1359646"/>
                </a:lnTo>
                <a:lnTo>
                  <a:pt x="3099055" y="1395844"/>
                </a:lnTo>
                <a:lnTo>
                  <a:pt x="3062857" y="1425710"/>
                </a:lnTo>
                <a:lnTo>
                  <a:pt x="3021307" y="1448260"/>
                </a:lnTo>
                <a:lnTo>
                  <a:pt x="2975388" y="1462511"/>
                </a:lnTo>
                <a:lnTo>
                  <a:pt x="2926081" y="1467480"/>
                </a:lnTo>
                <a:lnTo>
                  <a:pt x="244577" y="1467480"/>
                </a:lnTo>
                <a:lnTo>
                  <a:pt x="195286" y="1462511"/>
                </a:lnTo>
                <a:lnTo>
                  <a:pt x="149376" y="1448260"/>
                </a:lnTo>
                <a:lnTo>
                  <a:pt x="107831" y="1425710"/>
                </a:lnTo>
                <a:lnTo>
                  <a:pt x="71634" y="1395844"/>
                </a:lnTo>
                <a:lnTo>
                  <a:pt x="41769" y="1359646"/>
                </a:lnTo>
                <a:lnTo>
                  <a:pt x="19220" y="1318100"/>
                </a:lnTo>
                <a:lnTo>
                  <a:pt x="4968" y="1272188"/>
                </a:lnTo>
                <a:lnTo>
                  <a:pt x="0" y="1222895"/>
                </a:lnTo>
                <a:lnTo>
                  <a:pt x="0" y="244614"/>
                </a:lnTo>
                <a:close/>
              </a:path>
            </a:pathLst>
          </a:custGeom>
          <a:ln w="3809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526186" y="5451754"/>
            <a:ext cx="2276475" cy="1157605"/>
          </a:xfrm>
          <a:prstGeom prst="rect">
            <a:avLst/>
          </a:prstGeom>
        </p:spPr>
        <p:txBody>
          <a:bodyPr vert="horz" wrap="square" lIns="0" tIns="101600" rIns="0" bIns="0" rtlCol="0">
            <a:spAutoFit/>
          </a:bodyPr>
          <a:lstStyle/>
          <a:p>
            <a:pPr marL="12700" marR="5080" indent="161290">
              <a:lnSpc>
                <a:spcPts val="4120"/>
              </a:lnSpc>
              <a:spcBef>
                <a:spcPts val="800"/>
              </a:spcBef>
            </a:pPr>
            <a:r>
              <a:rPr sz="4000" b="1" spc="-80" dirty="0">
                <a:solidFill>
                  <a:srgbClr val="FFFFFF"/>
                </a:solidFill>
                <a:latin typeface="Times New Roman"/>
                <a:cs typeface="Times New Roman"/>
              </a:rPr>
              <a:t>Learning  </a:t>
            </a:r>
            <a:r>
              <a:rPr sz="4000" b="1" spc="-25" dirty="0">
                <a:solidFill>
                  <a:srgbClr val="FFFFFF"/>
                </a:solidFill>
                <a:latin typeface="Times New Roman"/>
                <a:cs typeface="Times New Roman"/>
              </a:rPr>
              <a:t>Algo</a:t>
            </a:r>
            <a:r>
              <a:rPr sz="4000" b="1" spc="40" dirty="0">
                <a:solidFill>
                  <a:srgbClr val="FFFFFF"/>
                </a:solidFill>
                <a:latin typeface="Times New Roman"/>
                <a:cs typeface="Times New Roman"/>
              </a:rPr>
              <a:t>r</a:t>
            </a:r>
            <a:r>
              <a:rPr sz="40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ithm</a:t>
            </a:r>
            <a:endParaRPr sz="4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57274" y="206755"/>
            <a:ext cx="3462654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215" dirty="0"/>
              <a:t>Types </a:t>
            </a:r>
            <a:r>
              <a:rPr sz="4000" spc="-180" dirty="0"/>
              <a:t>of</a:t>
            </a:r>
            <a:r>
              <a:rPr sz="4000" spc="-430" dirty="0"/>
              <a:t> </a:t>
            </a:r>
            <a:r>
              <a:rPr sz="4000" spc="-50" dirty="0"/>
              <a:t>Bridges</a:t>
            </a:r>
            <a:endParaRPr sz="4000"/>
          </a:p>
        </p:txBody>
      </p:sp>
      <p:sp>
        <p:nvSpPr>
          <p:cNvPr id="3" name="object 3"/>
          <p:cNvSpPr/>
          <p:nvPr/>
        </p:nvSpPr>
        <p:spPr>
          <a:xfrm>
            <a:off x="246138" y="930910"/>
            <a:ext cx="8328659" cy="725805"/>
          </a:xfrm>
          <a:custGeom>
            <a:avLst/>
            <a:gdLst/>
            <a:ahLst/>
            <a:cxnLst/>
            <a:rect l="l" t="t" r="r" b="b"/>
            <a:pathLst>
              <a:path w="8328659" h="725805">
                <a:moveTo>
                  <a:pt x="8207743" y="0"/>
                </a:moveTo>
                <a:lnTo>
                  <a:pt x="120904" y="0"/>
                </a:lnTo>
                <a:lnTo>
                  <a:pt x="73841" y="9497"/>
                </a:lnTo>
                <a:lnTo>
                  <a:pt x="35410" y="35401"/>
                </a:lnTo>
                <a:lnTo>
                  <a:pt x="9500" y="73830"/>
                </a:lnTo>
                <a:lnTo>
                  <a:pt x="0" y="120903"/>
                </a:lnTo>
                <a:lnTo>
                  <a:pt x="0" y="604519"/>
                </a:lnTo>
                <a:lnTo>
                  <a:pt x="9500" y="651539"/>
                </a:lnTo>
                <a:lnTo>
                  <a:pt x="35410" y="689975"/>
                </a:lnTo>
                <a:lnTo>
                  <a:pt x="73841" y="715908"/>
                </a:lnTo>
                <a:lnTo>
                  <a:pt x="120904" y="725424"/>
                </a:lnTo>
                <a:lnTo>
                  <a:pt x="8207743" y="725424"/>
                </a:lnTo>
                <a:lnTo>
                  <a:pt x="8254816" y="715908"/>
                </a:lnTo>
                <a:lnTo>
                  <a:pt x="8293246" y="689975"/>
                </a:lnTo>
                <a:lnTo>
                  <a:pt x="8319150" y="651539"/>
                </a:lnTo>
                <a:lnTo>
                  <a:pt x="8328647" y="604519"/>
                </a:lnTo>
                <a:lnTo>
                  <a:pt x="8328647" y="120903"/>
                </a:lnTo>
                <a:lnTo>
                  <a:pt x="8319150" y="73830"/>
                </a:lnTo>
                <a:lnTo>
                  <a:pt x="8293246" y="35401"/>
                </a:lnTo>
                <a:lnTo>
                  <a:pt x="8254816" y="9497"/>
                </a:lnTo>
                <a:lnTo>
                  <a:pt x="8207743" y="0"/>
                </a:lnTo>
                <a:close/>
              </a:path>
            </a:pathLst>
          </a:custGeom>
          <a:solidFill>
            <a:srgbClr val="D2471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46138" y="3613530"/>
            <a:ext cx="8328659" cy="725805"/>
          </a:xfrm>
          <a:custGeom>
            <a:avLst/>
            <a:gdLst/>
            <a:ahLst/>
            <a:cxnLst/>
            <a:rect l="l" t="t" r="r" b="b"/>
            <a:pathLst>
              <a:path w="8328659" h="725804">
                <a:moveTo>
                  <a:pt x="8207743" y="0"/>
                </a:moveTo>
                <a:lnTo>
                  <a:pt x="120904" y="0"/>
                </a:lnTo>
                <a:lnTo>
                  <a:pt x="73841" y="9497"/>
                </a:lnTo>
                <a:lnTo>
                  <a:pt x="35410" y="35401"/>
                </a:lnTo>
                <a:lnTo>
                  <a:pt x="9500" y="73830"/>
                </a:lnTo>
                <a:lnTo>
                  <a:pt x="0" y="120904"/>
                </a:lnTo>
                <a:lnTo>
                  <a:pt x="0" y="604393"/>
                </a:lnTo>
                <a:lnTo>
                  <a:pt x="9500" y="651466"/>
                </a:lnTo>
                <a:lnTo>
                  <a:pt x="35410" y="689895"/>
                </a:lnTo>
                <a:lnTo>
                  <a:pt x="73841" y="715799"/>
                </a:lnTo>
                <a:lnTo>
                  <a:pt x="120904" y="725297"/>
                </a:lnTo>
                <a:lnTo>
                  <a:pt x="8207743" y="725297"/>
                </a:lnTo>
                <a:lnTo>
                  <a:pt x="8254816" y="715799"/>
                </a:lnTo>
                <a:lnTo>
                  <a:pt x="8293246" y="689895"/>
                </a:lnTo>
                <a:lnTo>
                  <a:pt x="8319150" y="651466"/>
                </a:lnTo>
                <a:lnTo>
                  <a:pt x="8328647" y="604393"/>
                </a:lnTo>
                <a:lnTo>
                  <a:pt x="8328647" y="120904"/>
                </a:lnTo>
                <a:lnTo>
                  <a:pt x="8319150" y="73830"/>
                </a:lnTo>
                <a:lnTo>
                  <a:pt x="8293246" y="35401"/>
                </a:lnTo>
                <a:lnTo>
                  <a:pt x="8254816" y="9497"/>
                </a:lnTo>
                <a:lnTo>
                  <a:pt x="8207743" y="0"/>
                </a:lnTo>
                <a:close/>
              </a:path>
            </a:pathLst>
          </a:custGeom>
          <a:solidFill>
            <a:srgbClr val="D2471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86892" y="773878"/>
            <a:ext cx="7964170" cy="5999480"/>
          </a:xfrm>
          <a:prstGeom prst="rect">
            <a:avLst/>
          </a:prstGeom>
        </p:spPr>
        <p:txBody>
          <a:bodyPr vert="horz" wrap="square" lIns="0" tIns="2127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75"/>
              </a:spcBef>
            </a:pPr>
            <a:r>
              <a:rPr sz="3100" spc="-145" dirty="0">
                <a:solidFill>
                  <a:srgbClr val="FFFFFF"/>
                </a:solidFill>
                <a:latin typeface="Times New Roman"/>
                <a:cs typeface="Times New Roman"/>
              </a:rPr>
              <a:t>Transparent</a:t>
            </a:r>
            <a:r>
              <a:rPr sz="3100" spc="-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100" spc="-175" dirty="0">
                <a:solidFill>
                  <a:srgbClr val="FFFFFF"/>
                </a:solidFill>
                <a:latin typeface="Times New Roman"/>
                <a:cs typeface="Times New Roman"/>
              </a:rPr>
              <a:t>Bridge</a:t>
            </a:r>
            <a:endParaRPr sz="3100">
              <a:latin typeface="Times New Roman"/>
              <a:cs typeface="Times New Roman"/>
            </a:endParaRPr>
          </a:p>
          <a:p>
            <a:pPr marL="351790" indent="-228600">
              <a:lnSpc>
                <a:spcPct val="100000"/>
              </a:lnSpc>
              <a:spcBef>
                <a:spcPts val="1230"/>
              </a:spcBef>
              <a:buChar char="•"/>
              <a:tabLst>
                <a:tab pos="352425" algn="l"/>
              </a:tabLst>
            </a:pPr>
            <a:r>
              <a:rPr sz="2400" spc="-175" dirty="0">
                <a:latin typeface="Times New Roman"/>
                <a:cs typeface="Times New Roman"/>
              </a:rPr>
              <a:t>Also </a:t>
            </a:r>
            <a:r>
              <a:rPr sz="2400" spc="-120" dirty="0">
                <a:latin typeface="Times New Roman"/>
                <a:cs typeface="Times New Roman"/>
              </a:rPr>
              <a:t>called </a:t>
            </a:r>
            <a:r>
              <a:rPr sz="2400" spc="-100" dirty="0">
                <a:latin typeface="Times New Roman"/>
                <a:cs typeface="Times New Roman"/>
              </a:rPr>
              <a:t>learning</a:t>
            </a:r>
            <a:r>
              <a:rPr sz="2400" spc="80" dirty="0">
                <a:latin typeface="Times New Roman"/>
                <a:cs typeface="Times New Roman"/>
              </a:rPr>
              <a:t> </a:t>
            </a:r>
            <a:r>
              <a:rPr sz="2400" spc="-105" dirty="0">
                <a:latin typeface="Times New Roman"/>
                <a:cs typeface="Times New Roman"/>
              </a:rPr>
              <a:t>bridges</a:t>
            </a:r>
            <a:endParaRPr sz="2400">
              <a:latin typeface="Times New Roman"/>
              <a:cs typeface="Times New Roman"/>
            </a:endParaRPr>
          </a:p>
          <a:p>
            <a:pPr marL="351790" indent="-228600">
              <a:lnSpc>
                <a:spcPct val="100000"/>
              </a:lnSpc>
              <a:spcBef>
                <a:spcPts val="145"/>
              </a:spcBef>
              <a:buChar char="•"/>
              <a:tabLst>
                <a:tab pos="352425" algn="l"/>
              </a:tabLst>
            </a:pPr>
            <a:r>
              <a:rPr sz="2400" spc="-160" dirty="0">
                <a:latin typeface="Times New Roman"/>
                <a:cs typeface="Times New Roman"/>
              </a:rPr>
              <a:t>Build </a:t>
            </a:r>
            <a:r>
              <a:rPr sz="2400" spc="-190" dirty="0">
                <a:latin typeface="Times New Roman"/>
                <a:cs typeface="Times New Roman"/>
              </a:rPr>
              <a:t>a </a:t>
            </a:r>
            <a:r>
              <a:rPr sz="2400" spc="-105" dirty="0">
                <a:latin typeface="Times New Roman"/>
                <a:cs typeface="Times New Roman"/>
              </a:rPr>
              <a:t>table </a:t>
            </a:r>
            <a:r>
              <a:rPr sz="2400" spc="-140" dirty="0">
                <a:latin typeface="Times New Roman"/>
                <a:cs typeface="Times New Roman"/>
              </a:rPr>
              <a:t>of </a:t>
            </a:r>
            <a:r>
              <a:rPr sz="2400" spc="-280" dirty="0">
                <a:latin typeface="Times New Roman"/>
                <a:cs typeface="Times New Roman"/>
              </a:rPr>
              <a:t>MAC </a:t>
            </a:r>
            <a:r>
              <a:rPr sz="2400" spc="-125" dirty="0">
                <a:latin typeface="Times New Roman"/>
                <a:cs typeface="Times New Roman"/>
              </a:rPr>
              <a:t>addresses </a:t>
            </a:r>
            <a:r>
              <a:rPr sz="2400" spc="-190" dirty="0">
                <a:latin typeface="Times New Roman"/>
                <a:cs typeface="Times New Roman"/>
              </a:rPr>
              <a:t>as </a:t>
            </a:r>
            <a:r>
              <a:rPr sz="2400" spc="-130" dirty="0">
                <a:latin typeface="Times New Roman"/>
                <a:cs typeface="Times New Roman"/>
              </a:rPr>
              <a:t>frames</a:t>
            </a:r>
            <a:r>
              <a:rPr sz="2400" spc="330" dirty="0">
                <a:latin typeface="Times New Roman"/>
                <a:cs typeface="Times New Roman"/>
              </a:rPr>
              <a:t> </a:t>
            </a:r>
            <a:r>
              <a:rPr sz="2400" spc="-90" dirty="0">
                <a:latin typeface="Times New Roman"/>
                <a:cs typeface="Times New Roman"/>
              </a:rPr>
              <a:t>arrive</a:t>
            </a:r>
            <a:endParaRPr sz="2400">
              <a:latin typeface="Times New Roman"/>
              <a:cs typeface="Times New Roman"/>
            </a:endParaRPr>
          </a:p>
          <a:p>
            <a:pPr marL="351790" indent="-228600">
              <a:lnSpc>
                <a:spcPct val="100000"/>
              </a:lnSpc>
              <a:spcBef>
                <a:spcPts val="145"/>
              </a:spcBef>
              <a:buChar char="•"/>
              <a:tabLst>
                <a:tab pos="352425" algn="l"/>
              </a:tabLst>
            </a:pPr>
            <a:r>
              <a:rPr sz="2400" spc="-65" dirty="0">
                <a:latin typeface="Times New Roman"/>
                <a:cs typeface="Times New Roman"/>
              </a:rPr>
              <a:t>Ethernet </a:t>
            </a:r>
            <a:r>
              <a:rPr sz="2400" spc="-100" dirty="0">
                <a:latin typeface="Times New Roman"/>
                <a:cs typeface="Times New Roman"/>
              </a:rPr>
              <a:t>networks </a:t>
            </a:r>
            <a:r>
              <a:rPr sz="2400" spc="-125" dirty="0">
                <a:latin typeface="Times New Roman"/>
                <a:cs typeface="Times New Roman"/>
              </a:rPr>
              <a:t>use </a:t>
            </a:r>
            <a:r>
              <a:rPr sz="2400" spc="-80" dirty="0">
                <a:latin typeface="Times New Roman"/>
                <a:cs typeface="Times New Roman"/>
              </a:rPr>
              <a:t>transparent</a:t>
            </a:r>
            <a:r>
              <a:rPr sz="2400" spc="30" dirty="0">
                <a:latin typeface="Times New Roman"/>
                <a:cs typeface="Times New Roman"/>
              </a:rPr>
              <a:t> </a:t>
            </a:r>
            <a:r>
              <a:rPr sz="2400" spc="-95" dirty="0">
                <a:latin typeface="Times New Roman"/>
                <a:cs typeface="Times New Roman"/>
              </a:rPr>
              <a:t>bridge</a:t>
            </a:r>
            <a:endParaRPr sz="2400">
              <a:latin typeface="Times New Roman"/>
              <a:cs typeface="Times New Roman"/>
            </a:endParaRPr>
          </a:p>
          <a:p>
            <a:pPr marL="351790" indent="-228600">
              <a:lnSpc>
                <a:spcPct val="100000"/>
              </a:lnSpc>
              <a:spcBef>
                <a:spcPts val="140"/>
              </a:spcBef>
              <a:buChar char="•"/>
              <a:tabLst>
                <a:tab pos="352425" algn="l"/>
              </a:tabLst>
            </a:pPr>
            <a:r>
              <a:rPr sz="2400" spc="-100" dirty="0">
                <a:latin typeface="Times New Roman"/>
                <a:cs typeface="Times New Roman"/>
              </a:rPr>
              <a:t>Duties </a:t>
            </a:r>
            <a:r>
              <a:rPr sz="2400" spc="-140" dirty="0">
                <a:latin typeface="Times New Roman"/>
                <a:cs typeface="Times New Roman"/>
              </a:rPr>
              <a:t>of </a:t>
            </a:r>
            <a:r>
              <a:rPr sz="2400" spc="-85" dirty="0">
                <a:latin typeface="Times New Roman"/>
                <a:cs typeface="Times New Roman"/>
              </a:rPr>
              <a:t>transparent </a:t>
            </a:r>
            <a:r>
              <a:rPr sz="2400" spc="-95" dirty="0">
                <a:latin typeface="Times New Roman"/>
                <a:cs typeface="Times New Roman"/>
              </a:rPr>
              <a:t>bridge are </a:t>
            </a:r>
            <a:r>
              <a:rPr sz="2400" spc="30" dirty="0">
                <a:latin typeface="Times New Roman"/>
                <a:cs typeface="Times New Roman"/>
              </a:rPr>
              <a:t>: </a:t>
            </a:r>
            <a:r>
              <a:rPr sz="2400" spc="-100" dirty="0">
                <a:latin typeface="Times New Roman"/>
                <a:cs typeface="Times New Roman"/>
              </a:rPr>
              <a:t>Filtering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spc="-95" dirty="0">
                <a:latin typeface="Times New Roman"/>
                <a:cs typeface="Times New Roman"/>
              </a:rPr>
              <a:t>frames,</a:t>
            </a:r>
            <a:endParaRPr sz="2400">
              <a:latin typeface="Times New Roman"/>
              <a:cs typeface="Times New Roman"/>
            </a:endParaRPr>
          </a:p>
          <a:p>
            <a:pPr marL="351790" indent="-228600">
              <a:lnSpc>
                <a:spcPct val="100000"/>
              </a:lnSpc>
              <a:spcBef>
                <a:spcPts val="150"/>
              </a:spcBef>
              <a:buChar char="•"/>
              <a:tabLst>
                <a:tab pos="352425" algn="l"/>
              </a:tabLst>
            </a:pPr>
            <a:r>
              <a:rPr sz="2400" spc="-110" dirty="0">
                <a:latin typeface="Times New Roman"/>
                <a:cs typeface="Times New Roman"/>
              </a:rPr>
              <a:t>forwarding </a:t>
            </a:r>
            <a:r>
              <a:rPr sz="2400" spc="-135" dirty="0">
                <a:latin typeface="Times New Roman"/>
                <a:cs typeface="Times New Roman"/>
              </a:rPr>
              <a:t>and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spc="-130" dirty="0">
                <a:latin typeface="Times New Roman"/>
                <a:cs typeface="Times New Roman"/>
              </a:rPr>
              <a:t>blocking</a:t>
            </a: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195"/>
              </a:spcBef>
            </a:pPr>
            <a:r>
              <a:rPr sz="3100" spc="-165" dirty="0">
                <a:solidFill>
                  <a:srgbClr val="FFFFFF"/>
                </a:solidFill>
                <a:latin typeface="Times New Roman"/>
                <a:cs typeface="Times New Roman"/>
              </a:rPr>
              <a:t>Source </a:t>
            </a:r>
            <a:r>
              <a:rPr sz="3100" spc="-150" dirty="0">
                <a:solidFill>
                  <a:srgbClr val="FFFFFF"/>
                </a:solidFill>
                <a:latin typeface="Times New Roman"/>
                <a:cs typeface="Times New Roman"/>
              </a:rPr>
              <a:t>Routing</a:t>
            </a:r>
            <a:r>
              <a:rPr sz="3100" spc="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100" spc="-175" dirty="0">
                <a:solidFill>
                  <a:srgbClr val="FFFFFF"/>
                </a:solidFill>
                <a:latin typeface="Times New Roman"/>
                <a:cs typeface="Times New Roman"/>
              </a:rPr>
              <a:t>Bridge</a:t>
            </a:r>
            <a:endParaRPr sz="3100">
              <a:latin typeface="Times New Roman"/>
              <a:cs typeface="Times New Roman"/>
            </a:endParaRPr>
          </a:p>
          <a:p>
            <a:pPr marL="351790" indent="-228600">
              <a:lnSpc>
                <a:spcPct val="100000"/>
              </a:lnSpc>
              <a:spcBef>
                <a:spcPts val="1230"/>
              </a:spcBef>
              <a:buChar char="•"/>
              <a:tabLst>
                <a:tab pos="352425" algn="l"/>
              </a:tabLst>
            </a:pPr>
            <a:r>
              <a:rPr sz="2400" spc="-130" dirty="0">
                <a:latin typeface="Times New Roman"/>
                <a:cs typeface="Times New Roman"/>
              </a:rPr>
              <a:t>Used </a:t>
            </a:r>
            <a:r>
              <a:rPr sz="2400" spc="-110" dirty="0">
                <a:latin typeface="Times New Roman"/>
                <a:cs typeface="Times New Roman"/>
              </a:rPr>
              <a:t>in </a:t>
            </a:r>
            <a:r>
              <a:rPr sz="2400" spc="-180" dirty="0">
                <a:latin typeface="Times New Roman"/>
                <a:cs typeface="Times New Roman"/>
              </a:rPr>
              <a:t>Token </a:t>
            </a:r>
            <a:r>
              <a:rPr sz="2400" spc="-150" dirty="0">
                <a:latin typeface="Times New Roman"/>
                <a:cs typeface="Times New Roman"/>
              </a:rPr>
              <a:t>Ring </a:t>
            </a:r>
            <a:r>
              <a:rPr sz="2400" spc="-100" dirty="0">
                <a:latin typeface="Times New Roman"/>
                <a:cs typeface="Times New Roman"/>
              </a:rPr>
              <a:t>networks</a:t>
            </a:r>
            <a:endParaRPr sz="2400">
              <a:latin typeface="Times New Roman"/>
              <a:cs typeface="Times New Roman"/>
            </a:endParaRPr>
          </a:p>
          <a:p>
            <a:pPr marL="351790" marR="5080" indent="-228600">
              <a:lnSpc>
                <a:spcPts val="2470"/>
              </a:lnSpc>
              <a:spcBef>
                <a:spcPts val="570"/>
              </a:spcBef>
              <a:buChar char="•"/>
              <a:tabLst>
                <a:tab pos="352425" algn="l"/>
                <a:tab pos="4419600" algn="l"/>
                <a:tab pos="5598160" algn="l"/>
              </a:tabLst>
            </a:pPr>
            <a:r>
              <a:rPr sz="2400" spc="-170" dirty="0">
                <a:latin typeface="Times New Roman"/>
                <a:cs typeface="Times New Roman"/>
              </a:rPr>
              <a:t>Each </a:t>
            </a:r>
            <a:r>
              <a:rPr sz="2400" spc="-95" dirty="0">
                <a:latin typeface="Times New Roman"/>
                <a:cs typeface="Times New Roman"/>
              </a:rPr>
              <a:t>station </a:t>
            </a:r>
            <a:r>
              <a:rPr sz="2400" spc="-120" dirty="0">
                <a:latin typeface="Times New Roman"/>
                <a:cs typeface="Times New Roman"/>
              </a:rPr>
              <a:t>should </a:t>
            </a:r>
            <a:r>
              <a:rPr sz="2400" spc="-70" dirty="0">
                <a:latin typeface="Times New Roman"/>
                <a:cs typeface="Times New Roman"/>
              </a:rPr>
              <a:t>determine the </a:t>
            </a:r>
            <a:r>
              <a:rPr sz="2400" spc="-55" dirty="0">
                <a:latin typeface="Times New Roman"/>
                <a:cs typeface="Times New Roman"/>
              </a:rPr>
              <a:t>route</a:t>
            </a:r>
            <a:r>
              <a:rPr sz="2400" spc="180" dirty="0">
                <a:latin typeface="Times New Roman"/>
                <a:cs typeface="Times New Roman"/>
              </a:rPr>
              <a:t> </a:t>
            </a:r>
            <a:r>
              <a:rPr sz="2400" spc="-35" dirty="0">
                <a:latin typeface="Times New Roman"/>
                <a:cs typeface="Times New Roman"/>
              </a:rPr>
              <a:t>to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spc="-70" dirty="0">
                <a:latin typeface="Times New Roman"/>
                <a:cs typeface="Times New Roman"/>
              </a:rPr>
              <a:t>the	</a:t>
            </a:r>
            <a:r>
              <a:rPr sz="2400" spc="-100" dirty="0">
                <a:latin typeface="Times New Roman"/>
                <a:cs typeface="Times New Roman"/>
              </a:rPr>
              <a:t>destination </a:t>
            </a:r>
            <a:r>
              <a:rPr sz="2400" spc="-125" dirty="0">
                <a:latin typeface="Times New Roman"/>
                <a:cs typeface="Times New Roman"/>
              </a:rPr>
              <a:t>when </a:t>
            </a:r>
            <a:r>
              <a:rPr sz="2400" spc="-45" dirty="0">
                <a:latin typeface="Times New Roman"/>
                <a:cs typeface="Times New Roman"/>
              </a:rPr>
              <a:t>it  </a:t>
            </a:r>
            <a:r>
              <a:rPr sz="2400" spc="-125" dirty="0">
                <a:latin typeface="Times New Roman"/>
                <a:cs typeface="Times New Roman"/>
              </a:rPr>
              <a:t>wants </a:t>
            </a:r>
            <a:r>
              <a:rPr sz="2400" spc="-35" dirty="0">
                <a:latin typeface="Times New Roman"/>
                <a:cs typeface="Times New Roman"/>
              </a:rPr>
              <a:t>to </a:t>
            </a:r>
            <a:r>
              <a:rPr sz="2400" spc="-120" dirty="0">
                <a:latin typeface="Times New Roman"/>
                <a:cs typeface="Times New Roman"/>
              </a:rPr>
              <a:t>send </a:t>
            </a:r>
            <a:r>
              <a:rPr sz="2400" spc="-190" dirty="0">
                <a:latin typeface="Times New Roman"/>
                <a:cs typeface="Times New Roman"/>
              </a:rPr>
              <a:t>a  </a:t>
            </a:r>
            <a:r>
              <a:rPr sz="2400" spc="-114" dirty="0">
                <a:latin typeface="Times New Roman"/>
                <a:cs typeface="Times New Roman"/>
              </a:rPr>
              <a:t>frame</a:t>
            </a:r>
            <a:r>
              <a:rPr sz="2400" spc="-235" dirty="0">
                <a:latin typeface="Times New Roman"/>
                <a:cs typeface="Times New Roman"/>
              </a:rPr>
              <a:t> </a:t>
            </a:r>
            <a:r>
              <a:rPr sz="2400" spc="-135" dirty="0">
                <a:latin typeface="Times New Roman"/>
                <a:cs typeface="Times New Roman"/>
              </a:rPr>
              <a:t>and</a:t>
            </a:r>
            <a:r>
              <a:rPr sz="2400" spc="-55" dirty="0">
                <a:latin typeface="Times New Roman"/>
                <a:cs typeface="Times New Roman"/>
              </a:rPr>
              <a:t> </a:t>
            </a:r>
            <a:r>
              <a:rPr sz="2400" spc="-75" dirty="0">
                <a:latin typeface="Times New Roman"/>
                <a:cs typeface="Times New Roman"/>
              </a:rPr>
              <a:t>therefore	</a:t>
            </a:r>
            <a:r>
              <a:rPr sz="2400" spc="-110" dirty="0">
                <a:latin typeface="Times New Roman"/>
                <a:cs typeface="Times New Roman"/>
              </a:rPr>
              <a:t>include </a:t>
            </a:r>
            <a:r>
              <a:rPr sz="2400" spc="-70" dirty="0">
                <a:latin typeface="Times New Roman"/>
                <a:cs typeface="Times New Roman"/>
              </a:rPr>
              <a:t>the </a:t>
            </a:r>
            <a:r>
              <a:rPr sz="2400" spc="-55" dirty="0">
                <a:latin typeface="Times New Roman"/>
                <a:cs typeface="Times New Roman"/>
              </a:rPr>
              <a:t>route </a:t>
            </a:r>
            <a:r>
              <a:rPr sz="2400" spc="-95" dirty="0">
                <a:latin typeface="Times New Roman"/>
                <a:cs typeface="Times New Roman"/>
              </a:rPr>
              <a:t>information </a:t>
            </a:r>
            <a:r>
              <a:rPr sz="2400" spc="-110" dirty="0">
                <a:latin typeface="Times New Roman"/>
                <a:cs typeface="Times New Roman"/>
              </a:rPr>
              <a:t>in  </a:t>
            </a:r>
            <a:r>
              <a:rPr sz="2400" spc="-70" dirty="0">
                <a:latin typeface="Times New Roman"/>
                <a:cs typeface="Times New Roman"/>
              </a:rPr>
              <a:t>the </a:t>
            </a:r>
            <a:r>
              <a:rPr sz="2400" spc="-100" dirty="0">
                <a:latin typeface="Times New Roman"/>
                <a:cs typeface="Times New Roman"/>
              </a:rPr>
              <a:t>header </a:t>
            </a:r>
            <a:r>
              <a:rPr sz="2400" spc="-140" dirty="0">
                <a:latin typeface="Times New Roman"/>
                <a:cs typeface="Times New Roman"/>
              </a:rPr>
              <a:t>of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spc="-90" dirty="0">
                <a:latin typeface="Times New Roman"/>
                <a:cs typeface="Times New Roman"/>
              </a:rPr>
              <a:t>frame.</a:t>
            </a:r>
            <a:endParaRPr sz="2400">
              <a:latin typeface="Times New Roman"/>
              <a:cs typeface="Times New Roman"/>
            </a:endParaRPr>
          </a:p>
          <a:p>
            <a:pPr marL="351790" indent="-228600">
              <a:lnSpc>
                <a:spcPct val="100000"/>
              </a:lnSpc>
              <a:spcBef>
                <a:spcPts val="145"/>
              </a:spcBef>
              <a:buChar char="•"/>
              <a:tabLst>
                <a:tab pos="352425" algn="l"/>
              </a:tabLst>
            </a:pPr>
            <a:r>
              <a:rPr sz="2400" spc="-140" dirty="0">
                <a:latin typeface="Times New Roman"/>
                <a:cs typeface="Times New Roman"/>
              </a:rPr>
              <a:t>Addresses of </a:t>
            </a:r>
            <a:r>
              <a:rPr sz="2400" spc="-100" dirty="0">
                <a:latin typeface="Times New Roman"/>
                <a:cs typeface="Times New Roman"/>
              </a:rPr>
              <a:t>these </a:t>
            </a:r>
            <a:r>
              <a:rPr sz="2400" spc="-110" dirty="0">
                <a:latin typeface="Times New Roman"/>
                <a:cs typeface="Times New Roman"/>
              </a:rPr>
              <a:t>bridges </a:t>
            </a:r>
            <a:r>
              <a:rPr sz="2400" spc="-95" dirty="0">
                <a:latin typeface="Times New Roman"/>
                <a:cs typeface="Times New Roman"/>
              </a:rPr>
              <a:t>are </a:t>
            </a:r>
            <a:r>
              <a:rPr sz="2400" spc="-105" dirty="0">
                <a:latin typeface="Times New Roman"/>
                <a:cs typeface="Times New Roman"/>
              </a:rPr>
              <a:t>included </a:t>
            </a:r>
            <a:r>
              <a:rPr sz="2400" spc="-110" dirty="0">
                <a:latin typeface="Times New Roman"/>
                <a:cs typeface="Times New Roman"/>
              </a:rPr>
              <a:t>in </a:t>
            </a:r>
            <a:r>
              <a:rPr sz="2400" spc="-75" dirty="0">
                <a:latin typeface="Times New Roman"/>
                <a:cs typeface="Times New Roman"/>
              </a:rPr>
              <a:t>the</a:t>
            </a:r>
            <a:r>
              <a:rPr sz="2400" spc="275" dirty="0">
                <a:latin typeface="Times New Roman"/>
                <a:cs typeface="Times New Roman"/>
              </a:rPr>
              <a:t> </a:t>
            </a:r>
            <a:r>
              <a:rPr sz="2400" spc="-90" dirty="0">
                <a:latin typeface="Times New Roman"/>
                <a:cs typeface="Times New Roman"/>
              </a:rPr>
              <a:t>frame.</a:t>
            </a:r>
            <a:endParaRPr sz="2400">
              <a:latin typeface="Times New Roman"/>
              <a:cs typeface="Times New Roman"/>
            </a:endParaRPr>
          </a:p>
          <a:p>
            <a:pPr marL="351790" indent="-228600">
              <a:lnSpc>
                <a:spcPts val="2675"/>
              </a:lnSpc>
              <a:spcBef>
                <a:spcPts val="150"/>
              </a:spcBef>
              <a:buChar char="•"/>
              <a:tabLst>
                <a:tab pos="352425" algn="l"/>
                <a:tab pos="6070600" algn="l"/>
              </a:tabLst>
            </a:pPr>
            <a:r>
              <a:rPr sz="2400" spc="-125" dirty="0">
                <a:latin typeface="Times New Roman"/>
                <a:cs typeface="Times New Roman"/>
              </a:rPr>
              <a:t>Frame </a:t>
            </a:r>
            <a:r>
              <a:rPr sz="2400" spc="-114" dirty="0">
                <a:latin typeface="Times New Roman"/>
                <a:cs typeface="Times New Roman"/>
              </a:rPr>
              <a:t>contains </a:t>
            </a:r>
            <a:r>
              <a:rPr sz="2400" spc="-55" dirty="0">
                <a:latin typeface="Times New Roman"/>
                <a:cs typeface="Times New Roman"/>
              </a:rPr>
              <a:t>not </a:t>
            </a:r>
            <a:r>
              <a:rPr sz="2400" spc="-135" dirty="0">
                <a:latin typeface="Times New Roman"/>
                <a:cs typeface="Times New Roman"/>
              </a:rPr>
              <a:t>only </a:t>
            </a:r>
            <a:r>
              <a:rPr sz="2400" spc="-70" dirty="0">
                <a:latin typeface="Times New Roman"/>
                <a:cs typeface="Times New Roman"/>
              </a:rPr>
              <a:t>the </a:t>
            </a:r>
            <a:r>
              <a:rPr sz="2400" spc="-100" dirty="0">
                <a:latin typeface="Times New Roman"/>
                <a:cs typeface="Times New Roman"/>
              </a:rPr>
              <a:t>source</a:t>
            </a:r>
            <a:r>
              <a:rPr sz="2400" spc="175" dirty="0">
                <a:latin typeface="Times New Roman"/>
                <a:cs typeface="Times New Roman"/>
              </a:rPr>
              <a:t> </a:t>
            </a:r>
            <a:r>
              <a:rPr sz="2400" spc="-135" dirty="0">
                <a:latin typeface="Times New Roman"/>
                <a:cs typeface="Times New Roman"/>
              </a:rPr>
              <a:t>and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spc="-100" dirty="0">
                <a:latin typeface="Times New Roman"/>
                <a:cs typeface="Times New Roman"/>
              </a:rPr>
              <a:t>destination	</a:t>
            </a:r>
            <a:r>
              <a:rPr sz="2400" spc="-125" dirty="0">
                <a:latin typeface="Times New Roman"/>
                <a:cs typeface="Times New Roman"/>
              </a:rPr>
              <a:t>address </a:t>
            </a:r>
            <a:r>
              <a:rPr sz="2400" spc="-70" dirty="0">
                <a:latin typeface="Times New Roman"/>
                <a:cs typeface="Times New Roman"/>
              </a:rPr>
              <a:t>but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spc="-145" dirty="0">
                <a:latin typeface="Times New Roman"/>
                <a:cs typeface="Times New Roman"/>
              </a:rPr>
              <a:t>also</a:t>
            </a:r>
            <a:endParaRPr sz="2400">
              <a:latin typeface="Times New Roman"/>
              <a:cs typeface="Times New Roman"/>
            </a:endParaRPr>
          </a:p>
          <a:p>
            <a:pPr marL="351790">
              <a:lnSpc>
                <a:spcPts val="2675"/>
              </a:lnSpc>
            </a:pPr>
            <a:r>
              <a:rPr sz="2400" spc="-70" dirty="0">
                <a:latin typeface="Times New Roman"/>
                <a:cs typeface="Times New Roman"/>
              </a:rPr>
              <a:t>the </a:t>
            </a:r>
            <a:r>
              <a:rPr sz="2400" spc="-95" dirty="0">
                <a:latin typeface="Times New Roman"/>
                <a:cs typeface="Times New Roman"/>
              </a:rPr>
              <a:t>bridge</a:t>
            </a:r>
            <a:r>
              <a:rPr sz="2400" spc="-70" dirty="0">
                <a:latin typeface="Times New Roman"/>
                <a:cs typeface="Times New Roman"/>
              </a:rPr>
              <a:t> </a:t>
            </a:r>
            <a:r>
              <a:rPr sz="2400" spc="-110" dirty="0">
                <a:latin typeface="Times New Roman"/>
                <a:cs typeface="Times New Roman"/>
              </a:rPr>
              <a:t>addresses.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125984"/>
            <a:ext cx="774065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6357620" algn="l"/>
              </a:tabLst>
            </a:pPr>
            <a:r>
              <a:rPr sz="4000" spc="-409" dirty="0">
                <a:solidFill>
                  <a:srgbClr val="585858"/>
                </a:solidFill>
                <a:latin typeface="Times New Roman"/>
                <a:cs typeface="Times New Roman"/>
              </a:rPr>
              <a:t>A</a:t>
            </a:r>
            <a:r>
              <a:rPr sz="4000" spc="-360" dirty="0">
                <a:solidFill>
                  <a:srgbClr val="585858"/>
                </a:solidFill>
                <a:latin typeface="Times New Roman"/>
                <a:cs typeface="Times New Roman"/>
              </a:rPr>
              <a:t>d</a:t>
            </a:r>
            <a:r>
              <a:rPr sz="4000" spc="-409" dirty="0">
                <a:solidFill>
                  <a:srgbClr val="585858"/>
                </a:solidFill>
                <a:latin typeface="Times New Roman"/>
                <a:cs typeface="Times New Roman"/>
              </a:rPr>
              <a:t>v</a:t>
            </a:r>
            <a:r>
              <a:rPr sz="4000" spc="-235" dirty="0">
                <a:solidFill>
                  <a:srgbClr val="585858"/>
                </a:solidFill>
                <a:latin typeface="Times New Roman"/>
                <a:cs typeface="Times New Roman"/>
              </a:rPr>
              <a:t>a</a:t>
            </a:r>
            <a:r>
              <a:rPr sz="4000" spc="-275" dirty="0">
                <a:solidFill>
                  <a:srgbClr val="585858"/>
                </a:solidFill>
                <a:latin typeface="Times New Roman"/>
                <a:cs typeface="Times New Roman"/>
              </a:rPr>
              <a:t>n</a:t>
            </a:r>
            <a:r>
              <a:rPr sz="4000" spc="35" dirty="0">
                <a:solidFill>
                  <a:srgbClr val="585858"/>
                </a:solidFill>
                <a:latin typeface="Times New Roman"/>
                <a:cs typeface="Times New Roman"/>
              </a:rPr>
              <a:t>t</a:t>
            </a:r>
            <a:r>
              <a:rPr sz="4000" spc="-315" dirty="0">
                <a:solidFill>
                  <a:srgbClr val="585858"/>
                </a:solidFill>
                <a:latin typeface="Times New Roman"/>
                <a:cs typeface="Times New Roman"/>
              </a:rPr>
              <a:t>a</a:t>
            </a:r>
            <a:r>
              <a:rPr sz="4000" spc="-365" dirty="0">
                <a:solidFill>
                  <a:srgbClr val="585858"/>
                </a:solidFill>
                <a:latin typeface="Times New Roman"/>
                <a:cs typeface="Times New Roman"/>
              </a:rPr>
              <a:t>g</a:t>
            </a:r>
            <a:r>
              <a:rPr sz="4000" spc="-170" dirty="0">
                <a:solidFill>
                  <a:srgbClr val="585858"/>
                </a:solidFill>
                <a:latin typeface="Times New Roman"/>
                <a:cs typeface="Times New Roman"/>
              </a:rPr>
              <a:t>e</a:t>
            </a:r>
            <a:r>
              <a:rPr sz="4000" spc="-310" dirty="0">
                <a:solidFill>
                  <a:srgbClr val="585858"/>
                </a:solidFill>
                <a:latin typeface="Times New Roman"/>
                <a:cs typeface="Times New Roman"/>
              </a:rPr>
              <a:t>s</a:t>
            </a:r>
            <a:r>
              <a:rPr sz="4000" spc="-455" dirty="0">
                <a:solidFill>
                  <a:srgbClr val="585858"/>
                </a:solidFill>
                <a:latin typeface="Times New Roman"/>
                <a:cs typeface="Times New Roman"/>
              </a:rPr>
              <a:t> </a:t>
            </a:r>
            <a:r>
              <a:rPr sz="4000" spc="-310" dirty="0">
                <a:solidFill>
                  <a:srgbClr val="585858"/>
                </a:solidFill>
                <a:latin typeface="Times New Roman"/>
                <a:cs typeface="Times New Roman"/>
              </a:rPr>
              <a:t>An</a:t>
            </a:r>
            <a:r>
              <a:rPr sz="4000" spc="-250" dirty="0">
                <a:solidFill>
                  <a:srgbClr val="585858"/>
                </a:solidFill>
                <a:latin typeface="Times New Roman"/>
                <a:cs typeface="Times New Roman"/>
              </a:rPr>
              <a:t>d</a:t>
            </a:r>
            <a:r>
              <a:rPr sz="4000" spc="-75" dirty="0">
                <a:solidFill>
                  <a:srgbClr val="585858"/>
                </a:solidFill>
                <a:latin typeface="Times New Roman"/>
                <a:cs typeface="Times New Roman"/>
              </a:rPr>
              <a:t> </a:t>
            </a:r>
            <a:r>
              <a:rPr sz="4000" spc="-240" dirty="0">
                <a:solidFill>
                  <a:srgbClr val="585858"/>
                </a:solidFill>
                <a:latin typeface="Times New Roman"/>
                <a:cs typeface="Times New Roman"/>
              </a:rPr>
              <a:t>D</a:t>
            </a:r>
            <a:r>
              <a:rPr sz="4000" spc="-220" dirty="0">
                <a:solidFill>
                  <a:srgbClr val="585858"/>
                </a:solidFill>
                <a:latin typeface="Times New Roman"/>
                <a:cs typeface="Times New Roman"/>
              </a:rPr>
              <a:t>i</a:t>
            </a:r>
            <a:r>
              <a:rPr sz="4000" spc="-330" dirty="0">
                <a:solidFill>
                  <a:srgbClr val="585858"/>
                </a:solidFill>
                <a:latin typeface="Times New Roman"/>
                <a:cs typeface="Times New Roman"/>
              </a:rPr>
              <a:t>s</a:t>
            </a:r>
            <a:r>
              <a:rPr sz="4000" spc="-235" dirty="0">
                <a:solidFill>
                  <a:srgbClr val="585858"/>
                </a:solidFill>
                <a:latin typeface="Times New Roman"/>
                <a:cs typeface="Times New Roman"/>
              </a:rPr>
              <a:t>a</a:t>
            </a:r>
            <a:r>
              <a:rPr sz="4000" spc="-335" dirty="0">
                <a:solidFill>
                  <a:srgbClr val="585858"/>
                </a:solidFill>
                <a:latin typeface="Times New Roman"/>
                <a:cs typeface="Times New Roman"/>
              </a:rPr>
              <a:t>d</a:t>
            </a:r>
            <a:r>
              <a:rPr sz="4000" spc="-409" dirty="0">
                <a:solidFill>
                  <a:srgbClr val="585858"/>
                </a:solidFill>
                <a:latin typeface="Times New Roman"/>
                <a:cs typeface="Times New Roman"/>
              </a:rPr>
              <a:t>v</a:t>
            </a:r>
            <a:r>
              <a:rPr sz="4000" spc="-235" dirty="0">
                <a:solidFill>
                  <a:srgbClr val="585858"/>
                </a:solidFill>
                <a:latin typeface="Times New Roman"/>
                <a:cs typeface="Times New Roman"/>
              </a:rPr>
              <a:t>a</a:t>
            </a:r>
            <a:r>
              <a:rPr sz="4000" spc="-275" dirty="0">
                <a:solidFill>
                  <a:srgbClr val="585858"/>
                </a:solidFill>
                <a:latin typeface="Times New Roman"/>
                <a:cs typeface="Times New Roman"/>
              </a:rPr>
              <a:t>n</a:t>
            </a:r>
            <a:r>
              <a:rPr sz="4000" spc="35" dirty="0">
                <a:solidFill>
                  <a:srgbClr val="585858"/>
                </a:solidFill>
                <a:latin typeface="Times New Roman"/>
                <a:cs typeface="Times New Roman"/>
              </a:rPr>
              <a:t>t</a:t>
            </a:r>
            <a:r>
              <a:rPr sz="4000" spc="-315" dirty="0">
                <a:solidFill>
                  <a:srgbClr val="585858"/>
                </a:solidFill>
                <a:latin typeface="Times New Roman"/>
                <a:cs typeface="Times New Roman"/>
              </a:rPr>
              <a:t>a</a:t>
            </a:r>
            <a:r>
              <a:rPr sz="4000" spc="-375" dirty="0">
                <a:solidFill>
                  <a:srgbClr val="585858"/>
                </a:solidFill>
                <a:latin typeface="Times New Roman"/>
                <a:cs typeface="Times New Roman"/>
              </a:rPr>
              <a:t>g</a:t>
            </a:r>
            <a:r>
              <a:rPr sz="4000" spc="-170" dirty="0">
                <a:solidFill>
                  <a:srgbClr val="585858"/>
                </a:solidFill>
                <a:latin typeface="Times New Roman"/>
                <a:cs typeface="Times New Roman"/>
              </a:rPr>
              <a:t>e</a:t>
            </a:r>
            <a:r>
              <a:rPr sz="4000" spc="-310" dirty="0">
                <a:solidFill>
                  <a:srgbClr val="585858"/>
                </a:solidFill>
                <a:latin typeface="Times New Roman"/>
                <a:cs typeface="Times New Roman"/>
              </a:rPr>
              <a:t>s</a:t>
            </a:r>
            <a:r>
              <a:rPr sz="4000" spc="-385" dirty="0">
                <a:solidFill>
                  <a:srgbClr val="585858"/>
                </a:solidFill>
                <a:latin typeface="Times New Roman"/>
                <a:cs typeface="Times New Roman"/>
              </a:rPr>
              <a:t> </a:t>
            </a:r>
            <a:r>
              <a:rPr sz="4000" spc="-135" dirty="0">
                <a:solidFill>
                  <a:srgbClr val="585858"/>
                </a:solidFill>
                <a:latin typeface="Times New Roman"/>
                <a:cs typeface="Times New Roman"/>
              </a:rPr>
              <a:t>Of</a:t>
            </a:r>
            <a:r>
              <a:rPr sz="4000" dirty="0">
                <a:solidFill>
                  <a:srgbClr val="585858"/>
                </a:solidFill>
                <a:latin typeface="Times New Roman"/>
                <a:cs typeface="Times New Roman"/>
              </a:rPr>
              <a:t>	</a:t>
            </a:r>
            <a:r>
              <a:rPr sz="4000" spc="-395" dirty="0">
                <a:solidFill>
                  <a:srgbClr val="585858"/>
                </a:solidFill>
                <a:latin typeface="Times New Roman"/>
                <a:cs typeface="Times New Roman"/>
              </a:rPr>
              <a:t>B</a:t>
            </a:r>
            <a:r>
              <a:rPr sz="4000" spc="-114" dirty="0">
                <a:solidFill>
                  <a:srgbClr val="585858"/>
                </a:solidFill>
                <a:latin typeface="Times New Roman"/>
                <a:cs typeface="Times New Roman"/>
              </a:rPr>
              <a:t>r</a:t>
            </a:r>
            <a:r>
              <a:rPr sz="4000" spc="-235" dirty="0">
                <a:solidFill>
                  <a:srgbClr val="585858"/>
                </a:solidFill>
                <a:latin typeface="Times New Roman"/>
                <a:cs typeface="Times New Roman"/>
              </a:rPr>
              <a:t>idges</a:t>
            </a:r>
            <a:endParaRPr sz="4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5940" y="1081431"/>
            <a:ext cx="6971030" cy="4871085"/>
          </a:xfrm>
          <a:prstGeom prst="rect">
            <a:avLst/>
          </a:prstGeom>
        </p:spPr>
        <p:txBody>
          <a:bodyPr vert="horz" wrap="square" lIns="0" tIns="80645" rIns="0" bIns="0" rtlCol="0">
            <a:spAutoFit/>
          </a:bodyPr>
          <a:lstStyle/>
          <a:p>
            <a:pPr marL="356870" indent="-344170">
              <a:lnSpc>
                <a:spcPct val="100000"/>
              </a:lnSpc>
              <a:spcBef>
                <a:spcPts val="635"/>
              </a:spcBef>
              <a:buFont typeface="Arial"/>
              <a:buChar char="•"/>
              <a:tabLst>
                <a:tab pos="356870" algn="l"/>
                <a:tab pos="357505" algn="l"/>
              </a:tabLst>
            </a:pPr>
            <a:r>
              <a:rPr sz="3200" spc="-240" dirty="0">
                <a:latin typeface="Times New Roman"/>
                <a:cs typeface="Times New Roman"/>
              </a:rPr>
              <a:t>Advantages </a:t>
            </a:r>
            <a:r>
              <a:rPr sz="3200" spc="-195" dirty="0">
                <a:latin typeface="Times New Roman"/>
                <a:cs typeface="Times New Roman"/>
              </a:rPr>
              <a:t>of </a:t>
            </a:r>
            <a:r>
              <a:rPr sz="3200" spc="-190" dirty="0">
                <a:latin typeface="Times New Roman"/>
                <a:cs typeface="Times New Roman"/>
              </a:rPr>
              <a:t>using </a:t>
            </a:r>
            <a:r>
              <a:rPr sz="3200" spc="-254" dirty="0">
                <a:latin typeface="Times New Roman"/>
                <a:cs typeface="Times New Roman"/>
              </a:rPr>
              <a:t>a </a:t>
            </a:r>
            <a:r>
              <a:rPr sz="3200" spc="-140" dirty="0">
                <a:latin typeface="Times New Roman"/>
                <a:cs typeface="Times New Roman"/>
              </a:rPr>
              <a:t>bridge</a:t>
            </a:r>
            <a:endParaRPr sz="32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459"/>
              </a:spcBef>
              <a:buFont typeface="Arial"/>
              <a:buChar char="–"/>
              <a:tabLst>
                <a:tab pos="756920" algn="l"/>
              </a:tabLst>
            </a:pPr>
            <a:r>
              <a:rPr sz="2800" spc="-130" dirty="0">
                <a:latin typeface="Times New Roman"/>
                <a:cs typeface="Times New Roman"/>
              </a:rPr>
              <a:t>Extend </a:t>
            </a:r>
            <a:r>
              <a:rPr sz="2800" spc="-195" dirty="0">
                <a:latin typeface="Times New Roman"/>
                <a:cs typeface="Times New Roman"/>
              </a:rPr>
              <a:t>physical</a:t>
            </a:r>
            <a:r>
              <a:rPr sz="2800" spc="-145" dirty="0">
                <a:latin typeface="Times New Roman"/>
                <a:cs typeface="Times New Roman"/>
              </a:rPr>
              <a:t> </a:t>
            </a:r>
            <a:r>
              <a:rPr sz="2800" spc="-105" dirty="0">
                <a:latin typeface="Times New Roman"/>
                <a:cs typeface="Times New Roman"/>
              </a:rPr>
              <a:t>network</a:t>
            </a:r>
            <a:endParaRPr sz="28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300"/>
              </a:spcBef>
              <a:buFont typeface="Arial"/>
              <a:buChar char="–"/>
              <a:tabLst>
                <a:tab pos="756920" algn="l"/>
              </a:tabLst>
            </a:pPr>
            <a:r>
              <a:rPr sz="2800" spc="-150" dirty="0">
                <a:latin typeface="Times New Roman"/>
                <a:cs typeface="Times New Roman"/>
              </a:rPr>
              <a:t>Reduce </a:t>
            </a:r>
            <a:r>
              <a:rPr sz="2800" spc="-114" dirty="0">
                <a:latin typeface="Times New Roman"/>
                <a:cs typeface="Times New Roman"/>
              </a:rPr>
              <a:t>network </a:t>
            </a:r>
            <a:r>
              <a:rPr sz="2800" spc="-135" dirty="0">
                <a:latin typeface="Times New Roman"/>
                <a:cs typeface="Times New Roman"/>
              </a:rPr>
              <a:t>traffic </a:t>
            </a:r>
            <a:r>
              <a:rPr sz="2800" spc="-114" dirty="0">
                <a:latin typeface="Times New Roman"/>
                <a:cs typeface="Times New Roman"/>
              </a:rPr>
              <a:t>with </a:t>
            </a:r>
            <a:r>
              <a:rPr sz="2800" spc="-110" dirty="0">
                <a:latin typeface="Times New Roman"/>
                <a:cs typeface="Times New Roman"/>
              </a:rPr>
              <a:t>minor</a:t>
            </a:r>
            <a:r>
              <a:rPr sz="2800" spc="-15" dirty="0">
                <a:latin typeface="Times New Roman"/>
                <a:cs typeface="Times New Roman"/>
              </a:rPr>
              <a:t> </a:t>
            </a:r>
            <a:r>
              <a:rPr sz="2800" spc="-140" dirty="0">
                <a:latin typeface="Times New Roman"/>
                <a:cs typeface="Times New Roman"/>
              </a:rPr>
              <a:t>segmentation</a:t>
            </a:r>
            <a:endParaRPr sz="28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300"/>
              </a:spcBef>
              <a:buFont typeface="Arial"/>
              <a:buChar char="–"/>
              <a:tabLst>
                <a:tab pos="756920" algn="l"/>
              </a:tabLst>
            </a:pPr>
            <a:r>
              <a:rPr sz="2800" spc="-125" dirty="0">
                <a:latin typeface="Times New Roman"/>
                <a:cs typeface="Times New Roman"/>
              </a:rPr>
              <a:t>Creates </a:t>
            </a:r>
            <a:r>
              <a:rPr sz="2800" spc="-135" dirty="0">
                <a:latin typeface="Times New Roman"/>
                <a:cs typeface="Times New Roman"/>
              </a:rPr>
              <a:t>separate </a:t>
            </a:r>
            <a:r>
              <a:rPr sz="2800" spc="-140" dirty="0">
                <a:latin typeface="Times New Roman"/>
                <a:cs typeface="Times New Roman"/>
              </a:rPr>
              <a:t>collision</a:t>
            </a:r>
            <a:r>
              <a:rPr sz="2800" spc="-225" dirty="0">
                <a:latin typeface="Times New Roman"/>
                <a:cs typeface="Times New Roman"/>
              </a:rPr>
              <a:t> </a:t>
            </a:r>
            <a:r>
              <a:rPr sz="2800" spc="-160" dirty="0">
                <a:latin typeface="Times New Roman"/>
                <a:cs typeface="Times New Roman"/>
              </a:rPr>
              <a:t>domains</a:t>
            </a:r>
            <a:endParaRPr sz="28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300"/>
              </a:spcBef>
              <a:buFont typeface="Arial"/>
              <a:buChar char="–"/>
              <a:tabLst>
                <a:tab pos="756920" algn="l"/>
              </a:tabLst>
            </a:pPr>
            <a:r>
              <a:rPr sz="2800" spc="-150" dirty="0">
                <a:latin typeface="Times New Roman"/>
                <a:cs typeface="Times New Roman"/>
              </a:rPr>
              <a:t>Reduce</a:t>
            </a:r>
            <a:r>
              <a:rPr sz="2800" spc="-160" dirty="0">
                <a:latin typeface="Times New Roman"/>
                <a:cs typeface="Times New Roman"/>
              </a:rPr>
              <a:t> </a:t>
            </a:r>
            <a:r>
              <a:rPr sz="2800" spc="-145" dirty="0">
                <a:latin typeface="Times New Roman"/>
                <a:cs typeface="Times New Roman"/>
              </a:rPr>
              <a:t>collisions</a:t>
            </a:r>
            <a:endParaRPr sz="28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305"/>
              </a:spcBef>
              <a:buFont typeface="Arial"/>
              <a:buChar char="–"/>
              <a:tabLst>
                <a:tab pos="756920" algn="l"/>
              </a:tabLst>
            </a:pPr>
            <a:r>
              <a:rPr sz="2800" spc="-110" dirty="0">
                <a:latin typeface="Times New Roman"/>
                <a:cs typeface="Times New Roman"/>
              </a:rPr>
              <a:t>Connect </a:t>
            </a:r>
            <a:r>
              <a:rPr sz="2800" spc="-130" dirty="0">
                <a:latin typeface="Times New Roman"/>
                <a:cs typeface="Times New Roman"/>
              </a:rPr>
              <a:t>different</a:t>
            </a:r>
            <a:r>
              <a:rPr sz="2800" spc="-150" dirty="0">
                <a:latin typeface="Times New Roman"/>
                <a:cs typeface="Times New Roman"/>
              </a:rPr>
              <a:t> </a:t>
            </a:r>
            <a:r>
              <a:rPr sz="2800" spc="-100" dirty="0">
                <a:latin typeface="Times New Roman"/>
                <a:cs typeface="Times New Roman"/>
              </a:rPr>
              <a:t>architecture</a:t>
            </a:r>
            <a:endParaRPr sz="2800">
              <a:latin typeface="Times New Roman"/>
              <a:cs typeface="Times New Roman"/>
            </a:endParaRPr>
          </a:p>
          <a:p>
            <a:pPr marL="356870" indent="-344170">
              <a:lnSpc>
                <a:spcPct val="100000"/>
              </a:lnSpc>
              <a:spcBef>
                <a:spcPts val="340"/>
              </a:spcBef>
              <a:buFont typeface="Arial"/>
              <a:buChar char="•"/>
              <a:tabLst>
                <a:tab pos="356870" algn="l"/>
                <a:tab pos="357505" algn="l"/>
              </a:tabLst>
            </a:pPr>
            <a:r>
              <a:rPr sz="3200" spc="-210" dirty="0">
                <a:latin typeface="Times New Roman"/>
                <a:cs typeface="Times New Roman"/>
              </a:rPr>
              <a:t>Disadvantages </a:t>
            </a:r>
            <a:r>
              <a:rPr sz="3200" spc="-195" dirty="0">
                <a:latin typeface="Times New Roman"/>
                <a:cs typeface="Times New Roman"/>
              </a:rPr>
              <a:t>of </a:t>
            </a:r>
            <a:r>
              <a:rPr sz="3200" spc="-190" dirty="0">
                <a:latin typeface="Times New Roman"/>
                <a:cs typeface="Times New Roman"/>
              </a:rPr>
              <a:t>using</a:t>
            </a:r>
            <a:r>
              <a:rPr sz="3200" spc="75" dirty="0">
                <a:latin typeface="Times New Roman"/>
                <a:cs typeface="Times New Roman"/>
              </a:rPr>
              <a:t> </a:t>
            </a:r>
            <a:r>
              <a:rPr sz="3200" spc="-155" dirty="0">
                <a:latin typeface="Times New Roman"/>
                <a:cs typeface="Times New Roman"/>
              </a:rPr>
              <a:t>bridges</a:t>
            </a:r>
            <a:endParaRPr sz="32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450"/>
              </a:spcBef>
              <a:buFont typeface="Arial"/>
              <a:buChar char="–"/>
              <a:tabLst>
                <a:tab pos="756920" algn="l"/>
              </a:tabLst>
            </a:pPr>
            <a:r>
              <a:rPr sz="2800" spc="-175" dirty="0">
                <a:latin typeface="Times New Roman"/>
                <a:cs typeface="Times New Roman"/>
              </a:rPr>
              <a:t>Slower </a:t>
            </a:r>
            <a:r>
              <a:rPr sz="2800" spc="-100" dirty="0">
                <a:latin typeface="Times New Roman"/>
                <a:cs typeface="Times New Roman"/>
              </a:rPr>
              <a:t>that </a:t>
            </a:r>
            <a:r>
              <a:rPr sz="2800" spc="-110" dirty="0">
                <a:latin typeface="Times New Roman"/>
                <a:cs typeface="Times New Roman"/>
              </a:rPr>
              <a:t>repeaters </a:t>
            </a:r>
            <a:r>
              <a:rPr sz="2800" spc="-125" dirty="0">
                <a:latin typeface="Times New Roman"/>
                <a:cs typeface="Times New Roman"/>
              </a:rPr>
              <a:t>due </a:t>
            </a:r>
            <a:r>
              <a:rPr sz="2800" spc="-50" dirty="0">
                <a:latin typeface="Times New Roman"/>
                <a:cs typeface="Times New Roman"/>
              </a:rPr>
              <a:t>to</a:t>
            </a:r>
            <a:r>
              <a:rPr sz="2800" spc="-20" dirty="0">
                <a:latin typeface="Times New Roman"/>
                <a:cs typeface="Times New Roman"/>
              </a:rPr>
              <a:t> </a:t>
            </a:r>
            <a:r>
              <a:rPr sz="2800" spc="-105" dirty="0">
                <a:latin typeface="Times New Roman"/>
                <a:cs typeface="Times New Roman"/>
              </a:rPr>
              <a:t>filtering</a:t>
            </a:r>
            <a:endParaRPr sz="28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305"/>
              </a:spcBef>
              <a:buFont typeface="Arial"/>
              <a:buChar char="–"/>
              <a:tabLst>
                <a:tab pos="756920" algn="l"/>
              </a:tabLst>
            </a:pPr>
            <a:r>
              <a:rPr sz="2800" spc="-140" dirty="0">
                <a:latin typeface="Times New Roman"/>
                <a:cs typeface="Times New Roman"/>
              </a:rPr>
              <a:t>Do </a:t>
            </a:r>
            <a:r>
              <a:rPr sz="2800" spc="-70" dirty="0">
                <a:latin typeface="Times New Roman"/>
                <a:cs typeface="Times New Roman"/>
              </a:rPr>
              <a:t>not </a:t>
            </a:r>
            <a:r>
              <a:rPr sz="2800" spc="-85" dirty="0">
                <a:latin typeface="Times New Roman"/>
                <a:cs typeface="Times New Roman"/>
              </a:rPr>
              <a:t>filter</a:t>
            </a:r>
            <a:r>
              <a:rPr sz="2800" spc="-215" dirty="0">
                <a:latin typeface="Times New Roman"/>
                <a:cs typeface="Times New Roman"/>
              </a:rPr>
              <a:t> </a:t>
            </a:r>
            <a:r>
              <a:rPr sz="2800" spc="-150" dirty="0">
                <a:latin typeface="Times New Roman"/>
                <a:cs typeface="Times New Roman"/>
              </a:rPr>
              <a:t>broadcasts</a:t>
            </a:r>
            <a:endParaRPr sz="28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300"/>
              </a:spcBef>
              <a:buFont typeface="Arial"/>
              <a:buChar char="–"/>
              <a:tabLst>
                <a:tab pos="756920" algn="l"/>
              </a:tabLst>
            </a:pPr>
            <a:r>
              <a:rPr sz="2800" spc="-150" dirty="0">
                <a:latin typeface="Times New Roman"/>
                <a:cs typeface="Times New Roman"/>
              </a:rPr>
              <a:t>More </a:t>
            </a:r>
            <a:r>
              <a:rPr sz="2800" spc="-160" dirty="0">
                <a:latin typeface="Times New Roman"/>
                <a:cs typeface="Times New Roman"/>
              </a:rPr>
              <a:t>expensive </a:t>
            </a:r>
            <a:r>
              <a:rPr sz="2800" spc="-125" dirty="0">
                <a:latin typeface="Times New Roman"/>
                <a:cs typeface="Times New Roman"/>
              </a:rPr>
              <a:t>than</a:t>
            </a:r>
            <a:r>
              <a:rPr sz="2800" spc="5" dirty="0">
                <a:latin typeface="Times New Roman"/>
                <a:cs typeface="Times New Roman"/>
              </a:rPr>
              <a:t> </a:t>
            </a:r>
            <a:r>
              <a:rPr sz="2800" spc="-110" dirty="0">
                <a:latin typeface="Times New Roman"/>
                <a:cs typeface="Times New Roman"/>
              </a:rPr>
              <a:t>repeaters</a:t>
            </a:r>
            <a:endParaRPr sz="2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0739" y="367995"/>
            <a:ext cx="711644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70" dirty="0"/>
              <a:t>Comparison </a:t>
            </a:r>
            <a:r>
              <a:rPr sz="4000" spc="-175" dirty="0"/>
              <a:t>of </a:t>
            </a:r>
            <a:r>
              <a:rPr sz="4000" spc="-120" dirty="0"/>
              <a:t>Switch </a:t>
            </a:r>
            <a:r>
              <a:rPr sz="4000" spc="-30" dirty="0"/>
              <a:t>and</a:t>
            </a:r>
            <a:r>
              <a:rPr sz="4000" spc="-515" dirty="0"/>
              <a:t> </a:t>
            </a:r>
            <a:r>
              <a:rPr sz="4000" spc="-95" dirty="0"/>
              <a:t>Bridge</a:t>
            </a:r>
            <a:endParaRPr sz="4000"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222250" y="1365250"/>
          <a:ext cx="8763000" cy="52495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381500"/>
                <a:gridCol w="4381500"/>
              </a:tblGrid>
              <a:tr h="338455">
                <a:tc>
                  <a:txBody>
                    <a:bodyPr/>
                    <a:lstStyle/>
                    <a:p>
                      <a:pPr marL="471170" algn="ct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2000" b="1" spc="-5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Switch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38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D24717"/>
                    </a:solidFill>
                  </a:tcPr>
                </a:tc>
                <a:tc>
                  <a:txBody>
                    <a:bodyPr/>
                    <a:lstStyle/>
                    <a:p>
                      <a:pPr marL="471170" algn="ct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2000" b="1" spc="-5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Bridge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38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D24717"/>
                    </a:solidFill>
                  </a:tcPr>
                </a:tc>
              </a:tr>
              <a:tr h="4911090">
                <a:tc>
                  <a:txBody>
                    <a:bodyPr/>
                    <a:lstStyle/>
                    <a:p>
                      <a:pPr marL="74295">
                        <a:lnSpc>
                          <a:spcPts val="2120"/>
                        </a:lnSpc>
                      </a:pPr>
                      <a:r>
                        <a:rPr sz="2000" b="1" spc="-110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A </a:t>
                      </a:r>
                      <a:r>
                        <a:rPr sz="2000" b="1" spc="15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switch </a:t>
                      </a:r>
                      <a:r>
                        <a:rPr sz="2000" b="1" spc="25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when </a:t>
                      </a:r>
                      <a:r>
                        <a:rPr sz="2000" b="1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compared </a:t>
                      </a:r>
                      <a:r>
                        <a:rPr sz="2000" b="1" spc="50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to </a:t>
                      </a:r>
                      <a:r>
                        <a:rPr sz="2000" b="1" spc="10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bridge</a:t>
                      </a:r>
                      <a:r>
                        <a:rPr sz="2000" b="1" spc="-330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b="1" spc="-45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has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 marL="74295">
                        <a:lnSpc>
                          <a:spcPct val="100000"/>
                        </a:lnSpc>
                      </a:pPr>
                      <a:r>
                        <a:rPr sz="2000" b="1" spc="15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multiple</a:t>
                      </a:r>
                      <a:r>
                        <a:rPr sz="2000" b="1" spc="-70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b="1" spc="15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ports.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 marL="74295" marR="284480">
                        <a:lnSpc>
                          <a:spcPct val="100000"/>
                        </a:lnSpc>
                      </a:pPr>
                      <a:r>
                        <a:rPr sz="2000" b="1" spc="-5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Switches </a:t>
                      </a:r>
                      <a:r>
                        <a:rPr sz="2000" b="1" spc="-15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can </a:t>
                      </a:r>
                      <a:r>
                        <a:rPr sz="2000" b="1" spc="-5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perform </a:t>
                      </a:r>
                      <a:r>
                        <a:rPr sz="2000" b="1" spc="-10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error</a:t>
                      </a:r>
                      <a:r>
                        <a:rPr sz="2000" b="1" spc="-250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b="1" spc="25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checking  </a:t>
                      </a:r>
                      <a:r>
                        <a:rPr sz="2000" b="1" spc="10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before </a:t>
                      </a:r>
                      <a:r>
                        <a:rPr sz="2000" b="1" spc="-5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forwarding</a:t>
                      </a:r>
                      <a:r>
                        <a:rPr sz="2000" b="1" spc="-125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b="1" spc="-30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data.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 marL="74295" marR="113664">
                        <a:lnSpc>
                          <a:spcPct val="100000"/>
                        </a:lnSpc>
                      </a:pPr>
                      <a:r>
                        <a:rPr sz="2000" b="1" spc="-5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Switches </a:t>
                      </a:r>
                      <a:r>
                        <a:rPr sz="2000" b="1" spc="-35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are </a:t>
                      </a:r>
                      <a:r>
                        <a:rPr sz="2000" b="1" spc="-5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very </a:t>
                      </a:r>
                      <a:r>
                        <a:rPr sz="2000" b="1" spc="15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efficient </a:t>
                      </a:r>
                      <a:r>
                        <a:rPr sz="2000" b="1" spc="-20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by </a:t>
                      </a:r>
                      <a:r>
                        <a:rPr sz="2000" b="1" spc="40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not  </a:t>
                      </a:r>
                      <a:r>
                        <a:rPr sz="2000" b="1" spc="-5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forwarding packets </a:t>
                      </a:r>
                      <a:r>
                        <a:rPr sz="2000" b="1" spc="-20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that </a:t>
                      </a:r>
                      <a:r>
                        <a:rPr sz="2000" b="1" spc="15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error-ed </a:t>
                      </a:r>
                      <a:r>
                        <a:rPr sz="2000" b="1" spc="40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out  </a:t>
                      </a:r>
                      <a:r>
                        <a:rPr sz="2000" b="1" spc="5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or </a:t>
                      </a:r>
                      <a:r>
                        <a:rPr sz="2000" b="1" spc="-5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forwarding </a:t>
                      </a:r>
                      <a:r>
                        <a:rPr sz="2000" b="1" spc="55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good </a:t>
                      </a:r>
                      <a:r>
                        <a:rPr sz="2000" b="1" spc="-5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packets</a:t>
                      </a:r>
                      <a:r>
                        <a:rPr sz="2000" b="1" spc="-300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b="1" spc="10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selectively  </a:t>
                      </a:r>
                      <a:r>
                        <a:rPr sz="2000" b="1" spc="50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to </a:t>
                      </a:r>
                      <a:r>
                        <a:rPr sz="2000" b="1" spc="20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correct devices</a:t>
                      </a:r>
                      <a:r>
                        <a:rPr sz="2000" b="1" spc="-265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b="1" spc="-10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only.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 marL="74295" marR="427990">
                        <a:lnSpc>
                          <a:spcPct val="100000"/>
                        </a:lnSpc>
                      </a:pPr>
                      <a:r>
                        <a:rPr sz="2000" b="1" spc="-5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Switches </a:t>
                      </a:r>
                      <a:r>
                        <a:rPr sz="2000" b="1" spc="-15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can </a:t>
                      </a:r>
                      <a:r>
                        <a:rPr sz="2000" b="1" spc="20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support </a:t>
                      </a:r>
                      <a:r>
                        <a:rPr sz="2000" b="1" spc="25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both </a:t>
                      </a:r>
                      <a:r>
                        <a:rPr sz="2000" b="1" spc="-45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layer </a:t>
                      </a:r>
                      <a:r>
                        <a:rPr sz="2000" b="1" spc="-85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2  </a:t>
                      </a:r>
                      <a:r>
                        <a:rPr sz="2000" b="1" spc="-5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(based </a:t>
                      </a:r>
                      <a:r>
                        <a:rPr sz="2000" b="1" spc="50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on </a:t>
                      </a:r>
                      <a:r>
                        <a:rPr sz="2000" b="1" spc="-155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MAC </a:t>
                      </a:r>
                      <a:r>
                        <a:rPr sz="2000" b="1" spc="-20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Address) </a:t>
                      </a:r>
                      <a:r>
                        <a:rPr sz="2000" b="1" spc="-15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and </a:t>
                      </a:r>
                      <a:r>
                        <a:rPr sz="2000" b="1" spc="-45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layer</a:t>
                      </a:r>
                      <a:r>
                        <a:rPr sz="2000" b="1" spc="-315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b="1" spc="-85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3  </a:t>
                      </a:r>
                      <a:r>
                        <a:rPr sz="2000" b="1" spc="-20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(Based </a:t>
                      </a:r>
                      <a:r>
                        <a:rPr sz="2000" b="1" spc="50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on </a:t>
                      </a:r>
                      <a:r>
                        <a:rPr sz="2000" b="1" spc="-95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IP </a:t>
                      </a:r>
                      <a:r>
                        <a:rPr sz="2000" b="1" spc="-15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address) </a:t>
                      </a:r>
                      <a:r>
                        <a:rPr sz="2000" b="1" spc="30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depending</a:t>
                      </a:r>
                      <a:r>
                        <a:rPr sz="2000" b="1" spc="-265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b="1" spc="50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on  </a:t>
                      </a:r>
                      <a:r>
                        <a:rPr sz="2000" b="1" spc="25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the type </a:t>
                      </a:r>
                      <a:r>
                        <a:rPr sz="2000" b="1" spc="20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of</a:t>
                      </a:r>
                      <a:r>
                        <a:rPr sz="2000" b="1" spc="-229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b="1" spc="15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switch.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 marL="74295" marR="25082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2000" b="1" spc="-20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Usually </a:t>
                      </a:r>
                      <a:r>
                        <a:rPr sz="2000" b="1" spc="-15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large </a:t>
                      </a:r>
                      <a:r>
                        <a:rPr sz="2000" b="1" spc="10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networks </a:t>
                      </a:r>
                      <a:r>
                        <a:rPr sz="2000" b="1" spc="5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use </a:t>
                      </a:r>
                      <a:r>
                        <a:rPr sz="2000" b="1" spc="10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switches  </a:t>
                      </a:r>
                      <a:r>
                        <a:rPr sz="2000" b="1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instead </a:t>
                      </a:r>
                      <a:r>
                        <a:rPr sz="2000" b="1" spc="20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of </a:t>
                      </a:r>
                      <a:r>
                        <a:rPr sz="2000" b="1" spc="-10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hubs </a:t>
                      </a:r>
                      <a:r>
                        <a:rPr sz="2000" b="1" spc="50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to</a:t>
                      </a:r>
                      <a:r>
                        <a:rPr sz="2000" b="1" spc="-365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b="1" spc="40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connect </a:t>
                      </a:r>
                      <a:r>
                        <a:rPr sz="2000" b="1" spc="5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computers  </a:t>
                      </a:r>
                      <a:r>
                        <a:rPr sz="2000" b="1" spc="30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within </a:t>
                      </a:r>
                      <a:r>
                        <a:rPr sz="2000" b="1" spc="25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the </a:t>
                      </a:r>
                      <a:r>
                        <a:rPr sz="2000" b="1" spc="-40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same</a:t>
                      </a:r>
                      <a:r>
                        <a:rPr sz="2000" b="1" spc="-254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b="1" spc="5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subnet.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4717"/>
                    </a:solidFill>
                  </a:tcPr>
                </a:tc>
                <a:tc>
                  <a:txBody>
                    <a:bodyPr/>
                    <a:lstStyle/>
                    <a:p>
                      <a:pPr marL="75565">
                        <a:lnSpc>
                          <a:spcPts val="2120"/>
                        </a:lnSpc>
                      </a:pPr>
                      <a:r>
                        <a:rPr sz="2000" spc="-120" dirty="0">
                          <a:latin typeface="Times New Roman"/>
                          <a:cs typeface="Times New Roman"/>
                        </a:rPr>
                        <a:t>Bridge </a:t>
                      </a:r>
                      <a:r>
                        <a:rPr sz="2000" spc="-145" dirty="0">
                          <a:latin typeface="Times New Roman"/>
                          <a:cs typeface="Times New Roman"/>
                        </a:rPr>
                        <a:t>has </a:t>
                      </a:r>
                      <a:r>
                        <a:rPr sz="2000" spc="-160" dirty="0">
                          <a:latin typeface="Times New Roman"/>
                          <a:cs typeface="Times New Roman"/>
                        </a:rPr>
                        <a:t>a </a:t>
                      </a:r>
                      <a:r>
                        <a:rPr sz="2000" spc="-110" dirty="0">
                          <a:latin typeface="Times New Roman"/>
                          <a:cs typeface="Times New Roman"/>
                        </a:rPr>
                        <a:t>single incoming and</a:t>
                      </a:r>
                      <a:r>
                        <a:rPr sz="2000" spc="-7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spc="-95" dirty="0">
                          <a:latin typeface="Times New Roman"/>
                          <a:cs typeface="Times New Roman"/>
                        </a:rPr>
                        <a:t>outgoing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 marL="75565">
                        <a:lnSpc>
                          <a:spcPct val="100000"/>
                        </a:lnSpc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port.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 marL="75565" marR="326390">
                        <a:lnSpc>
                          <a:spcPct val="100000"/>
                        </a:lnSpc>
                      </a:pPr>
                      <a:r>
                        <a:rPr sz="2000" spc="-254" dirty="0">
                          <a:latin typeface="Times New Roman"/>
                          <a:cs typeface="Times New Roman"/>
                        </a:rPr>
                        <a:t>A </a:t>
                      </a:r>
                      <a:r>
                        <a:rPr sz="2000" spc="-80" dirty="0">
                          <a:latin typeface="Times New Roman"/>
                          <a:cs typeface="Times New Roman"/>
                        </a:rPr>
                        <a:t>bridge </a:t>
                      </a:r>
                      <a:r>
                        <a:rPr sz="2000" spc="-105" dirty="0">
                          <a:latin typeface="Times New Roman"/>
                          <a:cs typeface="Times New Roman"/>
                        </a:rPr>
                        <a:t>maintains </a:t>
                      </a:r>
                      <a:r>
                        <a:rPr sz="2000" spc="-160" dirty="0">
                          <a:latin typeface="Times New Roman"/>
                          <a:cs typeface="Times New Roman"/>
                        </a:rPr>
                        <a:t>a </a:t>
                      </a:r>
                      <a:r>
                        <a:rPr sz="2000" spc="-229" dirty="0">
                          <a:latin typeface="Times New Roman"/>
                          <a:cs typeface="Times New Roman"/>
                        </a:rPr>
                        <a:t>MAC </a:t>
                      </a:r>
                      <a:r>
                        <a:rPr sz="2000" spc="-105" dirty="0">
                          <a:latin typeface="Times New Roman"/>
                          <a:cs typeface="Times New Roman"/>
                        </a:rPr>
                        <a:t>address </a:t>
                      </a:r>
                      <a:r>
                        <a:rPr sz="2000" spc="-85" dirty="0">
                          <a:latin typeface="Times New Roman"/>
                          <a:cs typeface="Times New Roman"/>
                        </a:rPr>
                        <a:t>table </a:t>
                      </a:r>
                      <a:r>
                        <a:rPr sz="2000" spc="-75" dirty="0">
                          <a:latin typeface="Times New Roman"/>
                          <a:cs typeface="Times New Roman"/>
                        </a:rPr>
                        <a:t>for  </a:t>
                      </a:r>
                      <a:r>
                        <a:rPr sz="2000" spc="-70" dirty="0">
                          <a:latin typeface="Times New Roman"/>
                          <a:cs typeface="Times New Roman"/>
                        </a:rPr>
                        <a:t>both </a:t>
                      </a:r>
                      <a:r>
                        <a:rPr sz="2000" spc="-195" dirty="0">
                          <a:latin typeface="Times New Roman"/>
                          <a:cs typeface="Times New Roman"/>
                        </a:rPr>
                        <a:t>LAN </a:t>
                      </a:r>
                      <a:r>
                        <a:rPr sz="2000" spc="-100" dirty="0">
                          <a:latin typeface="Times New Roman"/>
                          <a:cs typeface="Times New Roman"/>
                        </a:rPr>
                        <a:t>segments </a:t>
                      </a:r>
                      <a:r>
                        <a:rPr sz="2000" spc="-35" dirty="0">
                          <a:latin typeface="Times New Roman"/>
                          <a:cs typeface="Times New Roman"/>
                        </a:rPr>
                        <a:t>it </a:t>
                      </a:r>
                      <a:r>
                        <a:rPr sz="2000" spc="-125" dirty="0">
                          <a:latin typeface="Times New Roman"/>
                          <a:cs typeface="Times New Roman"/>
                        </a:rPr>
                        <a:t>is </a:t>
                      </a:r>
                      <a:r>
                        <a:rPr sz="2000" spc="-80" dirty="0">
                          <a:latin typeface="Times New Roman"/>
                          <a:cs typeface="Times New Roman"/>
                        </a:rPr>
                        <a:t>connected</a:t>
                      </a:r>
                      <a:r>
                        <a:rPr sz="2000" spc="-13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spc="-25" dirty="0">
                          <a:latin typeface="Times New Roman"/>
                          <a:cs typeface="Times New Roman"/>
                        </a:rPr>
                        <a:t>to.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 marL="75565" marR="121920">
                        <a:lnSpc>
                          <a:spcPct val="100000"/>
                        </a:lnSpc>
                      </a:pPr>
                      <a:r>
                        <a:rPr sz="2000" spc="-120" dirty="0">
                          <a:latin typeface="Times New Roman"/>
                          <a:cs typeface="Times New Roman"/>
                        </a:rPr>
                        <a:t>Bridge </a:t>
                      </a:r>
                      <a:r>
                        <a:rPr sz="2000" spc="-70" dirty="0">
                          <a:latin typeface="Times New Roman"/>
                          <a:cs typeface="Times New Roman"/>
                        </a:rPr>
                        <a:t>filters </a:t>
                      </a:r>
                      <a:r>
                        <a:rPr sz="2000" spc="-90" dirty="0">
                          <a:latin typeface="Times New Roman"/>
                          <a:cs typeface="Times New Roman"/>
                        </a:rPr>
                        <a:t>traffic </a:t>
                      </a:r>
                      <a:r>
                        <a:rPr sz="2000" spc="-85" dirty="0">
                          <a:latin typeface="Times New Roman"/>
                          <a:cs typeface="Times New Roman"/>
                        </a:rPr>
                        <a:t>on </a:t>
                      </a:r>
                      <a:r>
                        <a:rPr sz="2000" spc="-55" dirty="0">
                          <a:latin typeface="Times New Roman"/>
                          <a:cs typeface="Times New Roman"/>
                        </a:rPr>
                        <a:t>the </a:t>
                      </a:r>
                      <a:r>
                        <a:rPr sz="2000" spc="-195" dirty="0">
                          <a:latin typeface="Times New Roman"/>
                          <a:cs typeface="Times New Roman"/>
                        </a:rPr>
                        <a:t>LAN </a:t>
                      </a:r>
                      <a:r>
                        <a:rPr sz="2000" spc="-155" dirty="0">
                          <a:latin typeface="Times New Roman"/>
                          <a:cs typeface="Times New Roman"/>
                        </a:rPr>
                        <a:t>by </a:t>
                      </a:r>
                      <a:r>
                        <a:rPr sz="2000" spc="-110" dirty="0">
                          <a:latin typeface="Times New Roman"/>
                          <a:cs typeface="Times New Roman"/>
                        </a:rPr>
                        <a:t>looking </a:t>
                      </a:r>
                      <a:r>
                        <a:rPr sz="2000" spc="-80" dirty="0">
                          <a:latin typeface="Times New Roman"/>
                          <a:cs typeface="Times New Roman"/>
                        </a:rPr>
                        <a:t>at  </a:t>
                      </a:r>
                      <a:r>
                        <a:rPr sz="2000" spc="-60" dirty="0">
                          <a:latin typeface="Times New Roman"/>
                          <a:cs typeface="Times New Roman"/>
                        </a:rPr>
                        <a:t>the </a:t>
                      </a:r>
                      <a:r>
                        <a:rPr sz="2000" spc="-229" dirty="0">
                          <a:latin typeface="Times New Roman"/>
                          <a:cs typeface="Times New Roman"/>
                        </a:rPr>
                        <a:t>MAC</a:t>
                      </a:r>
                      <a:r>
                        <a:rPr sz="2000" spc="-7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spc="-90" dirty="0">
                          <a:latin typeface="Times New Roman"/>
                          <a:cs typeface="Times New Roman"/>
                        </a:rPr>
                        <a:t>address.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 marL="75565" marR="287020">
                        <a:lnSpc>
                          <a:spcPct val="100000"/>
                        </a:lnSpc>
                      </a:pPr>
                      <a:r>
                        <a:rPr sz="2000" spc="-120" dirty="0">
                          <a:latin typeface="Times New Roman"/>
                          <a:cs typeface="Times New Roman"/>
                        </a:rPr>
                        <a:t>Bridge </a:t>
                      </a:r>
                      <a:r>
                        <a:rPr sz="2000" spc="-110" dirty="0">
                          <a:latin typeface="Times New Roman"/>
                          <a:cs typeface="Times New Roman"/>
                        </a:rPr>
                        <a:t>looks </a:t>
                      </a:r>
                      <a:r>
                        <a:rPr sz="2000" spc="-80" dirty="0">
                          <a:latin typeface="Times New Roman"/>
                          <a:cs typeface="Times New Roman"/>
                        </a:rPr>
                        <a:t>at </a:t>
                      </a:r>
                      <a:r>
                        <a:rPr sz="2000" spc="-60" dirty="0">
                          <a:latin typeface="Times New Roman"/>
                          <a:cs typeface="Times New Roman"/>
                        </a:rPr>
                        <a:t>the </a:t>
                      </a:r>
                      <a:r>
                        <a:rPr sz="2000" spc="-85" dirty="0">
                          <a:latin typeface="Times New Roman"/>
                          <a:cs typeface="Times New Roman"/>
                        </a:rPr>
                        <a:t>destination </a:t>
                      </a:r>
                      <a:r>
                        <a:rPr sz="2000" spc="-114" dirty="0">
                          <a:latin typeface="Times New Roman"/>
                          <a:cs typeface="Times New Roman"/>
                        </a:rPr>
                        <a:t>of </a:t>
                      </a:r>
                      <a:r>
                        <a:rPr sz="2000" spc="-60" dirty="0">
                          <a:latin typeface="Times New Roman"/>
                          <a:cs typeface="Times New Roman"/>
                        </a:rPr>
                        <a:t>the </a:t>
                      </a:r>
                      <a:r>
                        <a:rPr sz="2000" spc="-95" dirty="0">
                          <a:latin typeface="Times New Roman"/>
                          <a:cs typeface="Times New Roman"/>
                        </a:rPr>
                        <a:t>packet  </a:t>
                      </a:r>
                      <a:r>
                        <a:rPr sz="2000" spc="-85" dirty="0">
                          <a:latin typeface="Times New Roman"/>
                          <a:cs typeface="Times New Roman"/>
                        </a:rPr>
                        <a:t>before </a:t>
                      </a:r>
                      <a:r>
                        <a:rPr sz="2000" spc="-100" dirty="0">
                          <a:latin typeface="Times New Roman"/>
                          <a:cs typeface="Times New Roman"/>
                        </a:rPr>
                        <a:t>forwarding </a:t>
                      </a:r>
                      <a:r>
                        <a:rPr sz="2000" spc="-105" dirty="0">
                          <a:latin typeface="Times New Roman"/>
                          <a:cs typeface="Times New Roman"/>
                        </a:rPr>
                        <a:t>unlike </a:t>
                      </a:r>
                      <a:r>
                        <a:rPr sz="2000" spc="-160" dirty="0"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sz="2000" spc="1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spc="-90" dirty="0">
                          <a:latin typeface="Times New Roman"/>
                          <a:cs typeface="Times New Roman"/>
                        </a:rPr>
                        <a:t>hub.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 marL="75565" marR="813435">
                        <a:lnSpc>
                          <a:spcPct val="100000"/>
                        </a:lnSpc>
                      </a:pPr>
                      <a:r>
                        <a:rPr sz="2000" spc="-60" dirty="0">
                          <a:latin typeface="Times New Roman"/>
                          <a:cs typeface="Times New Roman"/>
                        </a:rPr>
                        <a:t>It restricts </a:t>
                      </a:r>
                      <a:r>
                        <a:rPr sz="2000" spc="-100" dirty="0">
                          <a:latin typeface="Times New Roman"/>
                          <a:cs typeface="Times New Roman"/>
                        </a:rPr>
                        <a:t>transmission </a:t>
                      </a:r>
                      <a:r>
                        <a:rPr sz="2000" spc="-90" dirty="0">
                          <a:latin typeface="Times New Roman"/>
                          <a:cs typeface="Times New Roman"/>
                        </a:rPr>
                        <a:t>on </a:t>
                      </a:r>
                      <a:r>
                        <a:rPr sz="2000" spc="-50" dirty="0">
                          <a:latin typeface="Times New Roman"/>
                          <a:cs typeface="Times New Roman"/>
                        </a:rPr>
                        <a:t>other </a:t>
                      </a:r>
                      <a:r>
                        <a:rPr sz="2000" spc="-195" dirty="0">
                          <a:latin typeface="Times New Roman"/>
                          <a:cs typeface="Times New Roman"/>
                        </a:rPr>
                        <a:t>LAN  </a:t>
                      </a:r>
                      <a:r>
                        <a:rPr sz="2000" spc="-95" dirty="0">
                          <a:latin typeface="Times New Roman"/>
                          <a:cs typeface="Times New Roman"/>
                        </a:rPr>
                        <a:t>segment </a:t>
                      </a:r>
                      <a:r>
                        <a:rPr sz="2000" spc="-130" dirty="0">
                          <a:latin typeface="Times New Roman"/>
                          <a:cs typeface="Times New Roman"/>
                        </a:rPr>
                        <a:t>if </a:t>
                      </a:r>
                      <a:r>
                        <a:rPr sz="2000" spc="-85" dirty="0">
                          <a:latin typeface="Times New Roman"/>
                          <a:cs typeface="Times New Roman"/>
                        </a:rPr>
                        <a:t>destination </a:t>
                      </a:r>
                      <a:r>
                        <a:rPr sz="2000" spc="-125" dirty="0">
                          <a:latin typeface="Times New Roman"/>
                          <a:cs typeface="Times New Roman"/>
                        </a:rPr>
                        <a:t>is </a:t>
                      </a:r>
                      <a:r>
                        <a:rPr sz="2000" spc="-50" dirty="0">
                          <a:latin typeface="Times New Roman"/>
                          <a:cs typeface="Times New Roman"/>
                        </a:rPr>
                        <a:t>not</a:t>
                      </a:r>
                      <a:r>
                        <a:rPr sz="2000" spc="18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spc="-75" dirty="0">
                          <a:latin typeface="Times New Roman"/>
                          <a:cs typeface="Times New Roman"/>
                        </a:rPr>
                        <a:t>found.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 marL="75565" marR="438784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2000" spc="-125" dirty="0">
                          <a:latin typeface="Times New Roman"/>
                          <a:cs typeface="Times New Roman"/>
                        </a:rPr>
                        <a:t>Bridges </a:t>
                      </a:r>
                      <a:r>
                        <a:rPr sz="2000" spc="-85" dirty="0">
                          <a:latin typeface="Times New Roman"/>
                          <a:cs typeface="Times New Roman"/>
                        </a:rPr>
                        <a:t>are </a:t>
                      </a:r>
                      <a:r>
                        <a:rPr sz="2000" spc="-100" dirty="0">
                          <a:latin typeface="Times New Roman"/>
                          <a:cs typeface="Times New Roman"/>
                        </a:rPr>
                        <a:t>used </a:t>
                      </a:r>
                      <a:r>
                        <a:rPr sz="2000" spc="-30" dirty="0">
                          <a:latin typeface="Times New Roman"/>
                          <a:cs typeface="Times New Roman"/>
                        </a:rPr>
                        <a:t>to </a:t>
                      </a:r>
                      <a:r>
                        <a:rPr sz="2000" spc="-85" dirty="0">
                          <a:latin typeface="Times New Roman"/>
                          <a:cs typeface="Times New Roman"/>
                        </a:rPr>
                        <a:t>separate </a:t>
                      </a:r>
                      <a:r>
                        <a:rPr sz="2000" spc="-60" dirty="0">
                          <a:latin typeface="Times New Roman"/>
                          <a:cs typeface="Times New Roman"/>
                        </a:rPr>
                        <a:t>parts </a:t>
                      </a:r>
                      <a:r>
                        <a:rPr sz="2000" spc="-114" dirty="0">
                          <a:latin typeface="Times New Roman"/>
                          <a:cs typeface="Times New Roman"/>
                        </a:rPr>
                        <a:t>of </a:t>
                      </a:r>
                      <a:r>
                        <a:rPr sz="2000" spc="-160" dirty="0">
                          <a:latin typeface="Times New Roman"/>
                          <a:cs typeface="Times New Roman"/>
                        </a:rPr>
                        <a:t>a  </a:t>
                      </a:r>
                      <a:r>
                        <a:rPr sz="2000" spc="-75" dirty="0">
                          <a:latin typeface="Times New Roman"/>
                          <a:cs typeface="Times New Roman"/>
                        </a:rPr>
                        <a:t>network </a:t>
                      </a:r>
                      <a:r>
                        <a:rPr sz="2000" spc="-65" dirty="0">
                          <a:latin typeface="Times New Roman"/>
                          <a:cs typeface="Times New Roman"/>
                        </a:rPr>
                        <a:t>that </a:t>
                      </a:r>
                      <a:r>
                        <a:rPr sz="2000" spc="-90" dirty="0">
                          <a:latin typeface="Times New Roman"/>
                          <a:cs typeface="Times New Roman"/>
                        </a:rPr>
                        <a:t>do </a:t>
                      </a:r>
                      <a:r>
                        <a:rPr sz="2000" spc="-50" dirty="0">
                          <a:latin typeface="Times New Roman"/>
                          <a:cs typeface="Times New Roman"/>
                        </a:rPr>
                        <a:t>not </a:t>
                      </a:r>
                      <a:r>
                        <a:rPr sz="2000" spc="-80" dirty="0">
                          <a:latin typeface="Times New Roman"/>
                          <a:cs typeface="Times New Roman"/>
                        </a:rPr>
                        <a:t>need </a:t>
                      </a:r>
                      <a:r>
                        <a:rPr sz="2000" spc="-30" dirty="0">
                          <a:latin typeface="Times New Roman"/>
                          <a:cs typeface="Times New Roman"/>
                        </a:rPr>
                        <a:t>to</a:t>
                      </a:r>
                      <a:r>
                        <a:rPr sz="2000" spc="3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spc="-105" dirty="0">
                          <a:latin typeface="Times New Roman"/>
                          <a:cs typeface="Times New Roman"/>
                        </a:rPr>
                        <a:t>communicate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 marL="75565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sz="2000" spc="-100" dirty="0">
                          <a:latin typeface="Times New Roman"/>
                          <a:cs typeface="Times New Roman"/>
                        </a:rPr>
                        <a:t>regularly, </a:t>
                      </a:r>
                      <a:r>
                        <a:rPr sz="2000" spc="-65" dirty="0">
                          <a:latin typeface="Times New Roman"/>
                          <a:cs typeface="Times New Roman"/>
                        </a:rPr>
                        <a:t>but </a:t>
                      </a:r>
                      <a:r>
                        <a:rPr sz="2000" spc="-80" dirty="0">
                          <a:latin typeface="Times New Roman"/>
                          <a:cs typeface="Times New Roman"/>
                        </a:rPr>
                        <a:t>need </a:t>
                      </a:r>
                      <a:r>
                        <a:rPr sz="2000" spc="-30" dirty="0">
                          <a:latin typeface="Times New Roman"/>
                          <a:cs typeface="Times New Roman"/>
                        </a:rPr>
                        <a:t>to </a:t>
                      </a:r>
                      <a:r>
                        <a:rPr sz="2000" spc="-90" dirty="0">
                          <a:latin typeface="Times New Roman"/>
                          <a:cs typeface="Times New Roman"/>
                        </a:rPr>
                        <a:t>be</a:t>
                      </a:r>
                      <a:r>
                        <a:rPr sz="2000" spc="-9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spc="-65" dirty="0">
                          <a:latin typeface="Times New Roman"/>
                          <a:cs typeface="Times New Roman"/>
                        </a:rPr>
                        <a:t>connected.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CFCC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28445" y="385063"/>
            <a:ext cx="5824220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-470" dirty="0">
                <a:solidFill>
                  <a:srgbClr val="585858"/>
                </a:solidFill>
                <a:latin typeface="Times New Roman"/>
                <a:cs typeface="Times New Roman"/>
              </a:rPr>
              <a:t>Two </a:t>
            </a:r>
            <a:r>
              <a:rPr sz="4400" spc="-245" dirty="0">
                <a:solidFill>
                  <a:srgbClr val="585858"/>
                </a:solidFill>
                <a:latin typeface="Times New Roman"/>
                <a:cs typeface="Times New Roman"/>
              </a:rPr>
              <a:t>and </a:t>
            </a:r>
            <a:r>
              <a:rPr sz="4400" spc="-185" dirty="0">
                <a:solidFill>
                  <a:srgbClr val="585858"/>
                </a:solidFill>
                <a:latin typeface="Times New Roman"/>
                <a:cs typeface="Times New Roman"/>
              </a:rPr>
              <a:t>Three </a:t>
            </a:r>
            <a:r>
              <a:rPr sz="4400" spc="-275" dirty="0">
                <a:solidFill>
                  <a:srgbClr val="585858"/>
                </a:solidFill>
                <a:latin typeface="Times New Roman"/>
                <a:cs typeface="Times New Roman"/>
              </a:rPr>
              <a:t>layer</a:t>
            </a:r>
            <a:r>
              <a:rPr sz="4400" spc="-229" dirty="0">
                <a:solidFill>
                  <a:srgbClr val="585858"/>
                </a:solidFill>
                <a:latin typeface="Times New Roman"/>
                <a:cs typeface="Times New Roman"/>
              </a:rPr>
              <a:t> </a:t>
            </a:r>
            <a:r>
              <a:rPr sz="4400" spc="-245" dirty="0">
                <a:solidFill>
                  <a:srgbClr val="585858"/>
                </a:solidFill>
                <a:latin typeface="Times New Roman"/>
                <a:cs typeface="Times New Roman"/>
              </a:rPr>
              <a:t>switches</a:t>
            </a:r>
            <a:endParaRPr sz="4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5940" y="1430782"/>
            <a:ext cx="7911465" cy="4097654"/>
          </a:xfrm>
          <a:prstGeom prst="rect">
            <a:avLst/>
          </a:prstGeom>
        </p:spPr>
        <p:txBody>
          <a:bodyPr vert="horz" wrap="square" lIns="0" tIns="64769" rIns="0" bIns="0" rtlCol="0">
            <a:spAutoFit/>
          </a:bodyPr>
          <a:lstStyle/>
          <a:p>
            <a:pPr marL="356870" marR="869950" indent="-344170">
              <a:lnSpc>
                <a:spcPts val="3490"/>
              </a:lnSpc>
              <a:spcBef>
                <a:spcPts val="509"/>
              </a:spcBef>
              <a:buFont typeface="Arial"/>
              <a:buChar char="•"/>
              <a:tabLst>
                <a:tab pos="356870" algn="l"/>
                <a:tab pos="357505" algn="l"/>
              </a:tabLst>
            </a:pPr>
            <a:r>
              <a:rPr sz="3200" spc="-340" dirty="0">
                <a:latin typeface="Times New Roman"/>
                <a:cs typeface="Times New Roman"/>
              </a:rPr>
              <a:t>Two </a:t>
            </a:r>
            <a:r>
              <a:rPr sz="3200" spc="-200" dirty="0">
                <a:latin typeface="Times New Roman"/>
                <a:cs typeface="Times New Roman"/>
              </a:rPr>
              <a:t>layer </a:t>
            </a:r>
            <a:r>
              <a:rPr sz="3200" spc="-165" dirty="0">
                <a:latin typeface="Times New Roman"/>
                <a:cs typeface="Times New Roman"/>
              </a:rPr>
              <a:t>switch </a:t>
            </a:r>
            <a:r>
              <a:rPr sz="3200" spc="-125" dirty="0">
                <a:latin typeface="Times New Roman"/>
                <a:cs typeface="Times New Roman"/>
              </a:rPr>
              <a:t>operate at </a:t>
            </a:r>
            <a:r>
              <a:rPr sz="3200" spc="-290" dirty="0">
                <a:latin typeface="Times New Roman"/>
                <a:cs typeface="Times New Roman"/>
              </a:rPr>
              <a:t>PHY </a:t>
            </a:r>
            <a:r>
              <a:rPr sz="3200" spc="-180" dirty="0">
                <a:latin typeface="Times New Roman"/>
                <a:cs typeface="Times New Roman"/>
              </a:rPr>
              <a:t>and data </a:t>
            </a:r>
            <a:r>
              <a:rPr sz="3200" spc="-160" dirty="0">
                <a:latin typeface="Times New Roman"/>
                <a:cs typeface="Times New Roman"/>
              </a:rPr>
              <a:t>link  </a:t>
            </a:r>
            <a:r>
              <a:rPr sz="3200" spc="-200" dirty="0">
                <a:latin typeface="Times New Roman"/>
                <a:cs typeface="Times New Roman"/>
              </a:rPr>
              <a:t>layer</a:t>
            </a:r>
            <a:endParaRPr sz="3200">
              <a:latin typeface="Times New Roman"/>
              <a:cs typeface="Times New Roman"/>
            </a:endParaRPr>
          </a:p>
          <a:p>
            <a:pPr marL="356870" indent="-344170">
              <a:lnSpc>
                <a:spcPts val="3700"/>
              </a:lnSpc>
              <a:buFont typeface="Arial"/>
              <a:buChar char="•"/>
              <a:tabLst>
                <a:tab pos="356870" algn="l"/>
                <a:tab pos="357505" algn="l"/>
              </a:tabLst>
            </a:pPr>
            <a:r>
              <a:rPr sz="3200" spc="-140" dirty="0">
                <a:latin typeface="Times New Roman"/>
                <a:cs typeface="Times New Roman"/>
              </a:rPr>
              <a:t>Three </a:t>
            </a:r>
            <a:r>
              <a:rPr sz="3200" spc="-200" dirty="0">
                <a:latin typeface="Times New Roman"/>
                <a:cs typeface="Times New Roman"/>
              </a:rPr>
              <a:t>layer </a:t>
            </a:r>
            <a:r>
              <a:rPr sz="3200" spc="-165" dirty="0">
                <a:latin typeface="Times New Roman"/>
                <a:cs typeface="Times New Roman"/>
              </a:rPr>
              <a:t>switch </a:t>
            </a:r>
            <a:r>
              <a:rPr sz="3200" spc="-145" dirty="0">
                <a:latin typeface="Times New Roman"/>
                <a:cs typeface="Times New Roman"/>
              </a:rPr>
              <a:t>operates </a:t>
            </a:r>
            <a:r>
              <a:rPr sz="3200" spc="-125" dirty="0">
                <a:latin typeface="Times New Roman"/>
                <a:cs typeface="Times New Roman"/>
              </a:rPr>
              <a:t>at </a:t>
            </a:r>
            <a:r>
              <a:rPr sz="3200" spc="-130" dirty="0">
                <a:latin typeface="Times New Roman"/>
                <a:cs typeface="Times New Roman"/>
              </a:rPr>
              <a:t>network</a:t>
            </a:r>
            <a:r>
              <a:rPr sz="3200" spc="245" dirty="0">
                <a:latin typeface="Times New Roman"/>
                <a:cs typeface="Times New Roman"/>
              </a:rPr>
              <a:t> </a:t>
            </a:r>
            <a:r>
              <a:rPr sz="3200" spc="-200" dirty="0">
                <a:latin typeface="Times New Roman"/>
                <a:cs typeface="Times New Roman"/>
              </a:rPr>
              <a:t>layer</a:t>
            </a:r>
            <a:endParaRPr sz="3200">
              <a:latin typeface="Times New Roman"/>
              <a:cs typeface="Times New Roman"/>
            </a:endParaRPr>
          </a:p>
          <a:p>
            <a:pPr marL="356870" indent="-344170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356870" algn="l"/>
                <a:tab pos="357505" algn="l"/>
              </a:tabLst>
            </a:pPr>
            <a:r>
              <a:rPr sz="3200" spc="-195" dirty="0">
                <a:latin typeface="Times New Roman"/>
                <a:cs typeface="Times New Roman"/>
              </a:rPr>
              <a:t>Bridge </a:t>
            </a:r>
            <a:r>
              <a:rPr sz="3200" spc="-200" dirty="0">
                <a:latin typeface="Times New Roman"/>
                <a:cs typeface="Times New Roman"/>
              </a:rPr>
              <a:t>is </a:t>
            </a:r>
            <a:r>
              <a:rPr sz="3200" spc="-195" dirty="0">
                <a:latin typeface="Times New Roman"/>
                <a:cs typeface="Times New Roman"/>
              </a:rPr>
              <a:t>an </a:t>
            </a:r>
            <a:r>
              <a:rPr sz="3200" spc="-175" dirty="0">
                <a:latin typeface="Times New Roman"/>
                <a:cs typeface="Times New Roman"/>
              </a:rPr>
              <a:t>example </a:t>
            </a:r>
            <a:r>
              <a:rPr sz="3200" spc="-195" dirty="0">
                <a:latin typeface="Times New Roman"/>
                <a:cs typeface="Times New Roman"/>
              </a:rPr>
              <a:t>of </a:t>
            </a:r>
            <a:r>
              <a:rPr sz="3200" spc="-160" dirty="0">
                <a:latin typeface="Times New Roman"/>
                <a:cs typeface="Times New Roman"/>
              </a:rPr>
              <a:t>two-layer</a:t>
            </a:r>
            <a:r>
              <a:rPr sz="3200" spc="459" dirty="0">
                <a:latin typeface="Times New Roman"/>
                <a:cs typeface="Times New Roman"/>
              </a:rPr>
              <a:t> </a:t>
            </a:r>
            <a:r>
              <a:rPr sz="3200" spc="-125" dirty="0">
                <a:latin typeface="Times New Roman"/>
                <a:cs typeface="Times New Roman"/>
              </a:rPr>
              <a:t>switch.</a:t>
            </a:r>
            <a:endParaRPr sz="3200">
              <a:latin typeface="Times New Roman"/>
              <a:cs typeface="Times New Roman"/>
            </a:endParaRPr>
          </a:p>
          <a:p>
            <a:pPr marL="356870" indent="-344170">
              <a:lnSpc>
                <a:spcPct val="100000"/>
              </a:lnSpc>
              <a:buFont typeface="Arial"/>
              <a:buChar char="•"/>
              <a:tabLst>
                <a:tab pos="356870" algn="l"/>
                <a:tab pos="357505" algn="l"/>
              </a:tabLst>
            </a:pPr>
            <a:r>
              <a:rPr sz="3200" spc="-195" dirty="0">
                <a:latin typeface="Times New Roman"/>
                <a:cs typeface="Times New Roman"/>
              </a:rPr>
              <a:t>Bridge </a:t>
            </a:r>
            <a:r>
              <a:rPr sz="3200" spc="-120" dirty="0">
                <a:latin typeface="Times New Roman"/>
                <a:cs typeface="Times New Roman"/>
              </a:rPr>
              <a:t>with </a:t>
            </a:r>
            <a:r>
              <a:rPr sz="3200" spc="-225" dirty="0">
                <a:latin typeface="Times New Roman"/>
                <a:cs typeface="Times New Roman"/>
              </a:rPr>
              <a:t>few </a:t>
            </a:r>
            <a:r>
              <a:rPr sz="3200" spc="-35" dirty="0">
                <a:latin typeface="Times New Roman"/>
                <a:cs typeface="Times New Roman"/>
              </a:rPr>
              <a:t>port </a:t>
            </a:r>
            <a:r>
              <a:rPr sz="3200" spc="-200" dirty="0">
                <a:latin typeface="Times New Roman"/>
                <a:cs typeface="Times New Roman"/>
              </a:rPr>
              <a:t>can </a:t>
            </a:r>
            <a:r>
              <a:rPr sz="3200" spc="-135" dirty="0">
                <a:latin typeface="Times New Roman"/>
                <a:cs typeface="Times New Roman"/>
              </a:rPr>
              <a:t>connect </a:t>
            </a:r>
            <a:r>
              <a:rPr sz="3200" spc="-254" dirty="0">
                <a:latin typeface="Times New Roman"/>
                <a:cs typeface="Times New Roman"/>
              </a:rPr>
              <a:t>a </a:t>
            </a:r>
            <a:r>
              <a:rPr sz="3200" spc="-225" dirty="0">
                <a:latin typeface="Times New Roman"/>
                <a:cs typeface="Times New Roman"/>
              </a:rPr>
              <a:t>few</a:t>
            </a:r>
            <a:r>
              <a:rPr sz="3200" spc="-50" dirty="0">
                <a:latin typeface="Times New Roman"/>
                <a:cs typeface="Times New Roman"/>
              </a:rPr>
              <a:t> </a:t>
            </a:r>
            <a:r>
              <a:rPr sz="3200" spc="-305" dirty="0">
                <a:latin typeface="Times New Roman"/>
                <a:cs typeface="Times New Roman"/>
              </a:rPr>
              <a:t>LANs</a:t>
            </a:r>
            <a:endParaRPr sz="3200">
              <a:latin typeface="Times New Roman"/>
              <a:cs typeface="Times New Roman"/>
            </a:endParaRPr>
          </a:p>
          <a:p>
            <a:pPr marL="356870" marR="5080" indent="-344170">
              <a:lnSpc>
                <a:spcPct val="80000"/>
              </a:lnSpc>
              <a:spcBef>
                <a:spcPts val="994"/>
              </a:spcBef>
              <a:buFont typeface="Arial"/>
              <a:buChar char="•"/>
              <a:tabLst>
                <a:tab pos="356870" algn="l"/>
                <a:tab pos="357505" algn="l"/>
                <a:tab pos="4153535" algn="l"/>
                <a:tab pos="4696460" algn="l"/>
                <a:tab pos="6051550" algn="l"/>
                <a:tab pos="7237095" algn="l"/>
              </a:tabLst>
            </a:pPr>
            <a:r>
              <a:rPr sz="3200" spc="-195" dirty="0">
                <a:latin typeface="Times New Roman"/>
                <a:cs typeface="Times New Roman"/>
              </a:rPr>
              <a:t>Bridge </a:t>
            </a:r>
            <a:r>
              <a:rPr sz="3200" spc="-120" dirty="0">
                <a:latin typeface="Times New Roman"/>
                <a:cs typeface="Times New Roman"/>
              </a:rPr>
              <a:t>with </a:t>
            </a:r>
            <a:r>
              <a:rPr sz="3200" spc="-245" dirty="0">
                <a:latin typeface="Times New Roman"/>
                <a:cs typeface="Times New Roman"/>
              </a:rPr>
              <a:t>many </a:t>
            </a:r>
            <a:r>
              <a:rPr sz="3200" spc="-35" dirty="0">
                <a:latin typeface="Times New Roman"/>
                <a:cs typeface="Times New Roman"/>
              </a:rPr>
              <a:t>port </a:t>
            </a:r>
            <a:r>
              <a:rPr sz="3200" spc="-285" dirty="0">
                <a:latin typeface="Times New Roman"/>
                <a:cs typeface="Times New Roman"/>
              </a:rPr>
              <a:t>may </a:t>
            </a:r>
            <a:r>
              <a:rPr sz="3200" spc="-145" dirty="0">
                <a:latin typeface="Times New Roman"/>
                <a:cs typeface="Times New Roman"/>
              </a:rPr>
              <a:t>be </a:t>
            </a:r>
            <a:r>
              <a:rPr sz="3200" spc="-180" dirty="0">
                <a:latin typeface="Times New Roman"/>
                <a:cs typeface="Times New Roman"/>
              </a:rPr>
              <a:t>able</a:t>
            </a:r>
            <a:r>
              <a:rPr sz="3200" spc="425" dirty="0">
                <a:latin typeface="Times New Roman"/>
                <a:cs typeface="Times New Roman"/>
              </a:rPr>
              <a:t> </a:t>
            </a:r>
            <a:r>
              <a:rPr sz="3200" spc="-55" dirty="0">
                <a:latin typeface="Times New Roman"/>
                <a:cs typeface="Times New Roman"/>
              </a:rPr>
              <a:t>to</a:t>
            </a:r>
            <a:r>
              <a:rPr sz="3200" spc="-100" dirty="0">
                <a:latin typeface="Times New Roman"/>
                <a:cs typeface="Times New Roman"/>
              </a:rPr>
              <a:t> </a:t>
            </a:r>
            <a:r>
              <a:rPr sz="3200" spc="-160" dirty="0">
                <a:latin typeface="Times New Roman"/>
                <a:cs typeface="Times New Roman"/>
              </a:rPr>
              <a:t>allocate	</a:t>
            </a:r>
            <a:r>
              <a:rPr sz="3200" spc="-254" dirty="0">
                <a:latin typeface="Times New Roman"/>
                <a:cs typeface="Times New Roman"/>
              </a:rPr>
              <a:t>a  </a:t>
            </a:r>
            <a:r>
              <a:rPr sz="3200" spc="-140" dirty="0">
                <a:latin typeface="Times New Roman"/>
                <a:cs typeface="Times New Roman"/>
              </a:rPr>
              <a:t>unique </a:t>
            </a:r>
            <a:r>
              <a:rPr sz="3200" spc="-35" dirty="0">
                <a:latin typeface="Times New Roman"/>
                <a:cs typeface="Times New Roman"/>
              </a:rPr>
              <a:t>port </a:t>
            </a:r>
            <a:r>
              <a:rPr sz="3200" spc="-55" dirty="0">
                <a:latin typeface="Times New Roman"/>
                <a:cs typeface="Times New Roman"/>
              </a:rPr>
              <a:t>to </a:t>
            </a:r>
            <a:r>
              <a:rPr sz="3200" spc="-175" dirty="0">
                <a:latin typeface="Times New Roman"/>
                <a:cs typeface="Times New Roman"/>
              </a:rPr>
              <a:t>each </a:t>
            </a:r>
            <a:r>
              <a:rPr sz="3200" spc="-114" dirty="0">
                <a:latin typeface="Times New Roman"/>
                <a:cs typeface="Times New Roman"/>
              </a:rPr>
              <a:t>station,</a:t>
            </a:r>
            <a:r>
              <a:rPr sz="3200" spc="-130" dirty="0">
                <a:latin typeface="Times New Roman"/>
                <a:cs typeface="Times New Roman"/>
              </a:rPr>
              <a:t> </a:t>
            </a:r>
            <a:r>
              <a:rPr sz="3200" spc="-120" dirty="0">
                <a:latin typeface="Times New Roman"/>
                <a:cs typeface="Times New Roman"/>
              </a:rPr>
              <a:t>with</a:t>
            </a:r>
            <a:r>
              <a:rPr sz="3200" spc="-50" dirty="0">
                <a:latin typeface="Times New Roman"/>
                <a:cs typeface="Times New Roman"/>
              </a:rPr>
              <a:t> </a:t>
            </a:r>
            <a:r>
              <a:rPr sz="3200" spc="-175" dirty="0">
                <a:latin typeface="Times New Roman"/>
                <a:cs typeface="Times New Roman"/>
              </a:rPr>
              <a:t>each	</a:t>
            </a:r>
            <a:r>
              <a:rPr sz="3200" spc="-145" dirty="0">
                <a:latin typeface="Times New Roman"/>
                <a:cs typeface="Times New Roman"/>
              </a:rPr>
              <a:t>station on </a:t>
            </a:r>
            <a:r>
              <a:rPr sz="3200" spc="-120" dirty="0">
                <a:latin typeface="Times New Roman"/>
                <a:cs typeface="Times New Roman"/>
              </a:rPr>
              <a:t>its  </a:t>
            </a:r>
            <a:r>
              <a:rPr sz="3200" spc="-190" dirty="0">
                <a:latin typeface="Times New Roman"/>
                <a:cs typeface="Times New Roman"/>
              </a:rPr>
              <a:t>own</a:t>
            </a:r>
            <a:r>
              <a:rPr sz="3200" spc="-60" dirty="0">
                <a:latin typeface="Times New Roman"/>
                <a:cs typeface="Times New Roman"/>
              </a:rPr>
              <a:t> </a:t>
            </a:r>
            <a:r>
              <a:rPr sz="3200" spc="-135" dirty="0">
                <a:latin typeface="Times New Roman"/>
                <a:cs typeface="Times New Roman"/>
              </a:rPr>
              <a:t>independent</a:t>
            </a:r>
            <a:r>
              <a:rPr sz="3200" spc="10" dirty="0">
                <a:latin typeface="Times New Roman"/>
                <a:cs typeface="Times New Roman"/>
              </a:rPr>
              <a:t> </a:t>
            </a:r>
            <a:r>
              <a:rPr sz="3200" spc="-150" dirty="0">
                <a:latin typeface="Times New Roman"/>
                <a:cs typeface="Times New Roman"/>
              </a:rPr>
              <a:t>entity.This	</a:t>
            </a:r>
            <a:r>
              <a:rPr sz="3200" spc="-200" dirty="0">
                <a:latin typeface="Times New Roman"/>
                <a:cs typeface="Times New Roman"/>
              </a:rPr>
              <a:t>means </a:t>
            </a:r>
            <a:r>
              <a:rPr sz="3200" spc="-145" dirty="0">
                <a:latin typeface="Times New Roman"/>
                <a:cs typeface="Times New Roman"/>
              </a:rPr>
              <a:t>no </a:t>
            </a:r>
            <a:r>
              <a:rPr sz="3200" spc="-155" dirty="0">
                <a:latin typeface="Times New Roman"/>
                <a:cs typeface="Times New Roman"/>
              </a:rPr>
              <a:t>competing  </a:t>
            </a:r>
            <a:r>
              <a:rPr sz="3200" spc="-165" dirty="0">
                <a:latin typeface="Times New Roman"/>
                <a:cs typeface="Times New Roman"/>
              </a:rPr>
              <a:t>traffic </a:t>
            </a:r>
            <a:r>
              <a:rPr sz="3200" spc="-120" dirty="0">
                <a:latin typeface="Times New Roman"/>
                <a:cs typeface="Times New Roman"/>
              </a:rPr>
              <a:t>(no </a:t>
            </a:r>
            <a:r>
              <a:rPr sz="3200" spc="-170" dirty="0">
                <a:latin typeface="Times New Roman"/>
                <a:cs typeface="Times New Roman"/>
              </a:rPr>
              <a:t>collision</a:t>
            </a:r>
            <a:r>
              <a:rPr sz="3200" spc="55" dirty="0">
                <a:latin typeface="Times New Roman"/>
                <a:cs typeface="Times New Roman"/>
              </a:rPr>
              <a:t> </a:t>
            </a:r>
            <a:r>
              <a:rPr sz="3200" spc="-250" dirty="0">
                <a:latin typeface="Times New Roman"/>
                <a:cs typeface="Times New Roman"/>
              </a:rPr>
              <a:t>as</a:t>
            </a:r>
            <a:r>
              <a:rPr sz="3200" spc="-80" dirty="0">
                <a:latin typeface="Times New Roman"/>
                <a:cs typeface="Times New Roman"/>
              </a:rPr>
              <a:t> </a:t>
            </a:r>
            <a:r>
              <a:rPr sz="3200" spc="-210" dirty="0">
                <a:latin typeface="Times New Roman"/>
                <a:cs typeface="Times New Roman"/>
              </a:rPr>
              <a:t>we	</a:t>
            </a:r>
            <a:r>
              <a:rPr sz="3200" spc="-265" dirty="0">
                <a:latin typeface="Times New Roman"/>
                <a:cs typeface="Times New Roman"/>
              </a:rPr>
              <a:t>saw </a:t>
            </a:r>
            <a:r>
              <a:rPr sz="3200" spc="-150" dirty="0">
                <a:latin typeface="Times New Roman"/>
                <a:cs typeface="Times New Roman"/>
              </a:rPr>
              <a:t>in</a:t>
            </a:r>
            <a:r>
              <a:rPr sz="3200" spc="-15" dirty="0">
                <a:latin typeface="Times New Roman"/>
                <a:cs typeface="Times New Roman"/>
              </a:rPr>
              <a:t> </a:t>
            </a:r>
            <a:r>
              <a:rPr sz="3200" spc="-100" dirty="0">
                <a:latin typeface="Times New Roman"/>
                <a:cs typeface="Times New Roman"/>
              </a:rPr>
              <a:t>Ethernet)</a:t>
            </a:r>
            <a:endParaRPr sz="3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35582" y="302767"/>
            <a:ext cx="442976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210" dirty="0">
                <a:solidFill>
                  <a:srgbClr val="585858"/>
                </a:solidFill>
                <a:latin typeface="Times New Roman"/>
                <a:cs typeface="Times New Roman"/>
              </a:rPr>
              <a:t>3-layer </a:t>
            </a:r>
            <a:r>
              <a:rPr sz="4000" spc="-204" dirty="0">
                <a:solidFill>
                  <a:srgbClr val="585858"/>
                </a:solidFill>
                <a:latin typeface="Times New Roman"/>
                <a:cs typeface="Times New Roman"/>
              </a:rPr>
              <a:t>switches-</a:t>
            </a:r>
            <a:r>
              <a:rPr sz="4000" spc="-254" dirty="0">
                <a:solidFill>
                  <a:srgbClr val="585858"/>
                </a:solidFill>
                <a:latin typeface="Times New Roman"/>
                <a:cs typeface="Times New Roman"/>
              </a:rPr>
              <a:t> </a:t>
            </a:r>
            <a:r>
              <a:rPr sz="4000" spc="-170" dirty="0">
                <a:solidFill>
                  <a:srgbClr val="585858"/>
                </a:solidFill>
                <a:latin typeface="Times New Roman"/>
                <a:cs typeface="Times New Roman"/>
              </a:rPr>
              <a:t>Router</a:t>
            </a:r>
            <a:endParaRPr sz="4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96392" y="1174749"/>
            <a:ext cx="8602980" cy="31286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6870" marR="529590" indent="-344170">
              <a:lnSpc>
                <a:spcPts val="3500"/>
              </a:lnSpc>
              <a:spcBef>
                <a:spcPts val="95"/>
              </a:spcBef>
              <a:buFont typeface="Arial"/>
              <a:buChar char="•"/>
              <a:tabLst>
                <a:tab pos="356870" algn="l"/>
                <a:tab pos="357505" algn="l"/>
                <a:tab pos="6415405" algn="l"/>
              </a:tabLst>
            </a:pPr>
            <a:r>
              <a:rPr sz="2800" spc="-240" dirty="0">
                <a:latin typeface="Times New Roman"/>
                <a:cs typeface="Times New Roman"/>
              </a:rPr>
              <a:t>R</a:t>
            </a:r>
            <a:r>
              <a:rPr sz="2800" spc="-140" dirty="0">
                <a:latin typeface="Times New Roman"/>
                <a:cs typeface="Times New Roman"/>
              </a:rPr>
              <a:t>ou</a:t>
            </a:r>
            <a:r>
              <a:rPr sz="2800" spc="5" dirty="0">
                <a:latin typeface="Times New Roman"/>
                <a:cs typeface="Times New Roman"/>
              </a:rPr>
              <a:t>t</a:t>
            </a:r>
            <a:r>
              <a:rPr sz="2800" spc="-130" dirty="0">
                <a:latin typeface="Times New Roman"/>
                <a:cs typeface="Times New Roman"/>
              </a:rPr>
              <a:t>e</a:t>
            </a:r>
            <a:r>
              <a:rPr sz="2800" spc="-215" dirty="0">
                <a:latin typeface="Times New Roman"/>
                <a:cs typeface="Times New Roman"/>
              </a:rPr>
              <a:t>s</a:t>
            </a:r>
            <a:r>
              <a:rPr sz="2800" spc="-125" dirty="0">
                <a:latin typeface="Times New Roman"/>
                <a:cs typeface="Times New Roman"/>
              </a:rPr>
              <a:t> </a:t>
            </a:r>
            <a:r>
              <a:rPr sz="2800" spc="-140" dirty="0">
                <a:latin typeface="Times New Roman"/>
                <a:cs typeface="Times New Roman"/>
              </a:rPr>
              <a:t>p</a:t>
            </a:r>
            <a:r>
              <a:rPr sz="2800" spc="-254" dirty="0">
                <a:latin typeface="Times New Roman"/>
                <a:cs typeface="Times New Roman"/>
              </a:rPr>
              <a:t>a</a:t>
            </a:r>
            <a:r>
              <a:rPr sz="2800" spc="-135" dirty="0">
                <a:latin typeface="Times New Roman"/>
                <a:cs typeface="Times New Roman"/>
              </a:rPr>
              <a:t>c</a:t>
            </a:r>
            <a:r>
              <a:rPr sz="2800" spc="-254" dirty="0">
                <a:latin typeface="Times New Roman"/>
                <a:cs typeface="Times New Roman"/>
              </a:rPr>
              <a:t>k</a:t>
            </a:r>
            <a:r>
              <a:rPr sz="2800" spc="-130" dirty="0">
                <a:latin typeface="Times New Roman"/>
                <a:cs typeface="Times New Roman"/>
              </a:rPr>
              <a:t>e</a:t>
            </a:r>
            <a:r>
              <a:rPr sz="2800" spc="5" dirty="0">
                <a:latin typeface="Times New Roman"/>
                <a:cs typeface="Times New Roman"/>
              </a:rPr>
              <a:t>t</a:t>
            </a:r>
            <a:r>
              <a:rPr sz="2800" spc="-215" dirty="0">
                <a:latin typeface="Times New Roman"/>
                <a:cs typeface="Times New Roman"/>
              </a:rPr>
              <a:t>s</a:t>
            </a:r>
            <a:r>
              <a:rPr sz="2800" spc="-135" dirty="0">
                <a:latin typeface="Times New Roman"/>
                <a:cs typeface="Times New Roman"/>
              </a:rPr>
              <a:t> </a:t>
            </a:r>
            <a:r>
              <a:rPr sz="2800" spc="-170" dirty="0">
                <a:latin typeface="Times New Roman"/>
                <a:cs typeface="Times New Roman"/>
              </a:rPr>
              <a:t>b</a:t>
            </a:r>
            <a:r>
              <a:rPr sz="2800" spc="-240" dirty="0">
                <a:latin typeface="Times New Roman"/>
                <a:cs typeface="Times New Roman"/>
              </a:rPr>
              <a:t>a</a:t>
            </a:r>
            <a:r>
              <a:rPr sz="2800" spc="-229" dirty="0">
                <a:latin typeface="Times New Roman"/>
                <a:cs typeface="Times New Roman"/>
              </a:rPr>
              <a:t>s</a:t>
            </a:r>
            <a:r>
              <a:rPr sz="2800" spc="-114" dirty="0">
                <a:latin typeface="Times New Roman"/>
                <a:cs typeface="Times New Roman"/>
              </a:rPr>
              <a:t>ed</a:t>
            </a:r>
            <a:r>
              <a:rPr sz="2800" spc="-90" dirty="0">
                <a:latin typeface="Times New Roman"/>
                <a:cs typeface="Times New Roman"/>
              </a:rPr>
              <a:t> </a:t>
            </a:r>
            <a:r>
              <a:rPr sz="2800" spc="-120" dirty="0">
                <a:latin typeface="Times New Roman"/>
                <a:cs typeface="Times New Roman"/>
              </a:rPr>
              <a:t>on</a:t>
            </a:r>
            <a:r>
              <a:rPr sz="2800" spc="-85" dirty="0">
                <a:latin typeface="Times New Roman"/>
                <a:cs typeface="Times New Roman"/>
              </a:rPr>
              <a:t> </a:t>
            </a:r>
            <a:r>
              <a:rPr sz="2800" spc="15" dirty="0">
                <a:latin typeface="Times New Roman"/>
                <a:cs typeface="Times New Roman"/>
              </a:rPr>
              <a:t>t</a:t>
            </a:r>
            <a:r>
              <a:rPr sz="2800" spc="-195" dirty="0">
                <a:latin typeface="Times New Roman"/>
                <a:cs typeface="Times New Roman"/>
              </a:rPr>
              <a:t>h</a:t>
            </a:r>
            <a:r>
              <a:rPr sz="2800" spc="-155" dirty="0">
                <a:latin typeface="Times New Roman"/>
                <a:cs typeface="Times New Roman"/>
              </a:rPr>
              <a:t>e</a:t>
            </a:r>
            <a:r>
              <a:rPr sz="2800" spc="-120" dirty="0">
                <a:latin typeface="Times New Roman"/>
                <a:cs typeface="Times New Roman"/>
              </a:rPr>
              <a:t>i</a:t>
            </a:r>
            <a:r>
              <a:rPr sz="2800" spc="30" dirty="0">
                <a:latin typeface="Times New Roman"/>
                <a:cs typeface="Times New Roman"/>
              </a:rPr>
              <a:t>r</a:t>
            </a:r>
            <a:r>
              <a:rPr sz="2800" spc="-90" dirty="0">
                <a:latin typeface="Times New Roman"/>
                <a:cs typeface="Times New Roman"/>
              </a:rPr>
              <a:t> </a:t>
            </a:r>
            <a:r>
              <a:rPr sz="2800" spc="-130" dirty="0">
                <a:latin typeface="Times New Roman"/>
                <a:cs typeface="Times New Roman"/>
              </a:rPr>
              <a:t>lo</a:t>
            </a:r>
            <a:r>
              <a:rPr sz="2800" spc="-195" dirty="0">
                <a:latin typeface="Times New Roman"/>
                <a:cs typeface="Times New Roman"/>
              </a:rPr>
              <a:t>g</a:t>
            </a:r>
            <a:r>
              <a:rPr sz="2800" spc="-160" dirty="0">
                <a:latin typeface="Times New Roman"/>
                <a:cs typeface="Times New Roman"/>
              </a:rPr>
              <a:t>i</a:t>
            </a:r>
            <a:r>
              <a:rPr sz="2800" spc="-180" dirty="0">
                <a:latin typeface="Times New Roman"/>
                <a:cs typeface="Times New Roman"/>
              </a:rPr>
              <a:t>c</a:t>
            </a:r>
            <a:r>
              <a:rPr sz="2800" spc="-240" dirty="0">
                <a:latin typeface="Times New Roman"/>
                <a:cs typeface="Times New Roman"/>
              </a:rPr>
              <a:t>a</a:t>
            </a:r>
            <a:r>
              <a:rPr sz="2800" spc="-110" dirty="0">
                <a:latin typeface="Times New Roman"/>
                <a:cs typeface="Times New Roman"/>
              </a:rPr>
              <a:t>l</a:t>
            </a:r>
            <a:r>
              <a:rPr sz="2800" spc="-70" dirty="0">
                <a:latin typeface="Times New Roman"/>
                <a:cs typeface="Times New Roman"/>
              </a:rPr>
              <a:t> </a:t>
            </a:r>
            <a:r>
              <a:rPr sz="2800" spc="-240" dirty="0">
                <a:latin typeface="Times New Roman"/>
                <a:cs typeface="Times New Roman"/>
              </a:rPr>
              <a:t>a</a:t>
            </a:r>
            <a:r>
              <a:rPr sz="2800" spc="-130" dirty="0">
                <a:latin typeface="Times New Roman"/>
                <a:cs typeface="Times New Roman"/>
              </a:rPr>
              <a:t>dd</a:t>
            </a:r>
            <a:r>
              <a:rPr sz="2800" spc="-10" dirty="0">
                <a:latin typeface="Times New Roman"/>
                <a:cs typeface="Times New Roman"/>
              </a:rPr>
              <a:t>r</a:t>
            </a:r>
            <a:r>
              <a:rPr sz="2800" spc="-175" dirty="0">
                <a:latin typeface="Times New Roman"/>
                <a:cs typeface="Times New Roman"/>
              </a:rPr>
              <a:t>es</a:t>
            </a:r>
            <a:r>
              <a:rPr sz="2800" spc="-229" dirty="0">
                <a:latin typeface="Times New Roman"/>
                <a:cs typeface="Times New Roman"/>
              </a:rPr>
              <a:t>s</a:t>
            </a:r>
            <a:r>
              <a:rPr sz="2800" spc="-165" dirty="0">
                <a:latin typeface="Times New Roman"/>
                <a:cs typeface="Times New Roman"/>
              </a:rPr>
              <a:t>es</a:t>
            </a:r>
            <a:r>
              <a:rPr sz="2800" dirty="0">
                <a:latin typeface="Times New Roman"/>
                <a:cs typeface="Times New Roman"/>
              </a:rPr>
              <a:t>	</a:t>
            </a:r>
            <a:r>
              <a:rPr sz="2800" spc="-75" dirty="0">
                <a:latin typeface="Times New Roman"/>
                <a:cs typeface="Times New Roman"/>
              </a:rPr>
              <a:t>(</a:t>
            </a:r>
            <a:r>
              <a:rPr sz="2800" spc="-195" dirty="0">
                <a:latin typeface="Times New Roman"/>
                <a:cs typeface="Times New Roman"/>
              </a:rPr>
              <a:t>h</a:t>
            </a:r>
            <a:r>
              <a:rPr sz="2800" spc="-130" dirty="0">
                <a:latin typeface="Times New Roman"/>
                <a:cs typeface="Times New Roman"/>
              </a:rPr>
              <a:t>o</a:t>
            </a:r>
            <a:r>
              <a:rPr sz="2800" spc="-229" dirty="0">
                <a:latin typeface="Times New Roman"/>
                <a:cs typeface="Times New Roman"/>
              </a:rPr>
              <a:t>s</a:t>
            </a:r>
            <a:r>
              <a:rPr sz="2800" spc="25" dirty="0">
                <a:latin typeface="Times New Roman"/>
                <a:cs typeface="Times New Roman"/>
              </a:rPr>
              <a:t>t</a:t>
            </a:r>
            <a:r>
              <a:rPr sz="2800" spc="-75" dirty="0">
                <a:latin typeface="Times New Roman"/>
                <a:cs typeface="Times New Roman"/>
              </a:rPr>
              <a:t>-</a:t>
            </a:r>
            <a:r>
              <a:rPr sz="2800" spc="-45" dirty="0">
                <a:latin typeface="Times New Roman"/>
                <a:cs typeface="Times New Roman"/>
              </a:rPr>
              <a:t>t</a:t>
            </a:r>
            <a:r>
              <a:rPr sz="2800" spc="-65" dirty="0">
                <a:latin typeface="Times New Roman"/>
                <a:cs typeface="Times New Roman"/>
              </a:rPr>
              <a:t>o</a:t>
            </a:r>
            <a:r>
              <a:rPr sz="2800" spc="-75" dirty="0">
                <a:latin typeface="Times New Roman"/>
                <a:cs typeface="Times New Roman"/>
              </a:rPr>
              <a:t>-</a:t>
            </a:r>
            <a:r>
              <a:rPr sz="2800" spc="-195" dirty="0">
                <a:latin typeface="Times New Roman"/>
                <a:cs typeface="Times New Roman"/>
              </a:rPr>
              <a:t>h</a:t>
            </a:r>
            <a:r>
              <a:rPr sz="2800" spc="-130" dirty="0">
                <a:latin typeface="Times New Roman"/>
                <a:cs typeface="Times New Roman"/>
              </a:rPr>
              <a:t>o</a:t>
            </a:r>
            <a:r>
              <a:rPr sz="2800" spc="-229" dirty="0">
                <a:latin typeface="Times New Roman"/>
                <a:cs typeface="Times New Roman"/>
              </a:rPr>
              <a:t>s</a:t>
            </a:r>
            <a:r>
              <a:rPr sz="2800" spc="35" dirty="0">
                <a:latin typeface="Times New Roman"/>
                <a:cs typeface="Times New Roman"/>
              </a:rPr>
              <a:t>t  </a:t>
            </a:r>
            <a:r>
              <a:rPr sz="2800" spc="-155" dirty="0">
                <a:latin typeface="Times New Roman"/>
                <a:cs typeface="Times New Roman"/>
              </a:rPr>
              <a:t>addressing)</a:t>
            </a:r>
            <a:endParaRPr sz="2800">
              <a:latin typeface="Times New Roman"/>
              <a:cs typeface="Times New Roman"/>
            </a:endParaRPr>
          </a:p>
          <a:p>
            <a:pPr marL="356870" marR="5080" indent="-344170">
              <a:lnSpc>
                <a:spcPts val="3020"/>
              </a:lnSpc>
              <a:spcBef>
                <a:spcPts val="695"/>
              </a:spcBef>
              <a:buFont typeface="Arial"/>
              <a:buChar char="•"/>
              <a:tabLst>
                <a:tab pos="356870" algn="l"/>
                <a:tab pos="357505" algn="l"/>
                <a:tab pos="4735830" algn="l"/>
                <a:tab pos="7025640" algn="l"/>
              </a:tabLst>
            </a:pPr>
            <a:r>
              <a:rPr sz="2800" spc="-360" dirty="0">
                <a:latin typeface="Times New Roman"/>
                <a:cs typeface="Times New Roman"/>
              </a:rPr>
              <a:t>A  </a:t>
            </a:r>
            <a:r>
              <a:rPr sz="2800" spc="-70" dirty="0">
                <a:latin typeface="Times New Roman"/>
                <a:cs typeface="Times New Roman"/>
              </a:rPr>
              <a:t>router </a:t>
            </a:r>
            <a:r>
              <a:rPr sz="2800" spc="-130" dirty="0">
                <a:latin typeface="Times New Roman"/>
                <a:cs typeface="Times New Roman"/>
              </a:rPr>
              <a:t>normally </a:t>
            </a:r>
            <a:r>
              <a:rPr sz="2800" spc="-135" dirty="0">
                <a:latin typeface="Times New Roman"/>
                <a:cs typeface="Times New Roman"/>
              </a:rPr>
              <a:t>connects </a:t>
            </a:r>
            <a:r>
              <a:rPr sz="2800" spc="-275" dirty="0">
                <a:latin typeface="Times New Roman"/>
                <a:cs typeface="Times New Roman"/>
              </a:rPr>
              <a:t>LANs </a:t>
            </a:r>
            <a:r>
              <a:rPr sz="2800" spc="-160" dirty="0">
                <a:latin typeface="Times New Roman"/>
                <a:cs typeface="Times New Roman"/>
              </a:rPr>
              <a:t>and </a:t>
            </a:r>
            <a:r>
              <a:rPr sz="2800" spc="-310" dirty="0">
                <a:latin typeface="Times New Roman"/>
                <a:cs typeface="Times New Roman"/>
              </a:rPr>
              <a:t>WANs</a:t>
            </a:r>
            <a:r>
              <a:rPr sz="2800" spc="-195" dirty="0">
                <a:latin typeface="Times New Roman"/>
                <a:cs typeface="Times New Roman"/>
              </a:rPr>
              <a:t> </a:t>
            </a:r>
            <a:r>
              <a:rPr sz="2800" spc="-130" dirty="0">
                <a:latin typeface="Times New Roman"/>
                <a:cs typeface="Times New Roman"/>
              </a:rPr>
              <a:t>in</a:t>
            </a:r>
            <a:r>
              <a:rPr sz="2800" spc="-80" dirty="0">
                <a:latin typeface="Times New Roman"/>
                <a:cs typeface="Times New Roman"/>
              </a:rPr>
              <a:t> </a:t>
            </a:r>
            <a:r>
              <a:rPr sz="2800" spc="-85" dirty="0">
                <a:latin typeface="Times New Roman"/>
                <a:cs typeface="Times New Roman"/>
              </a:rPr>
              <a:t>the	</a:t>
            </a:r>
            <a:r>
              <a:rPr sz="2800" spc="-70" dirty="0">
                <a:latin typeface="Times New Roman"/>
                <a:cs typeface="Times New Roman"/>
              </a:rPr>
              <a:t>Internet</a:t>
            </a:r>
            <a:r>
              <a:rPr sz="2800" spc="-215" dirty="0">
                <a:latin typeface="Times New Roman"/>
                <a:cs typeface="Times New Roman"/>
              </a:rPr>
              <a:t> </a:t>
            </a:r>
            <a:r>
              <a:rPr sz="2800" spc="-160" dirty="0">
                <a:latin typeface="Times New Roman"/>
                <a:cs typeface="Times New Roman"/>
              </a:rPr>
              <a:t>and  </a:t>
            </a:r>
            <a:r>
              <a:rPr sz="2800" spc="-215" dirty="0">
                <a:latin typeface="Times New Roman"/>
                <a:cs typeface="Times New Roman"/>
              </a:rPr>
              <a:t>has </a:t>
            </a:r>
            <a:r>
              <a:rPr sz="2800" spc="-225" dirty="0">
                <a:latin typeface="Times New Roman"/>
                <a:cs typeface="Times New Roman"/>
              </a:rPr>
              <a:t>a  </a:t>
            </a:r>
            <a:r>
              <a:rPr sz="2800" spc="-110" dirty="0">
                <a:latin typeface="Times New Roman"/>
                <a:cs typeface="Times New Roman"/>
              </a:rPr>
              <a:t>routing </a:t>
            </a:r>
            <a:r>
              <a:rPr sz="2800" spc="-135" dirty="0">
                <a:latin typeface="Times New Roman"/>
                <a:cs typeface="Times New Roman"/>
              </a:rPr>
              <a:t>table </a:t>
            </a:r>
            <a:r>
              <a:rPr sz="2800" spc="-100" dirty="0">
                <a:latin typeface="Times New Roman"/>
                <a:cs typeface="Times New Roman"/>
              </a:rPr>
              <a:t>that </a:t>
            </a:r>
            <a:r>
              <a:rPr sz="2800" spc="-180" dirty="0">
                <a:latin typeface="Times New Roman"/>
                <a:cs typeface="Times New Roman"/>
              </a:rPr>
              <a:t>is</a:t>
            </a:r>
            <a:r>
              <a:rPr sz="2800" spc="-155" dirty="0">
                <a:latin typeface="Times New Roman"/>
                <a:cs typeface="Times New Roman"/>
              </a:rPr>
              <a:t> </a:t>
            </a:r>
            <a:r>
              <a:rPr sz="2800" spc="-150" dirty="0">
                <a:latin typeface="Times New Roman"/>
                <a:cs typeface="Times New Roman"/>
              </a:rPr>
              <a:t>used</a:t>
            </a:r>
            <a:r>
              <a:rPr sz="2800" spc="-80" dirty="0">
                <a:latin typeface="Times New Roman"/>
                <a:cs typeface="Times New Roman"/>
              </a:rPr>
              <a:t> </a:t>
            </a:r>
            <a:r>
              <a:rPr sz="2800" spc="-114" dirty="0">
                <a:latin typeface="Times New Roman"/>
                <a:cs typeface="Times New Roman"/>
              </a:rPr>
              <a:t>for	</a:t>
            </a:r>
            <a:r>
              <a:rPr sz="2800" spc="-180" dirty="0">
                <a:latin typeface="Times New Roman"/>
                <a:cs typeface="Times New Roman"/>
              </a:rPr>
              <a:t>making </a:t>
            </a:r>
            <a:r>
              <a:rPr sz="2800" spc="-155" dirty="0">
                <a:latin typeface="Times New Roman"/>
                <a:cs typeface="Times New Roman"/>
              </a:rPr>
              <a:t>decision </a:t>
            </a:r>
            <a:r>
              <a:rPr sz="2800" spc="-120" dirty="0">
                <a:latin typeface="Times New Roman"/>
                <a:cs typeface="Times New Roman"/>
              </a:rPr>
              <a:t>about </a:t>
            </a:r>
            <a:r>
              <a:rPr sz="2800" spc="-85" dirty="0">
                <a:latin typeface="Times New Roman"/>
                <a:cs typeface="Times New Roman"/>
              </a:rPr>
              <a:t>the  </a:t>
            </a:r>
            <a:r>
              <a:rPr sz="2800" spc="-65" dirty="0">
                <a:latin typeface="Times New Roman"/>
                <a:cs typeface="Times New Roman"/>
              </a:rPr>
              <a:t>route.</a:t>
            </a:r>
            <a:endParaRPr sz="2800">
              <a:latin typeface="Times New Roman"/>
              <a:cs typeface="Times New Roman"/>
            </a:endParaRPr>
          </a:p>
          <a:p>
            <a:pPr marL="356870" marR="935990" indent="-344170">
              <a:lnSpc>
                <a:spcPct val="104299"/>
              </a:lnSpc>
              <a:spcBef>
                <a:spcPts val="675"/>
              </a:spcBef>
              <a:buFont typeface="Arial"/>
              <a:buChar char="•"/>
              <a:tabLst>
                <a:tab pos="356870" algn="l"/>
                <a:tab pos="357505" algn="l"/>
                <a:tab pos="6639559" algn="l"/>
              </a:tabLst>
            </a:pPr>
            <a:r>
              <a:rPr sz="2800" spc="-155" dirty="0">
                <a:latin typeface="Times New Roman"/>
                <a:cs typeface="Times New Roman"/>
              </a:rPr>
              <a:t>T</a:t>
            </a:r>
            <a:r>
              <a:rPr sz="2800" spc="-195" dirty="0">
                <a:latin typeface="Times New Roman"/>
                <a:cs typeface="Times New Roman"/>
              </a:rPr>
              <a:t>h</a:t>
            </a:r>
            <a:r>
              <a:rPr sz="2800" spc="-110" dirty="0">
                <a:latin typeface="Times New Roman"/>
                <a:cs typeface="Times New Roman"/>
              </a:rPr>
              <a:t>e</a:t>
            </a:r>
            <a:r>
              <a:rPr sz="2800" spc="-8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r</a:t>
            </a:r>
            <a:r>
              <a:rPr sz="2800" spc="-130" dirty="0">
                <a:latin typeface="Times New Roman"/>
                <a:cs typeface="Times New Roman"/>
              </a:rPr>
              <a:t>ou</a:t>
            </a:r>
            <a:r>
              <a:rPr sz="2800" spc="20" dirty="0">
                <a:latin typeface="Times New Roman"/>
                <a:cs typeface="Times New Roman"/>
              </a:rPr>
              <a:t>t</a:t>
            </a:r>
            <a:r>
              <a:rPr sz="2800" spc="-160" dirty="0">
                <a:latin typeface="Times New Roman"/>
                <a:cs typeface="Times New Roman"/>
              </a:rPr>
              <a:t>i</a:t>
            </a:r>
            <a:r>
              <a:rPr sz="2800" spc="-130" dirty="0">
                <a:latin typeface="Times New Roman"/>
                <a:cs typeface="Times New Roman"/>
              </a:rPr>
              <a:t>n</a:t>
            </a:r>
            <a:r>
              <a:rPr sz="2800" spc="-235" dirty="0">
                <a:latin typeface="Times New Roman"/>
                <a:cs typeface="Times New Roman"/>
              </a:rPr>
              <a:t>g</a:t>
            </a:r>
            <a:r>
              <a:rPr sz="2800" spc="-125" dirty="0">
                <a:latin typeface="Times New Roman"/>
                <a:cs typeface="Times New Roman"/>
              </a:rPr>
              <a:t> </a:t>
            </a:r>
            <a:r>
              <a:rPr sz="2800" spc="20" dirty="0">
                <a:latin typeface="Times New Roman"/>
                <a:cs typeface="Times New Roman"/>
              </a:rPr>
              <a:t>t</a:t>
            </a:r>
            <a:r>
              <a:rPr sz="2800" spc="-240" dirty="0">
                <a:latin typeface="Times New Roman"/>
                <a:cs typeface="Times New Roman"/>
              </a:rPr>
              <a:t>a</a:t>
            </a:r>
            <a:r>
              <a:rPr sz="2800" spc="-215" dirty="0">
                <a:latin typeface="Times New Roman"/>
                <a:cs typeface="Times New Roman"/>
              </a:rPr>
              <a:t>b</a:t>
            </a:r>
            <a:r>
              <a:rPr sz="2800" spc="-125" dirty="0">
                <a:latin typeface="Times New Roman"/>
                <a:cs typeface="Times New Roman"/>
              </a:rPr>
              <a:t>l</a:t>
            </a:r>
            <a:r>
              <a:rPr sz="2800" spc="-165" dirty="0">
                <a:latin typeface="Times New Roman"/>
                <a:cs typeface="Times New Roman"/>
              </a:rPr>
              <a:t>es</a:t>
            </a:r>
            <a:r>
              <a:rPr sz="2800" spc="-90" dirty="0">
                <a:latin typeface="Times New Roman"/>
                <a:cs typeface="Times New Roman"/>
              </a:rPr>
              <a:t> </a:t>
            </a:r>
            <a:r>
              <a:rPr sz="2800" spc="-254" dirty="0">
                <a:latin typeface="Times New Roman"/>
                <a:cs typeface="Times New Roman"/>
              </a:rPr>
              <a:t>a</a:t>
            </a:r>
            <a:r>
              <a:rPr sz="2800" spc="-25" dirty="0">
                <a:latin typeface="Times New Roman"/>
                <a:cs typeface="Times New Roman"/>
              </a:rPr>
              <a:t>r</a:t>
            </a:r>
            <a:r>
              <a:rPr sz="2800" spc="-110" dirty="0">
                <a:latin typeface="Times New Roman"/>
                <a:cs typeface="Times New Roman"/>
              </a:rPr>
              <a:t>e</a:t>
            </a:r>
            <a:r>
              <a:rPr sz="2800" spc="-120" dirty="0">
                <a:latin typeface="Times New Roman"/>
                <a:cs typeface="Times New Roman"/>
              </a:rPr>
              <a:t> </a:t>
            </a:r>
            <a:r>
              <a:rPr sz="2800" spc="-80" dirty="0">
                <a:latin typeface="Times New Roman"/>
                <a:cs typeface="Times New Roman"/>
              </a:rPr>
              <a:t>no</a:t>
            </a:r>
            <a:r>
              <a:rPr sz="2800" spc="30" dirty="0">
                <a:latin typeface="Times New Roman"/>
                <a:cs typeface="Times New Roman"/>
              </a:rPr>
              <a:t>r</a:t>
            </a:r>
            <a:r>
              <a:rPr sz="2800" spc="-175" dirty="0">
                <a:latin typeface="Times New Roman"/>
                <a:cs typeface="Times New Roman"/>
              </a:rPr>
              <a:t>mal</a:t>
            </a:r>
            <a:r>
              <a:rPr sz="2800" spc="-150" dirty="0">
                <a:latin typeface="Times New Roman"/>
                <a:cs typeface="Times New Roman"/>
              </a:rPr>
              <a:t>l</a:t>
            </a:r>
            <a:r>
              <a:rPr sz="2800" spc="-235" dirty="0">
                <a:latin typeface="Times New Roman"/>
                <a:cs typeface="Times New Roman"/>
              </a:rPr>
              <a:t>y</a:t>
            </a:r>
            <a:r>
              <a:rPr sz="2800" spc="-100" dirty="0">
                <a:latin typeface="Times New Roman"/>
                <a:cs typeface="Times New Roman"/>
              </a:rPr>
              <a:t> </a:t>
            </a:r>
            <a:r>
              <a:rPr sz="2800" spc="-180" dirty="0">
                <a:latin typeface="Times New Roman"/>
                <a:cs typeface="Times New Roman"/>
              </a:rPr>
              <a:t>d</a:t>
            </a:r>
            <a:r>
              <a:rPr sz="2800" spc="-250" dirty="0">
                <a:latin typeface="Times New Roman"/>
                <a:cs typeface="Times New Roman"/>
              </a:rPr>
              <a:t>y</a:t>
            </a:r>
            <a:r>
              <a:rPr sz="2800" spc="-130" dirty="0">
                <a:latin typeface="Times New Roman"/>
                <a:cs typeface="Times New Roman"/>
              </a:rPr>
              <a:t>n</a:t>
            </a:r>
            <a:r>
              <a:rPr sz="2800" spc="-240" dirty="0">
                <a:latin typeface="Times New Roman"/>
                <a:cs typeface="Times New Roman"/>
              </a:rPr>
              <a:t>a</a:t>
            </a:r>
            <a:r>
              <a:rPr sz="2800" spc="-229" dirty="0">
                <a:latin typeface="Times New Roman"/>
                <a:cs typeface="Times New Roman"/>
              </a:rPr>
              <a:t>m</a:t>
            </a:r>
            <a:r>
              <a:rPr sz="2800" spc="-110" dirty="0">
                <a:latin typeface="Times New Roman"/>
                <a:cs typeface="Times New Roman"/>
              </a:rPr>
              <a:t>i</a:t>
            </a:r>
            <a:r>
              <a:rPr sz="2800" spc="-170" dirty="0">
                <a:latin typeface="Times New Roman"/>
                <a:cs typeface="Times New Roman"/>
              </a:rPr>
              <a:t>c</a:t>
            </a:r>
            <a:r>
              <a:rPr sz="2800" spc="-75" dirty="0">
                <a:latin typeface="Times New Roman"/>
                <a:cs typeface="Times New Roman"/>
              </a:rPr>
              <a:t> </a:t>
            </a:r>
            <a:r>
              <a:rPr sz="2800" spc="-160" dirty="0">
                <a:latin typeface="Times New Roman"/>
                <a:cs typeface="Times New Roman"/>
              </a:rPr>
              <a:t>and</a:t>
            </a:r>
            <a:r>
              <a:rPr sz="2800" spc="-70" dirty="0">
                <a:latin typeface="Times New Roman"/>
                <a:cs typeface="Times New Roman"/>
              </a:rPr>
              <a:t> </a:t>
            </a:r>
            <a:r>
              <a:rPr sz="2800" spc="-254" dirty="0">
                <a:latin typeface="Times New Roman"/>
                <a:cs typeface="Times New Roman"/>
              </a:rPr>
              <a:t>a</a:t>
            </a:r>
            <a:r>
              <a:rPr sz="2800" spc="-25" dirty="0">
                <a:latin typeface="Times New Roman"/>
                <a:cs typeface="Times New Roman"/>
              </a:rPr>
              <a:t>r</a:t>
            </a:r>
            <a:r>
              <a:rPr sz="2800" spc="-110" dirty="0">
                <a:latin typeface="Times New Roman"/>
                <a:cs typeface="Times New Roman"/>
              </a:rPr>
              <a:t>e</a:t>
            </a:r>
            <a:r>
              <a:rPr sz="2800" dirty="0">
                <a:latin typeface="Times New Roman"/>
                <a:cs typeface="Times New Roman"/>
              </a:rPr>
              <a:t>	</a:t>
            </a:r>
            <a:r>
              <a:rPr sz="2800" spc="-130" dirty="0">
                <a:latin typeface="Times New Roman"/>
                <a:cs typeface="Times New Roman"/>
              </a:rPr>
              <a:t>upd</a:t>
            </a:r>
            <a:r>
              <a:rPr sz="2800" spc="-265" dirty="0">
                <a:latin typeface="Times New Roman"/>
                <a:cs typeface="Times New Roman"/>
              </a:rPr>
              <a:t>a</a:t>
            </a:r>
            <a:r>
              <a:rPr sz="2800" spc="20" dirty="0">
                <a:latin typeface="Times New Roman"/>
                <a:cs typeface="Times New Roman"/>
              </a:rPr>
              <a:t>t</a:t>
            </a:r>
            <a:r>
              <a:rPr sz="2800" spc="-90" dirty="0">
                <a:latin typeface="Times New Roman"/>
                <a:cs typeface="Times New Roman"/>
              </a:rPr>
              <a:t>ed  </a:t>
            </a:r>
            <a:r>
              <a:rPr sz="2800" spc="-180" dirty="0">
                <a:latin typeface="Times New Roman"/>
                <a:cs typeface="Times New Roman"/>
              </a:rPr>
              <a:t>using </a:t>
            </a:r>
            <a:r>
              <a:rPr sz="2800" spc="-110" dirty="0">
                <a:latin typeface="Times New Roman"/>
                <a:cs typeface="Times New Roman"/>
              </a:rPr>
              <a:t>routing</a:t>
            </a:r>
            <a:r>
              <a:rPr sz="2800" spc="20" dirty="0">
                <a:latin typeface="Times New Roman"/>
                <a:cs typeface="Times New Roman"/>
              </a:rPr>
              <a:t> </a:t>
            </a:r>
            <a:r>
              <a:rPr sz="2800" spc="-110" dirty="0">
                <a:latin typeface="Times New Roman"/>
                <a:cs typeface="Times New Roman"/>
              </a:rPr>
              <a:t>protocols.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013710" y="4724396"/>
            <a:ext cx="6130289" cy="209317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609091" y="4704969"/>
            <a:ext cx="2089785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i="1" dirty="0">
                <a:latin typeface="Times New Roman"/>
                <a:cs typeface="Times New Roman"/>
              </a:rPr>
              <a:t>Routers connecting  independent </a:t>
            </a:r>
            <a:r>
              <a:rPr sz="1800" i="1" spc="-5" dirty="0">
                <a:latin typeface="Times New Roman"/>
                <a:cs typeface="Times New Roman"/>
              </a:rPr>
              <a:t>LANs</a:t>
            </a:r>
            <a:r>
              <a:rPr sz="1800" i="1" spc="-240" dirty="0">
                <a:latin typeface="Times New Roman"/>
                <a:cs typeface="Times New Roman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and  </a:t>
            </a:r>
            <a:r>
              <a:rPr sz="1800" i="1" spc="-60" dirty="0">
                <a:latin typeface="Times New Roman"/>
                <a:cs typeface="Times New Roman"/>
              </a:rPr>
              <a:t>WANs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444" y="688974"/>
            <a:ext cx="432752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40" dirty="0"/>
              <a:t>MAN-Disadvantages</a:t>
            </a:r>
            <a:endParaRPr sz="4000"/>
          </a:p>
        </p:txBody>
      </p:sp>
      <p:sp>
        <p:nvSpPr>
          <p:cNvPr id="3" name="object 3"/>
          <p:cNvSpPr txBox="1"/>
          <p:nvPr/>
        </p:nvSpPr>
        <p:spPr>
          <a:xfrm>
            <a:off x="993444" y="1433830"/>
            <a:ext cx="7327900" cy="16878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86385" marR="5080" indent="-273685">
              <a:lnSpc>
                <a:spcPct val="100000"/>
              </a:lnSpc>
              <a:spcBef>
                <a:spcPts val="105"/>
              </a:spcBef>
              <a:buClr>
                <a:srgbClr val="D24717"/>
              </a:buClr>
              <a:buSzPct val="84615"/>
              <a:buFont typeface="Arial"/>
              <a:buChar char=""/>
              <a:tabLst>
                <a:tab pos="287020" algn="l"/>
              </a:tabLst>
            </a:pPr>
            <a:r>
              <a:rPr sz="2600" spc="-130" dirty="0">
                <a:latin typeface="Times New Roman"/>
                <a:cs typeface="Times New Roman"/>
              </a:rPr>
              <a:t>More </a:t>
            </a:r>
            <a:r>
              <a:rPr sz="2600" spc="-150" dirty="0">
                <a:latin typeface="Times New Roman"/>
                <a:cs typeface="Times New Roman"/>
              </a:rPr>
              <a:t>cable </a:t>
            </a:r>
            <a:r>
              <a:rPr sz="2600" spc="-85" dirty="0">
                <a:latin typeface="Times New Roman"/>
                <a:cs typeface="Times New Roman"/>
              </a:rPr>
              <a:t>required </a:t>
            </a:r>
            <a:r>
              <a:rPr sz="2600" spc="-95" dirty="0">
                <a:latin typeface="Times New Roman"/>
                <a:cs typeface="Times New Roman"/>
              </a:rPr>
              <a:t>for </a:t>
            </a:r>
            <a:r>
              <a:rPr sz="2600" spc="-204" dirty="0">
                <a:latin typeface="Times New Roman"/>
                <a:cs typeface="Times New Roman"/>
              </a:rPr>
              <a:t>a </a:t>
            </a:r>
            <a:r>
              <a:rPr sz="2600" spc="-260" dirty="0">
                <a:latin typeface="Times New Roman"/>
                <a:cs typeface="Times New Roman"/>
              </a:rPr>
              <a:t>MAN </a:t>
            </a:r>
            <a:r>
              <a:rPr sz="2600" spc="-110" dirty="0">
                <a:latin typeface="Times New Roman"/>
                <a:cs typeface="Times New Roman"/>
              </a:rPr>
              <a:t>connection </a:t>
            </a:r>
            <a:r>
              <a:rPr sz="2600" spc="-114" dirty="0">
                <a:latin typeface="Times New Roman"/>
                <a:cs typeface="Times New Roman"/>
              </a:rPr>
              <a:t>from </a:t>
            </a:r>
            <a:r>
              <a:rPr sz="2600" spc="-110" dirty="0">
                <a:latin typeface="Times New Roman"/>
                <a:cs typeface="Times New Roman"/>
              </a:rPr>
              <a:t>one </a:t>
            </a:r>
            <a:r>
              <a:rPr sz="2600" spc="-195" dirty="0">
                <a:latin typeface="Times New Roman"/>
                <a:cs typeface="Times New Roman"/>
              </a:rPr>
              <a:t>place  </a:t>
            </a:r>
            <a:r>
              <a:rPr sz="2600" spc="-35" dirty="0">
                <a:latin typeface="Times New Roman"/>
                <a:cs typeface="Times New Roman"/>
              </a:rPr>
              <a:t>to</a:t>
            </a:r>
            <a:r>
              <a:rPr sz="2600" spc="-80" dirty="0">
                <a:latin typeface="Times New Roman"/>
                <a:cs typeface="Times New Roman"/>
              </a:rPr>
              <a:t> </a:t>
            </a:r>
            <a:r>
              <a:rPr sz="2600" spc="-95" dirty="0">
                <a:latin typeface="Times New Roman"/>
                <a:cs typeface="Times New Roman"/>
              </a:rPr>
              <a:t>another.</a:t>
            </a:r>
            <a:endParaRPr sz="2600">
              <a:latin typeface="Times New Roman"/>
              <a:cs typeface="Times New Roman"/>
            </a:endParaRPr>
          </a:p>
          <a:p>
            <a:pPr marL="286385" marR="267335" indent="-273685">
              <a:lnSpc>
                <a:spcPct val="100000"/>
              </a:lnSpc>
              <a:spcBef>
                <a:spcPts val="600"/>
              </a:spcBef>
              <a:buClr>
                <a:srgbClr val="D24717"/>
              </a:buClr>
              <a:buSzPct val="84615"/>
              <a:buFont typeface="Arial"/>
              <a:buChar char=""/>
              <a:tabLst>
                <a:tab pos="287020" algn="l"/>
              </a:tabLst>
            </a:pPr>
            <a:r>
              <a:rPr sz="2600" spc="-80" dirty="0">
                <a:latin typeface="Times New Roman"/>
                <a:cs typeface="Times New Roman"/>
              </a:rPr>
              <a:t>It </a:t>
            </a:r>
            <a:r>
              <a:rPr sz="2600" spc="-165" dirty="0">
                <a:latin typeface="Times New Roman"/>
                <a:cs typeface="Times New Roman"/>
              </a:rPr>
              <a:t>is </a:t>
            </a:r>
            <a:r>
              <a:rPr sz="2600" spc="-125" dirty="0">
                <a:latin typeface="Times New Roman"/>
                <a:cs typeface="Times New Roman"/>
              </a:rPr>
              <a:t>difficult </a:t>
            </a:r>
            <a:r>
              <a:rPr sz="2600" spc="-35" dirty="0">
                <a:latin typeface="Times New Roman"/>
                <a:cs typeface="Times New Roman"/>
              </a:rPr>
              <a:t>to </a:t>
            </a:r>
            <a:r>
              <a:rPr sz="2600" spc="-165" dirty="0">
                <a:latin typeface="Times New Roman"/>
                <a:cs typeface="Times New Roman"/>
              </a:rPr>
              <a:t>make </a:t>
            </a:r>
            <a:r>
              <a:rPr sz="2600" spc="-75" dirty="0">
                <a:latin typeface="Times New Roman"/>
                <a:cs typeface="Times New Roman"/>
              </a:rPr>
              <a:t>the </a:t>
            </a:r>
            <a:r>
              <a:rPr sz="2600" spc="-140" dirty="0">
                <a:latin typeface="Times New Roman"/>
                <a:cs typeface="Times New Roman"/>
              </a:rPr>
              <a:t>system </a:t>
            </a:r>
            <a:r>
              <a:rPr sz="2600" spc="-114" dirty="0">
                <a:latin typeface="Times New Roman"/>
                <a:cs typeface="Times New Roman"/>
              </a:rPr>
              <a:t>secure from </a:t>
            </a:r>
            <a:r>
              <a:rPr sz="2600" spc="-130" dirty="0">
                <a:latin typeface="Times New Roman"/>
                <a:cs typeface="Times New Roman"/>
              </a:rPr>
              <a:t>hackers </a:t>
            </a:r>
            <a:r>
              <a:rPr sz="2600" spc="-505" dirty="0">
                <a:latin typeface="Times New Roman"/>
                <a:cs typeface="Times New Roman"/>
              </a:rPr>
              <a:t>and  </a:t>
            </a:r>
            <a:r>
              <a:rPr sz="2600" spc="-100" dirty="0">
                <a:latin typeface="Times New Roman"/>
                <a:cs typeface="Times New Roman"/>
              </a:rPr>
              <a:t>industrial </a:t>
            </a:r>
            <a:r>
              <a:rPr sz="2600" spc="-145" dirty="0">
                <a:latin typeface="Times New Roman"/>
                <a:cs typeface="Times New Roman"/>
              </a:rPr>
              <a:t>espionage (spying) </a:t>
            </a:r>
            <a:r>
              <a:rPr sz="2600" spc="-140" dirty="0">
                <a:latin typeface="Times New Roman"/>
                <a:cs typeface="Times New Roman"/>
              </a:rPr>
              <a:t>graphical</a:t>
            </a:r>
            <a:r>
              <a:rPr sz="2600" spc="140" dirty="0">
                <a:latin typeface="Times New Roman"/>
                <a:cs typeface="Times New Roman"/>
              </a:rPr>
              <a:t> </a:t>
            </a:r>
            <a:r>
              <a:rPr sz="2600" spc="-95" dirty="0">
                <a:latin typeface="Times New Roman"/>
                <a:cs typeface="Times New Roman"/>
              </a:rPr>
              <a:t>regions.</a:t>
            </a:r>
            <a:endParaRPr sz="26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8020" y="0"/>
            <a:ext cx="7490459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280" dirty="0">
                <a:solidFill>
                  <a:srgbClr val="585858"/>
                </a:solidFill>
                <a:latin typeface="Times New Roman"/>
                <a:cs typeface="Times New Roman"/>
              </a:rPr>
              <a:t>Advantages </a:t>
            </a:r>
            <a:r>
              <a:rPr sz="4000" spc="-220" dirty="0">
                <a:solidFill>
                  <a:srgbClr val="585858"/>
                </a:solidFill>
                <a:latin typeface="Times New Roman"/>
                <a:cs typeface="Times New Roman"/>
              </a:rPr>
              <a:t>and </a:t>
            </a:r>
            <a:r>
              <a:rPr sz="4000" spc="-260" dirty="0">
                <a:solidFill>
                  <a:srgbClr val="585858"/>
                </a:solidFill>
                <a:latin typeface="Times New Roman"/>
                <a:cs typeface="Times New Roman"/>
              </a:rPr>
              <a:t>Disadvantages </a:t>
            </a:r>
            <a:r>
              <a:rPr sz="4000" spc="-229" dirty="0">
                <a:solidFill>
                  <a:srgbClr val="585858"/>
                </a:solidFill>
                <a:latin typeface="Times New Roman"/>
                <a:cs typeface="Times New Roman"/>
              </a:rPr>
              <a:t>of</a:t>
            </a:r>
            <a:r>
              <a:rPr sz="4000" spc="-30" dirty="0">
                <a:solidFill>
                  <a:srgbClr val="585858"/>
                </a:solidFill>
                <a:latin typeface="Times New Roman"/>
                <a:cs typeface="Times New Roman"/>
              </a:rPr>
              <a:t> </a:t>
            </a:r>
            <a:r>
              <a:rPr sz="4000" spc="-155" dirty="0">
                <a:solidFill>
                  <a:srgbClr val="585858"/>
                </a:solidFill>
                <a:latin typeface="Times New Roman"/>
                <a:cs typeface="Times New Roman"/>
              </a:rPr>
              <a:t>Routers</a:t>
            </a:r>
            <a:endParaRPr sz="4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8130" y="848614"/>
            <a:ext cx="8470265" cy="57181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6870" indent="-34417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6870" algn="l"/>
                <a:tab pos="357505" algn="l"/>
              </a:tabLst>
            </a:pPr>
            <a:r>
              <a:rPr sz="3000" spc="-215" dirty="0">
                <a:latin typeface="Times New Roman"/>
                <a:cs typeface="Times New Roman"/>
              </a:rPr>
              <a:t>Advantages</a:t>
            </a:r>
            <a:endParaRPr sz="3000">
              <a:latin typeface="Times New Roman"/>
              <a:cs typeface="Times New Roman"/>
            </a:endParaRPr>
          </a:p>
          <a:p>
            <a:pPr marL="707390" lvl="1" indent="-237490">
              <a:lnSpc>
                <a:spcPts val="3000"/>
              </a:lnSpc>
              <a:spcBef>
                <a:spcPts val="50"/>
              </a:spcBef>
              <a:buChar char="–"/>
              <a:tabLst>
                <a:tab pos="708025" algn="l"/>
              </a:tabLst>
            </a:pPr>
            <a:r>
              <a:rPr sz="2600" spc="-90" dirty="0">
                <a:latin typeface="Times New Roman"/>
                <a:cs typeface="Times New Roman"/>
              </a:rPr>
              <a:t>Routers</a:t>
            </a:r>
            <a:endParaRPr sz="2600">
              <a:latin typeface="Times New Roman"/>
              <a:cs typeface="Times New Roman"/>
            </a:endParaRPr>
          </a:p>
          <a:p>
            <a:pPr marL="756285" marR="1475740" indent="-287020">
              <a:lnSpc>
                <a:spcPts val="2800"/>
              </a:lnSpc>
              <a:spcBef>
                <a:spcPts val="240"/>
              </a:spcBef>
            </a:pPr>
            <a:r>
              <a:rPr sz="2600" spc="-125" dirty="0">
                <a:latin typeface="Times New Roman"/>
                <a:cs typeface="Times New Roman"/>
              </a:rPr>
              <a:t>-provide sophisticated </a:t>
            </a:r>
            <a:r>
              <a:rPr sz="2600" spc="-75" dirty="0">
                <a:latin typeface="Times New Roman"/>
                <a:cs typeface="Times New Roman"/>
              </a:rPr>
              <a:t>routing, </a:t>
            </a:r>
            <a:r>
              <a:rPr sz="2600" spc="-155" dirty="0">
                <a:latin typeface="Times New Roman"/>
                <a:cs typeface="Times New Roman"/>
              </a:rPr>
              <a:t>flow </a:t>
            </a:r>
            <a:r>
              <a:rPr sz="2600" spc="-55" dirty="0">
                <a:latin typeface="Times New Roman"/>
                <a:cs typeface="Times New Roman"/>
              </a:rPr>
              <a:t>control, </a:t>
            </a:r>
            <a:r>
              <a:rPr sz="2600" spc="-145" dirty="0">
                <a:latin typeface="Times New Roman"/>
                <a:cs typeface="Times New Roman"/>
              </a:rPr>
              <a:t>and </a:t>
            </a:r>
            <a:r>
              <a:rPr sz="2600" spc="-130" dirty="0">
                <a:latin typeface="Times New Roman"/>
                <a:cs typeface="Times New Roman"/>
              </a:rPr>
              <a:t>traffic  </a:t>
            </a:r>
            <a:r>
              <a:rPr sz="2600" spc="-120" dirty="0">
                <a:latin typeface="Times New Roman"/>
                <a:cs typeface="Times New Roman"/>
              </a:rPr>
              <a:t>isolation</a:t>
            </a:r>
            <a:endParaRPr sz="2600">
              <a:latin typeface="Times New Roman"/>
              <a:cs typeface="Times New Roman"/>
            </a:endParaRPr>
          </a:p>
          <a:p>
            <a:pPr marL="756285" marR="1817370" indent="-287020">
              <a:lnSpc>
                <a:spcPts val="2800"/>
              </a:lnSpc>
              <a:spcBef>
                <a:spcPts val="5"/>
              </a:spcBef>
            </a:pPr>
            <a:r>
              <a:rPr sz="2600" spc="-90" dirty="0">
                <a:latin typeface="Times New Roman"/>
                <a:cs typeface="Times New Roman"/>
              </a:rPr>
              <a:t>-are </a:t>
            </a:r>
            <a:r>
              <a:rPr sz="2600" spc="-120" dirty="0">
                <a:latin typeface="Times New Roman"/>
                <a:cs typeface="Times New Roman"/>
              </a:rPr>
              <a:t>configurable, </a:t>
            </a:r>
            <a:r>
              <a:rPr sz="2600" spc="-150" dirty="0">
                <a:latin typeface="Times New Roman"/>
                <a:cs typeface="Times New Roman"/>
              </a:rPr>
              <a:t>which </a:t>
            </a:r>
            <a:r>
              <a:rPr sz="2600" spc="-165" dirty="0">
                <a:latin typeface="Times New Roman"/>
                <a:cs typeface="Times New Roman"/>
              </a:rPr>
              <a:t>allows </a:t>
            </a:r>
            <a:r>
              <a:rPr sz="2600" spc="-105" dirty="0">
                <a:latin typeface="Times New Roman"/>
                <a:cs typeface="Times New Roman"/>
              </a:rPr>
              <a:t>network </a:t>
            </a:r>
            <a:r>
              <a:rPr sz="2600" spc="-140" dirty="0">
                <a:latin typeface="Times New Roman"/>
                <a:cs typeface="Times New Roman"/>
              </a:rPr>
              <a:t>manager </a:t>
            </a:r>
            <a:r>
              <a:rPr sz="2600" spc="-40" dirty="0">
                <a:latin typeface="Times New Roman"/>
                <a:cs typeface="Times New Roman"/>
              </a:rPr>
              <a:t>to  </a:t>
            </a:r>
            <a:r>
              <a:rPr sz="2600" spc="-175" dirty="0">
                <a:latin typeface="Times New Roman"/>
                <a:cs typeface="Times New Roman"/>
              </a:rPr>
              <a:t>make </a:t>
            </a:r>
            <a:r>
              <a:rPr sz="2600" spc="-135" dirty="0">
                <a:latin typeface="Times New Roman"/>
                <a:cs typeface="Times New Roman"/>
              </a:rPr>
              <a:t>policy </a:t>
            </a:r>
            <a:r>
              <a:rPr sz="2600" spc="-150" dirty="0">
                <a:latin typeface="Times New Roman"/>
                <a:cs typeface="Times New Roman"/>
              </a:rPr>
              <a:t>based </a:t>
            </a:r>
            <a:r>
              <a:rPr sz="2600" spc="-110" dirty="0">
                <a:latin typeface="Times New Roman"/>
                <a:cs typeface="Times New Roman"/>
              </a:rPr>
              <a:t>on </a:t>
            </a:r>
            <a:r>
              <a:rPr sz="2600" spc="-95" dirty="0">
                <a:latin typeface="Times New Roman"/>
                <a:cs typeface="Times New Roman"/>
              </a:rPr>
              <a:t>routing</a:t>
            </a:r>
            <a:r>
              <a:rPr sz="2600" spc="175" dirty="0">
                <a:latin typeface="Times New Roman"/>
                <a:cs typeface="Times New Roman"/>
              </a:rPr>
              <a:t> </a:t>
            </a:r>
            <a:r>
              <a:rPr sz="2600" spc="-140" dirty="0">
                <a:latin typeface="Times New Roman"/>
                <a:cs typeface="Times New Roman"/>
              </a:rPr>
              <a:t>decisions</a:t>
            </a:r>
            <a:endParaRPr sz="2600">
              <a:latin typeface="Times New Roman"/>
              <a:cs typeface="Times New Roman"/>
            </a:endParaRPr>
          </a:p>
          <a:p>
            <a:pPr marL="469900">
              <a:lnSpc>
                <a:spcPts val="2950"/>
              </a:lnSpc>
            </a:pPr>
            <a:r>
              <a:rPr sz="2600" spc="-135" dirty="0">
                <a:latin typeface="Times New Roman"/>
                <a:cs typeface="Times New Roman"/>
              </a:rPr>
              <a:t>-allow </a:t>
            </a:r>
            <a:r>
              <a:rPr sz="2600" spc="-150" dirty="0">
                <a:latin typeface="Times New Roman"/>
                <a:cs typeface="Times New Roman"/>
              </a:rPr>
              <a:t>active </a:t>
            </a:r>
            <a:r>
              <a:rPr sz="2600" spc="-130" dirty="0">
                <a:latin typeface="Times New Roman"/>
                <a:cs typeface="Times New Roman"/>
              </a:rPr>
              <a:t>loops </a:t>
            </a:r>
            <a:r>
              <a:rPr sz="2600" spc="-155" dirty="0">
                <a:latin typeface="Times New Roman"/>
                <a:cs typeface="Times New Roman"/>
              </a:rPr>
              <a:t>so </a:t>
            </a:r>
            <a:r>
              <a:rPr sz="2600" spc="-85" dirty="0">
                <a:latin typeface="Times New Roman"/>
                <a:cs typeface="Times New Roman"/>
              </a:rPr>
              <a:t>that </a:t>
            </a:r>
            <a:r>
              <a:rPr sz="2600" spc="-95" dirty="0">
                <a:latin typeface="Times New Roman"/>
                <a:cs typeface="Times New Roman"/>
              </a:rPr>
              <a:t>redundant </a:t>
            </a:r>
            <a:r>
              <a:rPr sz="2600" spc="-135" dirty="0">
                <a:latin typeface="Times New Roman"/>
                <a:cs typeface="Times New Roman"/>
              </a:rPr>
              <a:t>paths </a:t>
            </a:r>
            <a:r>
              <a:rPr sz="2600" spc="-100" dirty="0">
                <a:latin typeface="Times New Roman"/>
                <a:cs typeface="Times New Roman"/>
              </a:rPr>
              <a:t>are</a:t>
            </a:r>
            <a:r>
              <a:rPr sz="2600" spc="365" dirty="0">
                <a:latin typeface="Times New Roman"/>
                <a:cs typeface="Times New Roman"/>
              </a:rPr>
              <a:t> </a:t>
            </a:r>
            <a:r>
              <a:rPr sz="2600" spc="-185" dirty="0">
                <a:latin typeface="Times New Roman"/>
                <a:cs typeface="Times New Roman"/>
              </a:rPr>
              <a:t>available</a:t>
            </a:r>
            <a:endParaRPr sz="2600">
              <a:latin typeface="Times New Roman"/>
              <a:cs typeface="Times New Roman"/>
            </a:endParaRPr>
          </a:p>
          <a:p>
            <a:pPr marL="356870" indent="-344170">
              <a:lnSpc>
                <a:spcPts val="3570"/>
              </a:lnSpc>
              <a:buFont typeface="Arial"/>
              <a:buChar char="•"/>
              <a:tabLst>
                <a:tab pos="356870" algn="l"/>
                <a:tab pos="357505" algn="l"/>
              </a:tabLst>
            </a:pPr>
            <a:r>
              <a:rPr sz="3000" spc="-200" dirty="0">
                <a:latin typeface="Times New Roman"/>
                <a:cs typeface="Times New Roman"/>
              </a:rPr>
              <a:t>Disadvantages</a:t>
            </a:r>
            <a:endParaRPr sz="3000">
              <a:latin typeface="Times New Roman"/>
              <a:cs typeface="Times New Roman"/>
            </a:endParaRPr>
          </a:p>
          <a:p>
            <a:pPr marL="756285" lvl="1" indent="-286385">
              <a:lnSpc>
                <a:spcPts val="3000"/>
              </a:lnSpc>
              <a:spcBef>
                <a:spcPts val="65"/>
              </a:spcBef>
              <a:buChar char="–"/>
              <a:tabLst>
                <a:tab pos="756920" algn="l"/>
              </a:tabLst>
            </a:pPr>
            <a:r>
              <a:rPr sz="2600" spc="-90" dirty="0">
                <a:latin typeface="Times New Roman"/>
                <a:cs typeface="Times New Roman"/>
              </a:rPr>
              <a:t>Routers</a:t>
            </a:r>
            <a:endParaRPr sz="2600">
              <a:latin typeface="Times New Roman"/>
              <a:cs typeface="Times New Roman"/>
            </a:endParaRPr>
          </a:p>
          <a:p>
            <a:pPr marL="756285" marR="1378585" lvl="1" indent="-286385">
              <a:lnSpc>
                <a:spcPts val="2800"/>
              </a:lnSpc>
              <a:spcBef>
                <a:spcPts val="240"/>
              </a:spcBef>
              <a:buChar char="–"/>
              <a:tabLst>
                <a:tab pos="756920" algn="l"/>
              </a:tabLst>
            </a:pPr>
            <a:r>
              <a:rPr sz="2600" spc="-100" dirty="0">
                <a:latin typeface="Times New Roman"/>
                <a:cs typeface="Times New Roman"/>
              </a:rPr>
              <a:t>are </a:t>
            </a:r>
            <a:r>
              <a:rPr sz="2600" spc="-95" dirty="0">
                <a:latin typeface="Times New Roman"/>
                <a:cs typeface="Times New Roman"/>
              </a:rPr>
              <a:t>protocol-dependent </a:t>
            </a:r>
            <a:r>
              <a:rPr sz="2600" spc="-165" dirty="0">
                <a:latin typeface="Times New Roman"/>
                <a:cs typeface="Times New Roman"/>
              </a:rPr>
              <a:t>devices </a:t>
            </a:r>
            <a:r>
              <a:rPr sz="2600" spc="-85" dirty="0">
                <a:latin typeface="Times New Roman"/>
                <a:cs typeface="Times New Roman"/>
              </a:rPr>
              <a:t>that </a:t>
            </a:r>
            <a:r>
              <a:rPr sz="2600" spc="-114" dirty="0">
                <a:latin typeface="Times New Roman"/>
                <a:cs typeface="Times New Roman"/>
              </a:rPr>
              <a:t>must </a:t>
            </a:r>
            <a:r>
              <a:rPr sz="2600" spc="-100" dirty="0">
                <a:latin typeface="Times New Roman"/>
                <a:cs typeface="Times New Roman"/>
              </a:rPr>
              <a:t>understand  </a:t>
            </a:r>
            <a:r>
              <a:rPr sz="2600" spc="-75" dirty="0">
                <a:latin typeface="Times New Roman"/>
                <a:cs typeface="Times New Roman"/>
              </a:rPr>
              <a:t>the </a:t>
            </a:r>
            <a:r>
              <a:rPr sz="2600" spc="-85" dirty="0">
                <a:latin typeface="Times New Roman"/>
                <a:cs typeface="Times New Roman"/>
              </a:rPr>
              <a:t>protocol </a:t>
            </a:r>
            <a:r>
              <a:rPr sz="2600" spc="-120" dirty="0">
                <a:latin typeface="Times New Roman"/>
                <a:cs typeface="Times New Roman"/>
              </a:rPr>
              <a:t>they </a:t>
            </a:r>
            <a:r>
              <a:rPr sz="2600" spc="-100" dirty="0">
                <a:latin typeface="Times New Roman"/>
                <a:cs typeface="Times New Roman"/>
              </a:rPr>
              <a:t>are</a:t>
            </a:r>
            <a:r>
              <a:rPr sz="2600" spc="-45" dirty="0">
                <a:latin typeface="Times New Roman"/>
                <a:cs typeface="Times New Roman"/>
              </a:rPr>
              <a:t> </a:t>
            </a:r>
            <a:r>
              <a:rPr sz="2600" spc="-135" dirty="0">
                <a:latin typeface="Times New Roman"/>
                <a:cs typeface="Times New Roman"/>
              </a:rPr>
              <a:t>forwarding.</a:t>
            </a:r>
            <a:endParaRPr sz="2600">
              <a:latin typeface="Times New Roman"/>
              <a:cs typeface="Times New Roman"/>
            </a:endParaRPr>
          </a:p>
          <a:p>
            <a:pPr marL="756285" lvl="1" indent="-286385">
              <a:lnSpc>
                <a:spcPts val="2600"/>
              </a:lnSpc>
              <a:buChar char="–"/>
              <a:tabLst>
                <a:tab pos="756920" algn="l"/>
              </a:tabLst>
            </a:pPr>
            <a:r>
              <a:rPr sz="2600" spc="-160" dirty="0">
                <a:latin typeface="Times New Roman"/>
                <a:cs typeface="Times New Roman"/>
              </a:rPr>
              <a:t>can </a:t>
            </a:r>
            <a:r>
              <a:rPr sz="2600" spc="-80" dirty="0">
                <a:latin typeface="Times New Roman"/>
                <a:cs typeface="Times New Roman"/>
              </a:rPr>
              <a:t>require </a:t>
            </a:r>
            <a:r>
              <a:rPr sz="2600" spc="-204" dirty="0">
                <a:latin typeface="Times New Roman"/>
                <a:cs typeface="Times New Roman"/>
              </a:rPr>
              <a:t>a </a:t>
            </a:r>
            <a:r>
              <a:rPr sz="2600" spc="-125" dirty="0">
                <a:latin typeface="Times New Roman"/>
                <a:cs typeface="Times New Roman"/>
              </a:rPr>
              <a:t>considerable </a:t>
            </a:r>
            <a:r>
              <a:rPr sz="2600" spc="-114" dirty="0">
                <a:latin typeface="Times New Roman"/>
                <a:cs typeface="Times New Roman"/>
              </a:rPr>
              <a:t>amount </a:t>
            </a:r>
            <a:r>
              <a:rPr sz="2600" spc="-150" dirty="0">
                <a:latin typeface="Times New Roman"/>
                <a:cs typeface="Times New Roman"/>
              </a:rPr>
              <a:t>of</a:t>
            </a:r>
            <a:r>
              <a:rPr sz="2600" spc="215" dirty="0">
                <a:latin typeface="Times New Roman"/>
                <a:cs typeface="Times New Roman"/>
              </a:rPr>
              <a:t> </a:t>
            </a:r>
            <a:r>
              <a:rPr sz="2600" spc="-110" dirty="0">
                <a:latin typeface="Times New Roman"/>
                <a:cs typeface="Times New Roman"/>
              </a:rPr>
              <a:t>initial</a:t>
            </a:r>
            <a:endParaRPr sz="2600">
              <a:latin typeface="Times New Roman"/>
              <a:cs typeface="Times New Roman"/>
            </a:endParaRPr>
          </a:p>
          <a:p>
            <a:pPr marL="756285">
              <a:lnSpc>
                <a:spcPts val="2965"/>
              </a:lnSpc>
            </a:pPr>
            <a:r>
              <a:rPr sz="2600" spc="-105" dirty="0">
                <a:latin typeface="Times New Roman"/>
                <a:cs typeface="Times New Roman"/>
              </a:rPr>
              <a:t>configuration.</a:t>
            </a:r>
            <a:endParaRPr sz="2600">
              <a:latin typeface="Times New Roman"/>
              <a:cs typeface="Times New Roman"/>
            </a:endParaRPr>
          </a:p>
          <a:p>
            <a:pPr marL="756285" marR="5080" lvl="1" indent="-286385">
              <a:lnSpc>
                <a:spcPts val="2570"/>
              </a:lnSpc>
              <a:spcBef>
                <a:spcPts val="595"/>
              </a:spcBef>
              <a:buChar char="–"/>
              <a:tabLst>
                <a:tab pos="756920" algn="l"/>
                <a:tab pos="7304405" algn="l"/>
              </a:tabLst>
            </a:pPr>
            <a:r>
              <a:rPr sz="2600" spc="-105" dirty="0">
                <a:latin typeface="Times New Roman"/>
                <a:cs typeface="Times New Roman"/>
              </a:rPr>
              <a:t>a</a:t>
            </a:r>
            <a:r>
              <a:rPr sz="2600" spc="-100" dirty="0">
                <a:latin typeface="Times New Roman"/>
                <a:cs typeface="Times New Roman"/>
              </a:rPr>
              <a:t>re</a:t>
            </a:r>
            <a:r>
              <a:rPr sz="2600" spc="-85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r</a:t>
            </a:r>
            <a:r>
              <a:rPr sz="2600" spc="-114" dirty="0">
                <a:latin typeface="Times New Roman"/>
                <a:cs typeface="Times New Roman"/>
              </a:rPr>
              <a:t>el</a:t>
            </a:r>
            <a:r>
              <a:rPr sz="2600" spc="-245" dirty="0">
                <a:latin typeface="Times New Roman"/>
                <a:cs typeface="Times New Roman"/>
              </a:rPr>
              <a:t>a</a:t>
            </a:r>
            <a:r>
              <a:rPr sz="2600" spc="15" dirty="0">
                <a:latin typeface="Times New Roman"/>
                <a:cs typeface="Times New Roman"/>
              </a:rPr>
              <a:t>t</a:t>
            </a:r>
            <a:r>
              <a:rPr sz="2600" spc="-140" dirty="0">
                <a:latin typeface="Times New Roman"/>
                <a:cs typeface="Times New Roman"/>
              </a:rPr>
              <a:t>i</a:t>
            </a:r>
            <a:r>
              <a:rPr sz="2600" spc="-285" dirty="0">
                <a:latin typeface="Times New Roman"/>
                <a:cs typeface="Times New Roman"/>
              </a:rPr>
              <a:t>v</a:t>
            </a:r>
            <a:r>
              <a:rPr sz="2600" spc="-114" dirty="0">
                <a:latin typeface="Times New Roman"/>
                <a:cs typeface="Times New Roman"/>
              </a:rPr>
              <a:t>e</a:t>
            </a:r>
            <a:r>
              <a:rPr sz="2600" spc="-165" dirty="0">
                <a:latin typeface="Times New Roman"/>
                <a:cs typeface="Times New Roman"/>
              </a:rPr>
              <a:t>l</a:t>
            </a:r>
            <a:r>
              <a:rPr sz="2600" spc="-215" dirty="0">
                <a:latin typeface="Times New Roman"/>
                <a:cs typeface="Times New Roman"/>
              </a:rPr>
              <a:t>y</a:t>
            </a:r>
            <a:r>
              <a:rPr sz="2600" spc="-75" dirty="0">
                <a:latin typeface="Times New Roman"/>
                <a:cs typeface="Times New Roman"/>
              </a:rPr>
              <a:t> </a:t>
            </a:r>
            <a:r>
              <a:rPr sz="2600" spc="-175" dirty="0">
                <a:latin typeface="Times New Roman"/>
                <a:cs typeface="Times New Roman"/>
              </a:rPr>
              <a:t>c</a:t>
            </a:r>
            <a:r>
              <a:rPr sz="2600" spc="-130" dirty="0">
                <a:latin typeface="Times New Roman"/>
                <a:cs typeface="Times New Roman"/>
              </a:rPr>
              <a:t>o</a:t>
            </a:r>
            <a:r>
              <a:rPr sz="2600" spc="-165" dirty="0">
                <a:latin typeface="Times New Roman"/>
                <a:cs typeface="Times New Roman"/>
              </a:rPr>
              <a:t>m</a:t>
            </a:r>
            <a:r>
              <a:rPr sz="2600" spc="-130" dirty="0">
                <a:latin typeface="Times New Roman"/>
                <a:cs typeface="Times New Roman"/>
              </a:rPr>
              <a:t>p</a:t>
            </a:r>
            <a:r>
              <a:rPr sz="2600" spc="-114" dirty="0">
                <a:latin typeface="Times New Roman"/>
                <a:cs typeface="Times New Roman"/>
              </a:rPr>
              <a:t>le</a:t>
            </a:r>
            <a:r>
              <a:rPr sz="2600" spc="-110" dirty="0">
                <a:latin typeface="Times New Roman"/>
                <a:cs typeface="Times New Roman"/>
              </a:rPr>
              <a:t>x</a:t>
            </a:r>
            <a:r>
              <a:rPr sz="2600" spc="-80" dirty="0">
                <a:latin typeface="Times New Roman"/>
                <a:cs typeface="Times New Roman"/>
              </a:rPr>
              <a:t> </a:t>
            </a:r>
            <a:r>
              <a:rPr sz="2600" spc="-130" dirty="0">
                <a:latin typeface="Times New Roman"/>
                <a:cs typeface="Times New Roman"/>
              </a:rPr>
              <a:t>d</a:t>
            </a:r>
            <a:r>
              <a:rPr sz="2600" spc="-150" dirty="0">
                <a:latin typeface="Times New Roman"/>
                <a:cs typeface="Times New Roman"/>
              </a:rPr>
              <a:t>e</a:t>
            </a:r>
            <a:r>
              <a:rPr sz="2600" spc="-235" dirty="0">
                <a:latin typeface="Times New Roman"/>
                <a:cs typeface="Times New Roman"/>
              </a:rPr>
              <a:t>v</a:t>
            </a:r>
            <a:r>
              <a:rPr sz="2600" spc="-140" dirty="0">
                <a:latin typeface="Times New Roman"/>
                <a:cs typeface="Times New Roman"/>
              </a:rPr>
              <a:t>i</a:t>
            </a:r>
            <a:r>
              <a:rPr sz="2600" spc="-175" dirty="0">
                <a:latin typeface="Times New Roman"/>
                <a:cs typeface="Times New Roman"/>
              </a:rPr>
              <a:t>c</a:t>
            </a:r>
            <a:r>
              <a:rPr sz="2600" spc="-114" dirty="0">
                <a:latin typeface="Times New Roman"/>
                <a:cs typeface="Times New Roman"/>
              </a:rPr>
              <a:t>e</a:t>
            </a:r>
            <a:r>
              <a:rPr sz="2600" spc="-215" dirty="0">
                <a:latin typeface="Times New Roman"/>
                <a:cs typeface="Times New Roman"/>
              </a:rPr>
              <a:t>s</a:t>
            </a:r>
            <a:r>
              <a:rPr sz="2600" spc="110" dirty="0">
                <a:latin typeface="Times New Roman"/>
                <a:cs typeface="Times New Roman"/>
              </a:rPr>
              <a:t>,</a:t>
            </a:r>
            <a:r>
              <a:rPr sz="2600" spc="-175" dirty="0">
                <a:latin typeface="Times New Roman"/>
                <a:cs typeface="Times New Roman"/>
              </a:rPr>
              <a:t> </a:t>
            </a:r>
            <a:r>
              <a:rPr sz="2600" spc="-145" dirty="0">
                <a:latin typeface="Times New Roman"/>
                <a:cs typeface="Times New Roman"/>
              </a:rPr>
              <a:t>and</a:t>
            </a:r>
            <a:r>
              <a:rPr sz="2600" spc="-100" dirty="0">
                <a:latin typeface="Times New Roman"/>
                <a:cs typeface="Times New Roman"/>
              </a:rPr>
              <a:t> </a:t>
            </a:r>
            <a:r>
              <a:rPr sz="2600" spc="-140" dirty="0">
                <a:latin typeface="Times New Roman"/>
                <a:cs typeface="Times New Roman"/>
              </a:rPr>
              <a:t>ge</a:t>
            </a:r>
            <a:r>
              <a:rPr sz="2600" spc="-165" dirty="0">
                <a:latin typeface="Times New Roman"/>
                <a:cs typeface="Times New Roman"/>
              </a:rPr>
              <a:t>n</a:t>
            </a:r>
            <a:r>
              <a:rPr sz="2600" spc="-100" dirty="0">
                <a:latin typeface="Times New Roman"/>
                <a:cs typeface="Times New Roman"/>
              </a:rPr>
              <a:t>eral</a:t>
            </a:r>
            <a:r>
              <a:rPr sz="2600" spc="-140" dirty="0">
                <a:latin typeface="Times New Roman"/>
                <a:cs typeface="Times New Roman"/>
              </a:rPr>
              <a:t>l</a:t>
            </a:r>
            <a:r>
              <a:rPr sz="2600" spc="-215" dirty="0">
                <a:latin typeface="Times New Roman"/>
                <a:cs typeface="Times New Roman"/>
              </a:rPr>
              <a:t>y</a:t>
            </a:r>
            <a:r>
              <a:rPr sz="2600" spc="-105" dirty="0">
                <a:latin typeface="Times New Roman"/>
                <a:cs typeface="Times New Roman"/>
              </a:rPr>
              <a:t> a</a:t>
            </a:r>
            <a:r>
              <a:rPr sz="2600" spc="-100" dirty="0">
                <a:latin typeface="Times New Roman"/>
                <a:cs typeface="Times New Roman"/>
              </a:rPr>
              <a:t>re</a:t>
            </a:r>
            <a:r>
              <a:rPr sz="2600" spc="-90" dirty="0">
                <a:latin typeface="Times New Roman"/>
                <a:cs typeface="Times New Roman"/>
              </a:rPr>
              <a:t> </a:t>
            </a:r>
            <a:r>
              <a:rPr sz="2600" spc="-95" dirty="0">
                <a:latin typeface="Times New Roman"/>
                <a:cs typeface="Times New Roman"/>
              </a:rPr>
              <a:t>mo</a:t>
            </a:r>
            <a:r>
              <a:rPr sz="2600" spc="-75" dirty="0">
                <a:latin typeface="Times New Roman"/>
                <a:cs typeface="Times New Roman"/>
              </a:rPr>
              <a:t>r</a:t>
            </a:r>
            <a:r>
              <a:rPr sz="2600" spc="-100" dirty="0">
                <a:latin typeface="Times New Roman"/>
                <a:cs typeface="Times New Roman"/>
              </a:rPr>
              <a:t>e</a:t>
            </a:r>
            <a:r>
              <a:rPr sz="2600" dirty="0">
                <a:latin typeface="Times New Roman"/>
                <a:cs typeface="Times New Roman"/>
              </a:rPr>
              <a:t>	</a:t>
            </a:r>
            <a:r>
              <a:rPr sz="2600" spc="-114" dirty="0">
                <a:latin typeface="Times New Roman"/>
                <a:cs typeface="Times New Roman"/>
              </a:rPr>
              <a:t>e</a:t>
            </a:r>
            <a:r>
              <a:rPr sz="2600" spc="-130" dirty="0">
                <a:latin typeface="Times New Roman"/>
                <a:cs typeface="Times New Roman"/>
              </a:rPr>
              <a:t>xp</a:t>
            </a:r>
            <a:r>
              <a:rPr sz="2600" spc="-114" dirty="0">
                <a:latin typeface="Times New Roman"/>
                <a:cs typeface="Times New Roman"/>
              </a:rPr>
              <a:t>e</a:t>
            </a:r>
            <a:r>
              <a:rPr sz="2600" spc="-130" dirty="0">
                <a:latin typeface="Times New Roman"/>
                <a:cs typeface="Times New Roman"/>
              </a:rPr>
              <a:t>n</a:t>
            </a:r>
            <a:r>
              <a:rPr sz="2600" spc="-225" dirty="0">
                <a:latin typeface="Times New Roman"/>
                <a:cs typeface="Times New Roman"/>
              </a:rPr>
              <a:t>s</a:t>
            </a:r>
            <a:r>
              <a:rPr sz="2600" spc="-140" dirty="0">
                <a:latin typeface="Times New Roman"/>
                <a:cs typeface="Times New Roman"/>
              </a:rPr>
              <a:t>i</a:t>
            </a:r>
            <a:r>
              <a:rPr sz="2600" spc="-285" dirty="0">
                <a:latin typeface="Times New Roman"/>
                <a:cs typeface="Times New Roman"/>
              </a:rPr>
              <a:t>v</a:t>
            </a:r>
            <a:r>
              <a:rPr sz="2600" spc="-70" dirty="0">
                <a:latin typeface="Times New Roman"/>
                <a:cs typeface="Times New Roman"/>
              </a:rPr>
              <a:t>e  </a:t>
            </a:r>
            <a:r>
              <a:rPr sz="2600" spc="-110" dirty="0">
                <a:latin typeface="Times New Roman"/>
                <a:cs typeface="Times New Roman"/>
              </a:rPr>
              <a:t>than</a:t>
            </a:r>
            <a:r>
              <a:rPr sz="2600" spc="-45" dirty="0">
                <a:latin typeface="Times New Roman"/>
                <a:cs typeface="Times New Roman"/>
              </a:rPr>
              <a:t> </a:t>
            </a:r>
            <a:r>
              <a:rPr sz="2600" spc="-105" dirty="0">
                <a:latin typeface="Times New Roman"/>
                <a:cs typeface="Times New Roman"/>
              </a:rPr>
              <a:t>bridges</a:t>
            </a:r>
            <a:r>
              <a:rPr sz="2600" spc="-105" dirty="0">
                <a:latin typeface="Arial"/>
                <a:cs typeface="Arial"/>
              </a:rPr>
              <a:t>.</a:t>
            </a:r>
            <a:endParaRPr sz="2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03298" y="9271"/>
            <a:ext cx="416369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165" dirty="0">
                <a:solidFill>
                  <a:srgbClr val="585858"/>
                </a:solidFill>
                <a:latin typeface="Times New Roman"/>
                <a:cs typeface="Times New Roman"/>
              </a:rPr>
              <a:t>Routers </a:t>
            </a:r>
            <a:r>
              <a:rPr sz="4000" spc="-229" dirty="0">
                <a:solidFill>
                  <a:srgbClr val="585858"/>
                </a:solidFill>
                <a:latin typeface="Times New Roman"/>
                <a:cs typeface="Times New Roman"/>
              </a:rPr>
              <a:t>versus</a:t>
            </a:r>
            <a:r>
              <a:rPr sz="4000" spc="-220" dirty="0">
                <a:solidFill>
                  <a:srgbClr val="585858"/>
                </a:solidFill>
                <a:latin typeface="Times New Roman"/>
                <a:cs typeface="Times New Roman"/>
              </a:rPr>
              <a:t> </a:t>
            </a:r>
            <a:r>
              <a:rPr sz="4000" spc="-250" dirty="0">
                <a:solidFill>
                  <a:srgbClr val="585858"/>
                </a:solidFill>
                <a:latin typeface="Times New Roman"/>
                <a:cs typeface="Times New Roman"/>
              </a:rPr>
              <a:t>Bridges</a:t>
            </a:r>
            <a:endParaRPr sz="4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8130" y="579780"/>
            <a:ext cx="7920990" cy="604647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356870" indent="-344170">
              <a:lnSpc>
                <a:spcPct val="100000"/>
              </a:lnSpc>
              <a:spcBef>
                <a:spcPts val="700"/>
              </a:spcBef>
              <a:buFont typeface="Arial"/>
              <a:buChar char="•"/>
              <a:tabLst>
                <a:tab pos="356870" algn="l"/>
                <a:tab pos="357505" algn="l"/>
              </a:tabLst>
            </a:pPr>
            <a:r>
              <a:rPr sz="2500" spc="-150" dirty="0">
                <a:latin typeface="Times New Roman"/>
                <a:cs typeface="Times New Roman"/>
              </a:rPr>
              <a:t>Addressing</a:t>
            </a:r>
            <a:endParaRPr sz="25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600"/>
              </a:spcBef>
              <a:buFont typeface="Arial"/>
              <a:buChar char="–"/>
              <a:tabLst>
                <a:tab pos="756920" algn="l"/>
              </a:tabLst>
            </a:pPr>
            <a:r>
              <a:rPr sz="2500" spc="-105" dirty="0">
                <a:latin typeface="Times New Roman"/>
                <a:cs typeface="Times New Roman"/>
              </a:rPr>
              <a:t>Routers </a:t>
            </a:r>
            <a:r>
              <a:rPr sz="2500" spc="-110" dirty="0">
                <a:latin typeface="Times New Roman"/>
                <a:cs typeface="Times New Roman"/>
              </a:rPr>
              <a:t>are </a:t>
            </a:r>
            <a:r>
              <a:rPr sz="2500" spc="-125" dirty="0">
                <a:latin typeface="Times New Roman"/>
                <a:cs typeface="Times New Roman"/>
              </a:rPr>
              <a:t>explicitly</a:t>
            </a:r>
            <a:r>
              <a:rPr sz="2500" spc="45" dirty="0">
                <a:latin typeface="Times New Roman"/>
                <a:cs typeface="Times New Roman"/>
              </a:rPr>
              <a:t> </a:t>
            </a:r>
            <a:r>
              <a:rPr sz="2500" spc="-105" dirty="0">
                <a:latin typeface="Times New Roman"/>
                <a:cs typeface="Times New Roman"/>
              </a:rPr>
              <a:t>addressed.</a:t>
            </a:r>
            <a:endParaRPr sz="25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600"/>
              </a:spcBef>
              <a:buFont typeface="Arial"/>
              <a:buChar char="–"/>
              <a:tabLst>
                <a:tab pos="756920" algn="l"/>
              </a:tabLst>
            </a:pPr>
            <a:r>
              <a:rPr sz="2500" spc="-150" dirty="0">
                <a:latin typeface="Times New Roman"/>
                <a:cs typeface="Times New Roman"/>
              </a:rPr>
              <a:t>Bridges </a:t>
            </a:r>
            <a:r>
              <a:rPr sz="2500" spc="-110" dirty="0">
                <a:latin typeface="Times New Roman"/>
                <a:cs typeface="Times New Roman"/>
              </a:rPr>
              <a:t>are </a:t>
            </a:r>
            <a:r>
              <a:rPr sz="2500" spc="-65" dirty="0">
                <a:latin typeface="Times New Roman"/>
                <a:cs typeface="Times New Roman"/>
              </a:rPr>
              <a:t>not</a:t>
            </a:r>
            <a:r>
              <a:rPr sz="2500" spc="-90" dirty="0">
                <a:latin typeface="Times New Roman"/>
                <a:cs typeface="Times New Roman"/>
              </a:rPr>
              <a:t> </a:t>
            </a:r>
            <a:r>
              <a:rPr sz="2500" spc="-105" dirty="0">
                <a:latin typeface="Times New Roman"/>
                <a:cs typeface="Times New Roman"/>
              </a:rPr>
              <a:t>addressed.</a:t>
            </a:r>
            <a:endParaRPr sz="2500">
              <a:latin typeface="Times New Roman"/>
              <a:cs typeface="Times New Roman"/>
            </a:endParaRPr>
          </a:p>
          <a:p>
            <a:pPr marL="356870" indent="-344170">
              <a:lnSpc>
                <a:spcPct val="100000"/>
              </a:lnSpc>
              <a:spcBef>
                <a:spcPts val="600"/>
              </a:spcBef>
              <a:buFont typeface="Arial"/>
              <a:buChar char="•"/>
              <a:tabLst>
                <a:tab pos="356870" algn="l"/>
                <a:tab pos="357505" algn="l"/>
              </a:tabLst>
            </a:pPr>
            <a:r>
              <a:rPr sz="2500" spc="-175" dirty="0">
                <a:latin typeface="Times New Roman"/>
                <a:cs typeface="Times New Roman"/>
              </a:rPr>
              <a:t>Availability</a:t>
            </a:r>
            <a:endParaRPr sz="25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600"/>
              </a:spcBef>
              <a:buFont typeface="Arial"/>
              <a:buChar char="–"/>
              <a:tabLst>
                <a:tab pos="756920" algn="l"/>
              </a:tabLst>
            </a:pPr>
            <a:r>
              <a:rPr sz="2500" spc="-105" dirty="0">
                <a:latin typeface="Times New Roman"/>
                <a:cs typeface="Times New Roman"/>
              </a:rPr>
              <a:t>Routers </a:t>
            </a:r>
            <a:r>
              <a:rPr sz="2500" spc="-165" dirty="0">
                <a:latin typeface="Times New Roman"/>
                <a:cs typeface="Times New Roman"/>
              </a:rPr>
              <a:t>can </a:t>
            </a:r>
            <a:r>
              <a:rPr sz="2500" spc="-130" dirty="0">
                <a:latin typeface="Times New Roman"/>
                <a:cs typeface="Times New Roman"/>
              </a:rPr>
              <a:t>handle </a:t>
            </a:r>
            <a:r>
              <a:rPr sz="2500" spc="-140" dirty="0">
                <a:latin typeface="Times New Roman"/>
                <a:cs typeface="Times New Roman"/>
              </a:rPr>
              <a:t>failures </a:t>
            </a:r>
            <a:r>
              <a:rPr sz="2500" spc="-114" dirty="0">
                <a:latin typeface="Times New Roman"/>
                <a:cs typeface="Times New Roman"/>
              </a:rPr>
              <a:t>in </a:t>
            </a:r>
            <a:r>
              <a:rPr sz="2500" spc="-110" dirty="0">
                <a:latin typeface="Times New Roman"/>
                <a:cs typeface="Times New Roman"/>
              </a:rPr>
              <a:t>links, </a:t>
            </a:r>
            <a:r>
              <a:rPr sz="2500" spc="-100" dirty="0">
                <a:latin typeface="Times New Roman"/>
                <a:cs typeface="Times New Roman"/>
              </a:rPr>
              <a:t>stations, </a:t>
            </a:r>
            <a:r>
              <a:rPr sz="2500" spc="-145" dirty="0">
                <a:latin typeface="Times New Roman"/>
                <a:cs typeface="Times New Roman"/>
              </a:rPr>
              <a:t>and </a:t>
            </a:r>
            <a:r>
              <a:rPr sz="2500" spc="-60" dirty="0">
                <a:latin typeface="Times New Roman"/>
                <a:cs typeface="Times New Roman"/>
              </a:rPr>
              <a:t>other</a:t>
            </a:r>
            <a:r>
              <a:rPr sz="2500" spc="245" dirty="0">
                <a:latin typeface="Times New Roman"/>
                <a:cs typeface="Times New Roman"/>
              </a:rPr>
              <a:t> </a:t>
            </a:r>
            <a:r>
              <a:rPr sz="2500" spc="-65" dirty="0">
                <a:latin typeface="Times New Roman"/>
                <a:cs typeface="Times New Roman"/>
              </a:rPr>
              <a:t>routers.</a:t>
            </a:r>
            <a:endParaRPr sz="2500">
              <a:latin typeface="Times New Roman"/>
              <a:cs typeface="Times New Roman"/>
            </a:endParaRPr>
          </a:p>
          <a:p>
            <a:pPr marL="756285" marR="267970" lvl="1" indent="-286385">
              <a:lnSpc>
                <a:spcPct val="100000"/>
              </a:lnSpc>
              <a:spcBef>
                <a:spcPts val="605"/>
              </a:spcBef>
              <a:buFont typeface="Arial"/>
              <a:buChar char="–"/>
              <a:tabLst>
                <a:tab pos="756920" algn="l"/>
              </a:tabLst>
            </a:pPr>
            <a:r>
              <a:rPr sz="2500" spc="-150" dirty="0">
                <a:latin typeface="Times New Roman"/>
                <a:cs typeface="Times New Roman"/>
              </a:rPr>
              <a:t>Bridges </a:t>
            </a:r>
            <a:r>
              <a:rPr sz="2500" spc="-135" dirty="0">
                <a:latin typeface="Times New Roman"/>
                <a:cs typeface="Times New Roman"/>
              </a:rPr>
              <a:t>use </a:t>
            </a:r>
            <a:r>
              <a:rPr sz="2500" spc="-145" dirty="0">
                <a:latin typeface="Times New Roman"/>
                <a:cs typeface="Times New Roman"/>
              </a:rPr>
              <a:t>only </a:t>
            </a:r>
            <a:r>
              <a:rPr sz="2500" spc="-120" dirty="0">
                <a:latin typeface="Times New Roman"/>
                <a:cs typeface="Times New Roman"/>
              </a:rPr>
              <a:t>source </a:t>
            </a:r>
            <a:r>
              <a:rPr sz="2500" spc="-140" dirty="0">
                <a:latin typeface="Times New Roman"/>
                <a:cs typeface="Times New Roman"/>
              </a:rPr>
              <a:t>and </a:t>
            </a:r>
            <a:r>
              <a:rPr sz="2500" spc="-105" dirty="0">
                <a:latin typeface="Times New Roman"/>
                <a:cs typeface="Times New Roman"/>
              </a:rPr>
              <a:t>destination </a:t>
            </a:r>
            <a:r>
              <a:rPr sz="2500" spc="-300" dirty="0">
                <a:latin typeface="Times New Roman"/>
                <a:cs typeface="Times New Roman"/>
              </a:rPr>
              <a:t>MAC </a:t>
            </a:r>
            <a:r>
              <a:rPr sz="2500" spc="-105" dirty="0">
                <a:latin typeface="Times New Roman"/>
                <a:cs typeface="Times New Roman"/>
              </a:rPr>
              <a:t>address, </a:t>
            </a:r>
            <a:r>
              <a:rPr sz="2500" spc="-140" dirty="0">
                <a:latin typeface="Times New Roman"/>
                <a:cs typeface="Times New Roman"/>
              </a:rPr>
              <a:t>which  </a:t>
            </a:r>
            <a:r>
              <a:rPr sz="2500" spc="-130" dirty="0">
                <a:latin typeface="Times New Roman"/>
                <a:cs typeface="Times New Roman"/>
              </a:rPr>
              <a:t>does </a:t>
            </a:r>
            <a:r>
              <a:rPr sz="2500" spc="-60" dirty="0">
                <a:latin typeface="Times New Roman"/>
                <a:cs typeface="Times New Roman"/>
              </a:rPr>
              <a:t>not </a:t>
            </a:r>
            <a:r>
              <a:rPr sz="2500" spc="-120" dirty="0">
                <a:latin typeface="Times New Roman"/>
                <a:cs typeface="Times New Roman"/>
              </a:rPr>
              <a:t>guarantee delivery </a:t>
            </a:r>
            <a:r>
              <a:rPr sz="2500" spc="-150" dirty="0">
                <a:latin typeface="Times New Roman"/>
                <a:cs typeface="Times New Roman"/>
              </a:rPr>
              <a:t>of</a:t>
            </a:r>
            <a:r>
              <a:rPr sz="2500" spc="-30" dirty="0">
                <a:latin typeface="Times New Roman"/>
                <a:cs typeface="Times New Roman"/>
              </a:rPr>
              <a:t> </a:t>
            </a:r>
            <a:r>
              <a:rPr sz="2500" spc="-120" dirty="0">
                <a:latin typeface="Times New Roman"/>
                <a:cs typeface="Times New Roman"/>
              </a:rPr>
              <a:t>frames.</a:t>
            </a:r>
            <a:endParaRPr sz="2500">
              <a:latin typeface="Times New Roman"/>
              <a:cs typeface="Times New Roman"/>
            </a:endParaRPr>
          </a:p>
          <a:p>
            <a:pPr marL="356870" indent="-344170">
              <a:lnSpc>
                <a:spcPts val="2885"/>
              </a:lnSpc>
              <a:buClr>
                <a:srgbClr val="C0504D"/>
              </a:buClr>
              <a:buSzPct val="74000"/>
              <a:buFont typeface="Wingdings"/>
              <a:buChar char=""/>
              <a:tabLst>
                <a:tab pos="356870" algn="l"/>
                <a:tab pos="357505" algn="l"/>
              </a:tabLst>
            </a:pPr>
            <a:r>
              <a:rPr sz="2500" spc="-185" dirty="0">
                <a:latin typeface="Times New Roman"/>
                <a:cs typeface="Times New Roman"/>
              </a:rPr>
              <a:t>Message</a:t>
            </a:r>
            <a:r>
              <a:rPr sz="2500" spc="-204" dirty="0">
                <a:latin typeface="Times New Roman"/>
                <a:cs typeface="Times New Roman"/>
              </a:rPr>
              <a:t> Size</a:t>
            </a:r>
            <a:endParaRPr sz="2500">
              <a:latin typeface="Times New Roman"/>
              <a:cs typeface="Times New Roman"/>
            </a:endParaRPr>
          </a:p>
          <a:p>
            <a:pPr marL="756285" marR="51435" indent="-287020">
              <a:lnSpc>
                <a:spcPts val="2700"/>
              </a:lnSpc>
              <a:spcBef>
                <a:spcPts val="225"/>
              </a:spcBef>
              <a:tabLst>
                <a:tab pos="742315" algn="l"/>
              </a:tabLst>
            </a:pPr>
            <a:r>
              <a:rPr sz="2500" spc="-210" dirty="0">
                <a:solidFill>
                  <a:srgbClr val="800080"/>
                </a:solidFill>
                <a:latin typeface="Times New Roman"/>
                <a:cs typeface="Times New Roman"/>
              </a:rPr>
              <a:t>»	</a:t>
            </a:r>
            <a:r>
              <a:rPr sz="2500" spc="-105" dirty="0">
                <a:latin typeface="Times New Roman"/>
                <a:cs typeface="Times New Roman"/>
              </a:rPr>
              <a:t>Routers </a:t>
            </a:r>
            <a:r>
              <a:rPr sz="2500" spc="-165" dirty="0">
                <a:latin typeface="Times New Roman"/>
                <a:cs typeface="Times New Roman"/>
              </a:rPr>
              <a:t>can </a:t>
            </a:r>
            <a:r>
              <a:rPr sz="2500" spc="-90" dirty="0">
                <a:latin typeface="Times New Roman"/>
                <a:cs typeface="Times New Roman"/>
              </a:rPr>
              <a:t>perform </a:t>
            </a:r>
            <a:r>
              <a:rPr sz="2500" spc="-125" dirty="0">
                <a:latin typeface="Times New Roman"/>
                <a:cs typeface="Times New Roman"/>
              </a:rPr>
              <a:t>fragmentation </a:t>
            </a:r>
            <a:r>
              <a:rPr sz="2500" spc="-110" dirty="0">
                <a:latin typeface="Times New Roman"/>
                <a:cs typeface="Times New Roman"/>
              </a:rPr>
              <a:t>on </a:t>
            </a:r>
            <a:r>
              <a:rPr sz="2500" spc="-135" dirty="0">
                <a:latin typeface="Times New Roman"/>
                <a:cs typeface="Times New Roman"/>
              </a:rPr>
              <a:t>packets </a:t>
            </a:r>
            <a:r>
              <a:rPr sz="2500" spc="-145" dirty="0">
                <a:latin typeface="Times New Roman"/>
                <a:cs typeface="Times New Roman"/>
              </a:rPr>
              <a:t>and </a:t>
            </a:r>
            <a:r>
              <a:rPr sz="2500" spc="-110" dirty="0">
                <a:latin typeface="Times New Roman"/>
                <a:cs typeface="Times New Roman"/>
              </a:rPr>
              <a:t>thus </a:t>
            </a:r>
            <a:r>
              <a:rPr sz="2500" spc="-130" dirty="0">
                <a:latin typeface="Times New Roman"/>
                <a:cs typeface="Times New Roman"/>
              </a:rPr>
              <a:t>handle  </a:t>
            </a:r>
            <a:r>
              <a:rPr sz="2500" spc="-120" dirty="0">
                <a:latin typeface="Times New Roman"/>
                <a:cs typeface="Times New Roman"/>
              </a:rPr>
              <a:t>different </a:t>
            </a:r>
            <a:r>
              <a:rPr sz="2500" spc="-135" dirty="0">
                <a:latin typeface="Times New Roman"/>
                <a:cs typeface="Times New Roman"/>
              </a:rPr>
              <a:t>packet</a:t>
            </a:r>
            <a:r>
              <a:rPr sz="2500" spc="-20" dirty="0">
                <a:latin typeface="Times New Roman"/>
                <a:cs typeface="Times New Roman"/>
              </a:rPr>
              <a:t> </a:t>
            </a:r>
            <a:r>
              <a:rPr sz="2500" spc="-140" dirty="0">
                <a:latin typeface="Times New Roman"/>
                <a:cs typeface="Times New Roman"/>
              </a:rPr>
              <a:t>sizes.</a:t>
            </a:r>
            <a:endParaRPr sz="2500">
              <a:latin typeface="Times New Roman"/>
              <a:cs typeface="Times New Roman"/>
            </a:endParaRPr>
          </a:p>
          <a:p>
            <a:pPr marL="756285" marR="583565" indent="-287020">
              <a:lnSpc>
                <a:spcPts val="2700"/>
              </a:lnSpc>
              <a:spcBef>
                <a:spcPts val="5"/>
              </a:spcBef>
              <a:tabLst>
                <a:tab pos="742315" algn="l"/>
              </a:tabLst>
            </a:pPr>
            <a:r>
              <a:rPr sz="2500" spc="-210" dirty="0">
                <a:solidFill>
                  <a:srgbClr val="800080"/>
                </a:solidFill>
                <a:latin typeface="Times New Roman"/>
                <a:cs typeface="Times New Roman"/>
              </a:rPr>
              <a:t>»	</a:t>
            </a:r>
            <a:r>
              <a:rPr sz="2500" spc="-150" dirty="0">
                <a:latin typeface="Times New Roman"/>
                <a:cs typeface="Times New Roman"/>
              </a:rPr>
              <a:t>Bridges </a:t>
            </a:r>
            <a:r>
              <a:rPr sz="2500" spc="-110" dirty="0">
                <a:latin typeface="Times New Roman"/>
                <a:cs typeface="Times New Roman"/>
              </a:rPr>
              <a:t>cannot </a:t>
            </a:r>
            <a:r>
              <a:rPr sz="2500" spc="-114" dirty="0">
                <a:latin typeface="Times New Roman"/>
                <a:cs typeface="Times New Roman"/>
              </a:rPr>
              <a:t>do </a:t>
            </a:r>
            <a:r>
              <a:rPr sz="2500" spc="-125" dirty="0">
                <a:latin typeface="Times New Roman"/>
                <a:cs typeface="Times New Roman"/>
              </a:rPr>
              <a:t>fragmentation </a:t>
            </a:r>
            <a:r>
              <a:rPr sz="2500" spc="-145" dirty="0">
                <a:latin typeface="Times New Roman"/>
                <a:cs typeface="Times New Roman"/>
              </a:rPr>
              <a:t>and </a:t>
            </a:r>
            <a:r>
              <a:rPr sz="2500" spc="-130" dirty="0">
                <a:latin typeface="Times New Roman"/>
                <a:cs typeface="Times New Roman"/>
              </a:rPr>
              <a:t>should </a:t>
            </a:r>
            <a:r>
              <a:rPr sz="2500" spc="-60" dirty="0">
                <a:latin typeface="Times New Roman"/>
                <a:cs typeface="Times New Roman"/>
              </a:rPr>
              <a:t>not </a:t>
            </a:r>
            <a:r>
              <a:rPr sz="2500" spc="-125" dirty="0">
                <a:latin typeface="Times New Roman"/>
                <a:cs typeface="Times New Roman"/>
              </a:rPr>
              <a:t>forward </a:t>
            </a:r>
            <a:r>
              <a:rPr sz="2500" spc="-200" dirty="0">
                <a:latin typeface="Times New Roman"/>
                <a:cs typeface="Times New Roman"/>
              </a:rPr>
              <a:t>a  </a:t>
            </a:r>
            <a:r>
              <a:rPr sz="2500" spc="-130" dirty="0">
                <a:latin typeface="Times New Roman"/>
                <a:cs typeface="Times New Roman"/>
              </a:rPr>
              <a:t>frame </a:t>
            </a:r>
            <a:r>
              <a:rPr sz="2500" spc="-140" dirty="0">
                <a:latin typeface="Times New Roman"/>
                <a:cs typeface="Times New Roman"/>
              </a:rPr>
              <a:t>which </a:t>
            </a:r>
            <a:r>
              <a:rPr sz="2500" spc="-160" dirty="0">
                <a:latin typeface="Times New Roman"/>
                <a:cs typeface="Times New Roman"/>
              </a:rPr>
              <a:t>is </a:t>
            </a:r>
            <a:r>
              <a:rPr sz="2500" spc="-70" dirty="0">
                <a:latin typeface="Times New Roman"/>
                <a:cs typeface="Times New Roman"/>
              </a:rPr>
              <a:t>too </a:t>
            </a:r>
            <a:r>
              <a:rPr sz="2500" spc="-155" dirty="0">
                <a:latin typeface="Times New Roman"/>
                <a:cs typeface="Times New Roman"/>
              </a:rPr>
              <a:t>big </a:t>
            </a:r>
            <a:r>
              <a:rPr sz="2500" spc="-110" dirty="0">
                <a:latin typeface="Times New Roman"/>
                <a:cs typeface="Times New Roman"/>
              </a:rPr>
              <a:t>for </a:t>
            </a:r>
            <a:r>
              <a:rPr sz="2500" spc="-75" dirty="0">
                <a:latin typeface="Times New Roman"/>
                <a:cs typeface="Times New Roman"/>
              </a:rPr>
              <a:t>the </a:t>
            </a:r>
            <a:r>
              <a:rPr sz="2500" spc="-85" dirty="0">
                <a:latin typeface="Times New Roman"/>
                <a:cs typeface="Times New Roman"/>
              </a:rPr>
              <a:t>next</a:t>
            </a:r>
            <a:r>
              <a:rPr sz="2500" spc="195" dirty="0">
                <a:latin typeface="Times New Roman"/>
                <a:cs typeface="Times New Roman"/>
              </a:rPr>
              <a:t> </a:t>
            </a:r>
            <a:r>
              <a:rPr sz="2500" spc="-195" dirty="0">
                <a:latin typeface="Times New Roman"/>
                <a:cs typeface="Times New Roman"/>
              </a:rPr>
              <a:t>LAN.</a:t>
            </a:r>
            <a:endParaRPr sz="2500">
              <a:latin typeface="Times New Roman"/>
              <a:cs typeface="Times New Roman"/>
            </a:endParaRPr>
          </a:p>
          <a:p>
            <a:pPr marL="356870" indent="-344170">
              <a:lnSpc>
                <a:spcPts val="2890"/>
              </a:lnSpc>
              <a:buClr>
                <a:srgbClr val="C0504D"/>
              </a:buClr>
              <a:buSzPct val="74000"/>
              <a:buFont typeface="Wingdings"/>
              <a:buChar char=""/>
              <a:tabLst>
                <a:tab pos="356870" algn="l"/>
                <a:tab pos="357505" algn="l"/>
              </a:tabLst>
            </a:pPr>
            <a:r>
              <a:rPr sz="2500" spc="-145" dirty="0">
                <a:latin typeface="Times New Roman"/>
                <a:cs typeface="Times New Roman"/>
              </a:rPr>
              <a:t>Forwarding</a:t>
            </a:r>
            <a:endParaRPr sz="2500">
              <a:latin typeface="Times New Roman"/>
              <a:cs typeface="Times New Roman"/>
            </a:endParaRPr>
          </a:p>
          <a:p>
            <a:pPr marL="469900">
              <a:lnSpc>
                <a:spcPct val="100000"/>
              </a:lnSpc>
              <a:tabLst>
                <a:tab pos="742315" algn="l"/>
              </a:tabLst>
            </a:pPr>
            <a:r>
              <a:rPr sz="2500" spc="-210" dirty="0">
                <a:solidFill>
                  <a:srgbClr val="800080"/>
                </a:solidFill>
                <a:latin typeface="Times New Roman"/>
                <a:cs typeface="Times New Roman"/>
              </a:rPr>
              <a:t>»	</a:t>
            </a:r>
            <a:r>
              <a:rPr sz="2500" spc="-110" dirty="0">
                <a:latin typeface="Times New Roman"/>
                <a:cs typeface="Times New Roman"/>
              </a:rPr>
              <a:t>Routers </a:t>
            </a:r>
            <a:r>
              <a:rPr sz="2500" spc="-125" dirty="0">
                <a:latin typeface="Times New Roman"/>
                <a:cs typeface="Times New Roman"/>
              </a:rPr>
              <a:t>forward </a:t>
            </a:r>
            <a:r>
              <a:rPr sz="2500" spc="-200" dirty="0">
                <a:latin typeface="Times New Roman"/>
                <a:cs typeface="Times New Roman"/>
              </a:rPr>
              <a:t>a </a:t>
            </a:r>
            <a:r>
              <a:rPr sz="2500" spc="-170" dirty="0">
                <a:latin typeface="Times New Roman"/>
                <a:cs typeface="Times New Roman"/>
              </a:rPr>
              <a:t>message </a:t>
            </a:r>
            <a:r>
              <a:rPr sz="2500" spc="-50" dirty="0">
                <a:latin typeface="Times New Roman"/>
                <a:cs typeface="Times New Roman"/>
              </a:rPr>
              <a:t>to </a:t>
            </a:r>
            <a:r>
              <a:rPr sz="2500" spc="-200" dirty="0">
                <a:latin typeface="Times New Roman"/>
                <a:cs typeface="Times New Roman"/>
              </a:rPr>
              <a:t>a </a:t>
            </a:r>
            <a:r>
              <a:rPr sz="2500" spc="-145" dirty="0">
                <a:latin typeface="Times New Roman"/>
                <a:cs typeface="Times New Roman"/>
              </a:rPr>
              <a:t>specific</a:t>
            </a:r>
            <a:r>
              <a:rPr sz="2500" spc="229" dirty="0">
                <a:latin typeface="Times New Roman"/>
                <a:cs typeface="Times New Roman"/>
              </a:rPr>
              <a:t> </a:t>
            </a:r>
            <a:r>
              <a:rPr sz="2500" spc="-85" dirty="0">
                <a:latin typeface="Times New Roman"/>
                <a:cs typeface="Times New Roman"/>
              </a:rPr>
              <a:t>destination.</a:t>
            </a:r>
            <a:endParaRPr sz="2500">
              <a:latin typeface="Times New Roman"/>
              <a:cs typeface="Times New Roman"/>
            </a:endParaRPr>
          </a:p>
          <a:p>
            <a:pPr marL="469900">
              <a:lnSpc>
                <a:spcPct val="100000"/>
              </a:lnSpc>
              <a:tabLst>
                <a:tab pos="742315" algn="l"/>
              </a:tabLst>
            </a:pPr>
            <a:r>
              <a:rPr sz="2500" spc="-210" dirty="0">
                <a:solidFill>
                  <a:srgbClr val="800080"/>
                </a:solidFill>
                <a:latin typeface="Times New Roman"/>
                <a:cs typeface="Times New Roman"/>
              </a:rPr>
              <a:t>»	</a:t>
            </a:r>
            <a:r>
              <a:rPr sz="2500" spc="-150" dirty="0">
                <a:latin typeface="Times New Roman"/>
                <a:cs typeface="Times New Roman"/>
              </a:rPr>
              <a:t>Bridges </a:t>
            </a:r>
            <a:r>
              <a:rPr sz="2500" spc="-125" dirty="0">
                <a:latin typeface="Times New Roman"/>
                <a:cs typeface="Times New Roman"/>
              </a:rPr>
              <a:t>forward </a:t>
            </a:r>
            <a:r>
              <a:rPr sz="2500" spc="-200" dirty="0">
                <a:latin typeface="Times New Roman"/>
                <a:cs typeface="Times New Roman"/>
              </a:rPr>
              <a:t>a </a:t>
            </a:r>
            <a:r>
              <a:rPr sz="2500" spc="-170" dirty="0">
                <a:latin typeface="Times New Roman"/>
                <a:cs typeface="Times New Roman"/>
              </a:rPr>
              <a:t>message </a:t>
            </a:r>
            <a:r>
              <a:rPr sz="2500" spc="-45" dirty="0">
                <a:latin typeface="Times New Roman"/>
                <a:cs typeface="Times New Roman"/>
              </a:rPr>
              <a:t>to </a:t>
            </a:r>
            <a:r>
              <a:rPr sz="2500" spc="-155" dirty="0">
                <a:latin typeface="Times New Roman"/>
                <a:cs typeface="Times New Roman"/>
              </a:rPr>
              <a:t>an </a:t>
            </a:r>
            <a:r>
              <a:rPr sz="2500" spc="-120" dirty="0">
                <a:latin typeface="Times New Roman"/>
                <a:cs typeface="Times New Roman"/>
              </a:rPr>
              <a:t>outgoing</a:t>
            </a:r>
            <a:r>
              <a:rPr sz="2500" spc="70" dirty="0">
                <a:latin typeface="Times New Roman"/>
                <a:cs typeface="Times New Roman"/>
              </a:rPr>
              <a:t> </a:t>
            </a:r>
            <a:r>
              <a:rPr sz="2500" spc="-80" dirty="0">
                <a:latin typeface="Times New Roman"/>
                <a:cs typeface="Times New Roman"/>
              </a:rPr>
              <a:t>network.</a:t>
            </a:r>
            <a:endParaRPr sz="25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89661" y="987679"/>
            <a:ext cx="7126605" cy="209486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6870" indent="-344170">
              <a:lnSpc>
                <a:spcPts val="2735"/>
              </a:lnSpc>
              <a:spcBef>
                <a:spcPts val="95"/>
              </a:spcBef>
              <a:buClr>
                <a:srgbClr val="C0504D"/>
              </a:buClr>
              <a:buSzPct val="74000"/>
              <a:buFont typeface="Wingdings"/>
              <a:buChar char=""/>
              <a:tabLst>
                <a:tab pos="356870" algn="l"/>
                <a:tab pos="357505" algn="l"/>
              </a:tabLst>
            </a:pPr>
            <a:r>
              <a:rPr sz="2500" spc="-65" dirty="0">
                <a:latin typeface="Times New Roman"/>
                <a:cs typeface="Times New Roman"/>
              </a:rPr>
              <a:t>Priority</a:t>
            </a:r>
            <a:endParaRPr sz="2500">
              <a:latin typeface="Times New Roman"/>
              <a:cs typeface="Times New Roman"/>
            </a:endParaRPr>
          </a:p>
          <a:p>
            <a:pPr marL="469900">
              <a:lnSpc>
                <a:spcPts val="2515"/>
              </a:lnSpc>
            </a:pPr>
            <a:r>
              <a:rPr sz="2500" spc="-210" dirty="0">
                <a:solidFill>
                  <a:srgbClr val="800080"/>
                </a:solidFill>
                <a:latin typeface="Times New Roman"/>
                <a:cs typeface="Times New Roman"/>
              </a:rPr>
              <a:t>» </a:t>
            </a:r>
            <a:r>
              <a:rPr sz="2500" spc="-90" dirty="0">
                <a:latin typeface="Times New Roman"/>
                <a:cs typeface="Times New Roman"/>
              </a:rPr>
              <a:t>Routers </a:t>
            </a:r>
            <a:r>
              <a:rPr sz="2500" spc="-155" dirty="0">
                <a:latin typeface="Times New Roman"/>
                <a:cs typeface="Times New Roman"/>
              </a:rPr>
              <a:t>can </a:t>
            </a:r>
            <a:r>
              <a:rPr sz="2500" spc="-50" dirty="0">
                <a:latin typeface="Times New Roman"/>
                <a:cs typeface="Times New Roman"/>
              </a:rPr>
              <a:t>treat </a:t>
            </a:r>
            <a:r>
              <a:rPr sz="2500" spc="-130" dirty="0">
                <a:latin typeface="Times New Roman"/>
                <a:cs typeface="Times New Roman"/>
              </a:rPr>
              <a:t>packets according </a:t>
            </a:r>
            <a:r>
              <a:rPr sz="2500" spc="-40" dirty="0">
                <a:latin typeface="Times New Roman"/>
                <a:cs typeface="Times New Roman"/>
              </a:rPr>
              <a:t>to</a:t>
            </a:r>
            <a:r>
              <a:rPr sz="2500" spc="35" dirty="0">
                <a:latin typeface="Times New Roman"/>
                <a:cs typeface="Times New Roman"/>
              </a:rPr>
              <a:t> </a:t>
            </a:r>
            <a:r>
              <a:rPr sz="2500" spc="-70" dirty="0">
                <a:latin typeface="Times New Roman"/>
                <a:cs typeface="Times New Roman"/>
              </a:rPr>
              <a:t>priorities</a:t>
            </a:r>
            <a:endParaRPr sz="2500">
              <a:latin typeface="Times New Roman"/>
              <a:cs typeface="Times New Roman"/>
            </a:endParaRPr>
          </a:p>
          <a:p>
            <a:pPr marL="469900">
              <a:lnSpc>
                <a:spcPts val="2690"/>
              </a:lnSpc>
            </a:pPr>
            <a:r>
              <a:rPr sz="2500" spc="-210" dirty="0">
                <a:solidFill>
                  <a:srgbClr val="800080"/>
                </a:solidFill>
                <a:latin typeface="Times New Roman"/>
                <a:cs typeface="Times New Roman"/>
              </a:rPr>
              <a:t>» </a:t>
            </a:r>
            <a:r>
              <a:rPr sz="2500" spc="-150" dirty="0">
                <a:latin typeface="Times New Roman"/>
                <a:cs typeface="Times New Roman"/>
              </a:rPr>
              <a:t>Bridges </a:t>
            </a:r>
            <a:r>
              <a:rPr sz="2500" spc="-50" dirty="0">
                <a:latin typeface="Times New Roman"/>
                <a:cs typeface="Times New Roman"/>
              </a:rPr>
              <a:t>treat </a:t>
            </a:r>
            <a:r>
              <a:rPr sz="2500" spc="-135" dirty="0">
                <a:latin typeface="Times New Roman"/>
                <a:cs typeface="Times New Roman"/>
              </a:rPr>
              <a:t>all </a:t>
            </a:r>
            <a:r>
              <a:rPr sz="2500" spc="-125" dirty="0">
                <a:latin typeface="Times New Roman"/>
                <a:cs typeface="Times New Roman"/>
              </a:rPr>
              <a:t>packets</a:t>
            </a:r>
            <a:r>
              <a:rPr sz="2500" spc="330" dirty="0">
                <a:latin typeface="Times New Roman"/>
                <a:cs typeface="Times New Roman"/>
              </a:rPr>
              <a:t> </a:t>
            </a:r>
            <a:r>
              <a:rPr sz="2500" spc="-165" dirty="0">
                <a:latin typeface="Times New Roman"/>
                <a:cs typeface="Times New Roman"/>
              </a:rPr>
              <a:t>equally.</a:t>
            </a:r>
            <a:endParaRPr sz="2500">
              <a:latin typeface="Times New Roman"/>
              <a:cs typeface="Times New Roman"/>
            </a:endParaRPr>
          </a:p>
          <a:p>
            <a:pPr marL="356870" indent="-344170">
              <a:lnSpc>
                <a:spcPts val="2785"/>
              </a:lnSpc>
              <a:buClr>
                <a:srgbClr val="C0504D"/>
              </a:buClr>
              <a:buSzPct val="74000"/>
              <a:buFont typeface="Wingdings"/>
              <a:buChar char=""/>
              <a:tabLst>
                <a:tab pos="356870" algn="l"/>
                <a:tab pos="357505" algn="l"/>
              </a:tabLst>
            </a:pPr>
            <a:r>
              <a:rPr sz="2500" spc="-55" dirty="0">
                <a:latin typeface="Times New Roman"/>
                <a:cs typeface="Times New Roman"/>
              </a:rPr>
              <a:t>Error</a:t>
            </a:r>
            <a:r>
              <a:rPr sz="2500" spc="-165" dirty="0">
                <a:latin typeface="Times New Roman"/>
                <a:cs typeface="Times New Roman"/>
              </a:rPr>
              <a:t> </a:t>
            </a:r>
            <a:r>
              <a:rPr sz="2500" spc="-120" dirty="0">
                <a:latin typeface="Times New Roman"/>
                <a:cs typeface="Times New Roman"/>
              </a:rPr>
              <a:t>Rate</a:t>
            </a:r>
            <a:endParaRPr sz="2500">
              <a:latin typeface="Times New Roman"/>
              <a:cs typeface="Times New Roman"/>
            </a:endParaRPr>
          </a:p>
          <a:p>
            <a:pPr marL="756285" marR="5080" indent="-287020">
              <a:lnSpc>
                <a:spcPts val="2700"/>
              </a:lnSpc>
              <a:spcBef>
                <a:spcPts val="215"/>
              </a:spcBef>
              <a:tabLst>
                <a:tab pos="3032125" algn="l"/>
              </a:tabLst>
            </a:pPr>
            <a:r>
              <a:rPr sz="2500" spc="-210" dirty="0">
                <a:solidFill>
                  <a:srgbClr val="800080"/>
                </a:solidFill>
                <a:latin typeface="Times New Roman"/>
                <a:cs typeface="Times New Roman"/>
              </a:rPr>
              <a:t>»</a:t>
            </a:r>
            <a:r>
              <a:rPr sz="2500" spc="100" dirty="0">
                <a:solidFill>
                  <a:srgbClr val="800080"/>
                </a:solidFill>
                <a:latin typeface="Times New Roman"/>
                <a:cs typeface="Times New Roman"/>
              </a:rPr>
              <a:t> </a:t>
            </a:r>
            <a:r>
              <a:rPr sz="2500" spc="-95" dirty="0">
                <a:latin typeface="Times New Roman"/>
                <a:cs typeface="Times New Roman"/>
              </a:rPr>
              <a:t>Network</a:t>
            </a:r>
            <a:r>
              <a:rPr sz="2500" spc="-80" dirty="0">
                <a:latin typeface="Times New Roman"/>
                <a:cs typeface="Times New Roman"/>
              </a:rPr>
              <a:t> </a:t>
            </a:r>
            <a:r>
              <a:rPr sz="2500" spc="-145" dirty="0">
                <a:latin typeface="Times New Roman"/>
                <a:cs typeface="Times New Roman"/>
              </a:rPr>
              <a:t>layers	</a:t>
            </a:r>
            <a:r>
              <a:rPr sz="2500" spc="-195" dirty="0">
                <a:latin typeface="Times New Roman"/>
                <a:cs typeface="Times New Roman"/>
              </a:rPr>
              <a:t>have </a:t>
            </a:r>
            <a:r>
              <a:rPr sz="2500" spc="-90" dirty="0">
                <a:latin typeface="Times New Roman"/>
                <a:cs typeface="Times New Roman"/>
              </a:rPr>
              <a:t>error-checking </a:t>
            </a:r>
            <a:r>
              <a:rPr sz="2500" spc="-114" dirty="0">
                <a:latin typeface="Times New Roman"/>
                <a:cs typeface="Times New Roman"/>
              </a:rPr>
              <a:t>algorithms </a:t>
            </a:r>
            <a:r>
              <a:rPr sz="2500" spc="-80" dirty="0">
                <a:latin typeface="Times New Roman"/>
                <a:cs typeface="Times New Roman"/>
              </a:rPr>
              <a:t>that  </a:t>
            </a:r>
            <a:r>
              <a:rPr sz="2500" spc="-140" dirty="0">
                <a:latin typeface="Times New Roman"/>
                <a:cs typeface="Times New Roman"/>
              </a:rPr>
              <a:t>examines </a:t>
            </a:r>
            <a:r>
              <a:rPr sz="2500" spc="-145" dirty="0">
                <a:latin typeface="Times New Roman"/>
                <a:cs typeface="Times New Roman"/>
              </a:rPr>
              <a:t>each </a:t>
            </a:r>
            <a:r>
              <a:rPr sz="2500" spc="-120" dirty="0">
                <a:latin typeface="Times New Roman"/>
                <a:cs typeface="Times New Roman"/>
              </a:rPr>
              <a:t>received</a:t>
            </a:r>
            <a:r>
              <a:rPr sz="2500" spc="25" dirty="0">
                <a:latin typeface="Times New Roman"/>
                <a:cs typeface="Times New Roman"/>
              </a:rPr>
              <a:t> </a:t>
            </a:r>
            <a:r>
              <a:rPr sz="2500" spc="-85" dirty="0">
                <a:latin typeface="Times New Roman"/>
                <a:cs typeface="Times New Roman"/>
              </a:rPr>
              <a:t>packet.</a:t>
            </a:r>
            <a:endParaRPr sz="25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327653" y="3019424"/>
            <a:ext cx="4637405" cy="406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500" spc="-130" dirty="0">
                <a:latin typeface="Times New Roman"/>
                <a:cs typeface="Times New Roman"/>
              </a:rPr>
              <a:t>provides </a:t>
            </a:r>
            <a:r>
              <a:rPr sz="2500" spc="-200" dirty="0">
                <a:latin typeface="Times New Roman"/>
                <a:cs typeface="Times New Roman"/>
              </a:rPr>
              <a:t>a </a:t>
            </a:r>
            <a:r>
              <a:rPr sz="2500" spc="-130" dirty="0">
                <a:latin typeface="Times New Roman"/>
                <a:cs typeface="Times New Roman"/>
              </a:rPr>
              <a:t>very </a:t>
            </a:r>
            <a:r>
              <a:rPr sz="2500" spc="-145" dirty="0">
                <a:latin typeface="Times New Roman"/>
                <a:cs typeface="Times New Roman"/>
              </a:rPr>
              <a:t>low </a:t>
            </a:r>
            <a:r>
              <a:rPr sz="2500" spc="-85" dirty="0">
                <a:latin typeface="Times New Roman"/>
                <a:cs typeface="Times New Roman"/>
              </a:rPr>
              <a:t>undetected </a:t>
            </a:r>
            <a:r>
              <a:rPr sz="2500" spc="-75" dirty="0">
                <a:latin typeface="Times New Roman"/>
                <a:cs typeface="Times New Roman"/>
              </a:rPr>
              <a:t>bit</a:t>
            </a:r>
            <a:r>
              <a:rPr sz="2500" spc="240" dirty="0">
                <a:latin typeface="Times New Roman"/>
                <a:cs typeface="Times New Roman"/>
              </a:rPr>
              <a:t> </a:t>
            </a:r>
            <a:r>
              <a:rPr sz="2500" spc="-20" dirty="0">
                <a:latin typeface="Times New Roman"/>
                <a:cs typeface="Times New Roman"/>
              </a:rPr>
              <a:t>error</a:t>
            </a:r>
            <a:endParaRPr sz="25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89661" y="3019424"/>
            <a:ext cx="2417445" cy="1121410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756285" marR="5080" indent="-287020">
              <a:lnSpc>
                <a:spcPts val="2700"/>
              </a:lnSpc>
              <a:spcBef>
                <a:spcPts val="434"/>
              </a:spcBef>
            </a:pPr>
            <a:r>
              <a:rPr sz="2500" spc="-210" dirty="0">
                <a:solidFill>
                  <a:srgbClr val="800080"/>
                </a:solidFill>
                <a:latin typeface="Times New Roman"/>
                <a:cs typeface="Times New Roman"/>
              </a:rPr>
              <a:t>» </a:t>
            </a:r>
            <a:r>
              <a:rPr sz="2500" spc="-130" dirty="0">
                <a:latin typeface="Times New Roman"/>
                <a:cs typeface="Times New Roman"/>
              </a:rPr>
              <a:t>The </a:t>
            </a:r>
            <a:r>
              <a:rPr sz="2500" spc="-310" dirty="0">
                <a:latin typeface="Times New Roman"/>
                <a:cs typeface="Times New Roman"/>
              </a:rPr>
              <a:t>MAC </a:t>
            </a:r>
            <a:r>
              <a:rPr sz="2500" spc="-140" dirty="0">
                <a:latin typeface="Times New Roman"/>
                <a:cs typeface="Times New Roman"/>
              </a:rPr>
              <a:t>layer  </a:t>
            </a:r>
            <a:r>
              <a:rPr sz="2500" spc="-45" dirty="0">
                <a:latin typeface="Times New Roman"/>
                <a:cs typeface="Times New Roman"/>
              </a:rPr>
              <a:t>rate.</a:t>
            </a:r>
            <a:endParaRPr sz="2500">
              <a:latin typeface="Times New Roman"/>
              <a:cs typeface="Times New Roman"/>
            </a:endParaRPr>
          </a:p>
          <a:p>
            <a:pPr marL="356870" indent="-344170">
              <a:lnSpc>
                <a:spcPts val="2890"/>
              </a:lnSpc>
              <a:buClr>
                <a:srgbClr val="C0504D"/>
              </a:buClr>
              <a:buSzPct val="74000"/>
              <a:buFont typeface="Wingdings"/>
              <a:buChar char=""/>
              <a:tabLst>
                <a:tab pos="356870" algn="l"/>
                <a:tab pos="357505" algn="l"/>
              </a:tabLst>
            </a:pPr>
            <a:r>
              <a:rPr sz="2500" spc="-120" dirty="0">
                <a:latin typeface="Times New Roman"/>
                <a:cs typeface="Times New Roman"/>
              </a:rPr>
              <a:t>Security</a:t>
            </a:r>
            <a:endParaRPr sz="25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47166" y="4135373"/>
            <a:ext cx="7553959" cy="1834514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299085" marR="467995" indent="-287020">
              <a:lnSpc>
                <a:spcPts val="2400"/>
              </a:lnSpc>
              <a:spcBef>
                <a:spcPts val="675"/>
              </a:spcBef>
              <a:tabLst>
                <a:tab pos="6071235" algn="l"/>
              </a:tabLst>
            </a:pPr>
            <a:r>
              <a:rPr sz="2500" spc="-210" dirty="0">
                <a:solidFill>
                  <a:srgbClr val="800080"/>
                </a:solidFill>
                <a:latin typeface="Times New Roman"/>
                <a:cs typeface="Times New Roman"/>
              </a:rPr>
              <a:t>»</a:t>
            </a:r>
            <a:r>
              <a:rPr sz="2500" spc="-85" dirty="0">
                <a:solidFill>
                  <a:srgbClr val="800080"/>
                </a:solidFill>
                <a:latin typeface="Times New Roman"/>
                <a:cs typeface="Times New Roman"/>
              </a:rPr>
              <a:t> </a:t>
            </a:r>
            <a:r>
              <a:rPr sz="2500" spc="-160" dirty="0">
                <a:latin typeface="Times New Roman"/>
                <a:cs typeface="Times New Roman"/>
              </a:rPr>
              <a:t>Both</a:t>
            </a:r>
            <a:r>
              <a:rPr sz="2500" spc="-80" dirty="0">
                <a:latin typeface="Times New Roman"/>
                <a:cs typeface="Times New Roman"/>
              </a:rPr>
              <a:t> </a:t>
            </a:r>
            <a:r>
              <a:rPr sz="2500" spc="-65" dirty="0">
                <a:latin typeface="Times New Roman"/>
                <a:cs typeface="Times New Roman"/>
              </a:rPr>
              <a:t>b</a:t>
            </a:r>
            <a:r>
              <a:rPr sz="2500" dirty="0">
                <a:latin typeface="Times New Roman"/>
                <a:cs typeface="Times New Roman"/>
              </a:rPr>
              <a:t>r</a:t>
            </a:r>
            <a:r>
              <a:rPr sz="2500" spc="-150" dirty="0">
                <a:latin typeface="Times New Roman"/>
                <a:cs typeface="Times New Roman"/>
              </a:rPr>
              <a:t>idges</a:t>
            </a:r>
            <a:r>
              <a:rPr sz="2500" spc="-40" dirty="0">
                <a:latin typeface="Times New Roman"/>
                <a:cs typeface="Times New Roman"/>
              </a:rPr>
              <a:t> </a:t>
            </a:r>
            <a:r>
              <a:rPr sz="2500" spc="-140" dirty="0">
                <a:latin typeface="Times New Roman"/>
                <a:cs typeface="Times New Roman"/>
              </a:rPr>
              <a:t>an</a:t>
            </a:r>
            <a:r>
              <a:rPr sz="2500" spc="-145" dirty="0">
                <a:latin typeface="Times New Roman"/>
                <a:cs typeface="Times New Roman"/>
              </a:rPr>
              <a:t>d</a:t>
            </a:r>
            <a:r>
              <a:rPr sz="2500" spc="-65" dirty="0">
                <a:latin typeface="Times New Roman"/>
                <a:cs typeface="Times New Roman"/>
              </a:rPr>
              <a:t> </a:t>
            </a:r>
            <a:r>
              <a:rPr sz="2500" spc="5" dirty="0">
                <a:latin typeface="Times New Roman"/>
                <a:cs typeface="Times New Roman"/>
              </a:rPr>
              <a:t>r</a:t>
            </a:r>
            <a:r>
              <a:rPr sz="2500" spc="-70" dirty="0">
                <a:latin typeface="Times New Roman"/>
                <a:cs typeface="Times New Roman"/>
              </a:rPr>
              <a:t>out</a:t>
            </a:r>
            <a:r>
              <a:rPr sz="2500" spc="-85" dirty="0">
                <a:latin typeface="Times New Roman"/>
                <a:cs typeface="Times New Roman"/>
              </a:rPr>
              <a:t>e</a:t>
            </a:r>
            <a:r>
              <a:rPr sz="2500" spc="70" dirty="0">
                <a:latin typeface="Times New Roman"/>
                <a:cs typeface="Times New Roman"/>
              </a:rPr>
              <a:t>r</a:t>
            </a:r>
            <a:r>
              <a:rPr sz="2500" spc="-195" dirty="0">
                <a:latin typeface="Times New Roman"/>
                <a:cs typeface="Times New Roman"/>
              </a:rPr>
              <a:t>s</a:t>
            </a:r>
            <a:r>
              <a:rPr sz="2500" spc="-40" dirty="0">
                <a:latin typeface="Times New Roman"/>
                <a:cs typeface="Times New Roman"/>
              </a:rPr>
              <a:t> </a:t>
            </a:r>
            <a:r>
              <a:rPr sz="2500" spc="-50" dirty="0">
                <a:latin typeface="Times New Roman"/>
                <a:cs typeface="Times New Roman"/>
              </a:rPr>
              <a:t>p</a:t>
            </a:r>
            <a:r>
              <a:rPr sz="2500" spc="-60" dirty="0">
                <a:latin typeface="Times New Roman"/>
                <a:cs typeface="Times New Roman"/>
              </a:rPr>
              <a:t>r</a:t>
            </a:r>
            <a:r>
              <a:rPr sz="2500" spc="-185" dirty="0">
                <a:latin typeface="Times New Roman"/>
                <a:cs typeface="Times New Roman"/>
              </a:rPr>
              <a:t>o</a:t>
            </a:r>
            <a:r>
              <a:rPr sz="2500" spc="-215" dirty="0">
                <a:latin typeface="Times New Roman"/>
                <a:cs typeface="Times New Roman"/>
              </a:rPr>
              <a:t>v</a:t>
            </a:r>
            <a:r>
              <a:rPr sz="2500" spc="-114" dirty="0">
                <a:latin typeface="Times New Roman"/>
                <a:cs typeface="Times New Roman"/>
              </a:rPr>
              <a:t>i</a:t>
            </a:r>
            <a:r>
              <a:rPr sz="2500" spc="-105" dirty="0">
                <a:latin typeface="Times New Roman"/>
                <a:cs typeface="Times New Roman"/>
              </a:rPr>
              <a:t>de</a:t>
            </a:r>
            <a:r>
              <a:rPr sz="2500" spc="-85" dirty="0">
                <a:latin typeface="Times New Roman"/>
                <a:cs typeface="Times New Roman"/>
              </a:rPr>
              <a:t> </a:t>
            </a:r>
            <a:r>
              <a:rPr sz="2500" spc="-75" dirty="0">
                <a:latin typeface="Times New Roman"/>
                <a:cs typeface="Times New Roman"/>
              </a:rPr>
              <a:t>the</a:t>
            </a:r>
            <a:r>
              <a:rPr sz="2500" spc="-90" dirty="0">
                <a:latin typeface="Times New Roman"/>
                <a:cs typeface="Times New Roman"/>
              </a:rPr>
              <a:t> </a:t>
            </a:r>
            <a:r>
              <a:rPr sz="2500" spc="-150" dirty="0">
                <a:latin typeface="Times New Roman"/>
                <a:cs typeface="Times New Roman"/>
              </a:rPr>
              <a:t>abil</a:t>
            </a:r>
            <a:r>
              <a:rPr sz="2500" spc="-105" dirty="0">
                <a:latin typeface="Times New Roman"/>
                <a:cs typeface="Times New Roman"/>
              </a:rPr>
              <a:t>i</a:t>
            </a:r>
            <a:r>
              <a:rPr sz="2500" spc="-90" dirty="0">
                <a:latin typeface="Times New Roman"/>
                <a:cs typeface="Times New Roman"/>
              </a:rPr>
              <a:t>ty</a:t>
            </a:r>
            <a:r>
              <a:rPr sz="2500" spc="-105" dirty="0">
                <a:latin typeface="Times New Roman"/>
                <a:cs typeface="Times New Roman"/>
              </a:rPr>
              <a:t> </a:t>
            </a:r>
            <a:r>
              <a:rPr sz="2500" spc="-40" dirty="0">
                <a:latin typeface="Times New Roman"/>
                <a:cs typeface="Times New Roman"/>
              </a:rPr>
              <a:t>to</a:t>
            </a:r>
            <a:r>
              <a:rPr sz="2500" spc="-75" dirty="0">
                <a:latin typeface="Times New Roman"/>
                <a:cs typeface="Times New Roman"/>
              </a:rPr>
              <a:t> </a:t>
            </a:r>
            <a:r>
              <a:rPr sz="2500" spc="-60" dirty="0">
                <a:latin typeface="Times New Roman"/>
                <a:cs typeface="Times New Roman"/>
              </a:rPr>
              <a:t>put</a:t>
            </a:r>
            <a:r>
              <a:rPr sz="2500" dirty="0">
                <a:latin typeface="Times New Roman"/>
                <a:cs typeface="Times New Roman"/>
              </a:rPr>
              <a:t>	</a:t>
            </a:r>
            <a:r>
              <a:rPr sz="2500" spc="-204" dirty="0">
                <a:latin typeface="Times New Roman"/>
                <a:cs typeface="Times New Roman"/>
              </a:rPr>
              <a:t>“s</a:t>
            </a:r>
            <a:r>
              <a:rPr sz="2500" spc="-225" dirty="0">
                <a:latin typeface="Times New Roman"/>
                <a:cs typeface="Times New Roman"/>
              </a:rPr>
              <a:t>e</a:t>
            </a:r>
            <a:r>
              <a:rPr sz="2500" spc="-85" dirty="0">
                <a:latin typeface="Times New Roman"/>
                <a:cs typeface="Times New Roman"/>
              </a:rPr>
              <a:t>cu</a:t>
            </a:r>
            <a:r>
              <a:rPr sz="2500" spc="-15" dirty="0">
                <a:latin typeface="Times New Roman"/>
                <a:cs typeface="Times New Roman"/>
              </a:rPr>
              <a:t>r</a:t>
            </a:r>
            <a:r>
              <a:rPr sz="2500" spc="-45" dirty="0">
                <a:latin typeface="Times New Roman"/>
                <a:cs typeface="Times New Roman"/>
              </a:rPr>
              <a:t>i</a:t>
            </a:r>
            <a:r>
              <a:rPr sz="2500" spc="-40" dirty="0">
                <a:latin typeface="Times New Roman"/>
                <a:cs typeface="Times New Roman"/>
              </a:rPr>
              <a:t>t</a:t>
            </a:r>
            <a:r>
              <a:rPr sz="2500" spc="-140" dirty="0">
                <a:latin typeface="Times New Roman"/>
                <a:cs typeface="Times New Roman"/>
              </a:rPr>
              <a:t>y  </a:t>
            </a:r>
            <a:r>
              <a:rPr sz="2500" spc="-185" dirty="0">
                <a:latin typeface="Times New Roman"/>
                <a:cs typeface="Times New Roman"/>
              </a:rPr>
              <a:t>walls” </a:t>
            </a:r>
            <a:r>
              <a:rPr sz="2500" spc="-110" dirty="0">
                <a:latin typeface="Times New Roman"/>
                <a:cs typeface="Times New Roman"/>
              </a:rPr>
              <a:t>around </a:t>
            </a:r>
            <a:r>
              <a:rPr sz="2500" spc="-145" dirty="0">
                <a:latin typeface="Times New Roman"/>
                <a:cs typeface="Times New Roman"/>
              </a:rPr>
              <a:t>specific</a:t>
            </a:r>
            <a:r>
              <a:rPr sz="2500" spc="-55" dirty="0">
                <a:latin typeface="Times New Roman"/>
                <a:cs typeface="Times New Roman"/>
              </a:rPr>
              <a:t> </a:t>
            </a:r>
            <a:r>
              <a:rPr sz="2500" spc="-95" dirty="0">
                <a:latin typeface="Times New Roman"/>
                <a:cs typeface="Times New Roman"/>
              </a:rPr>
              <a:t>stations.</a:t>
            </a:r>
            <a:endParaRPr sz="2500">
              <a:latin typeface="Times New Roman"/>
              <a:cs typeface="Times New Roman"/>
            </a:endParaRPr>
          </a:p>
          <a:p>
            <a:pPr marL="12700">
              <a:lnSpc>
                <a:spcPts val="2925"/>
              </a:lnSpc>
              <a:spcBef>
                <a:spcPts val="20"/>
              </a:spcBef>
              <a:tabLst>
                <a:tab pos="6659880" algn="l"/>
              </a:tabLst>
            </a:pPr>
            <a:r>
              <a:rPr sz="2500" spc="-210" dirty="0">
                <a:solidFill>
                  <a:srgbClr val="800080"/>
                </a:solidFill>
                <a:latin typeface="Times New Roman"/>
                <a:cs typeface="Times New Roman"/>
              </a:rPr>
              <a:t>»  </a:t>
            </a:r>
            <a:r>
              <a:rPr sz="2500" spc="-90" dirty="0">
                <a:latin typeface="Times New Roman"/>
                <a:cs typeface="Times New Roman"/>
              </a:rPr>
              <a:t>Routers </a:t>
            </a:r>
            <a:r>
              <a:rPr sz="2500" spc="-130" dirty="0">
                <a:latin typeface="Times New Roman"/>
                <a:cs typeface="Times New Roman"/>
              </a:rPr>
              <a:t>generally </a:t>
            </a:r>
            <a:r>
              <a:rPr sz="2500" spc="-120" dirty="0">
                <a:latin typeface="Times New Roman"/>
                <a:cs typeface="Times New Roman"/>
              </a:rPr>
              <a:t>provide </a:t>
            </a:r>
            <a:r>
              <a:rPr sz="2500" spc="-75" dirty="0">
                <a:latin typeface="Times New Roman"/>
                <a:cs typeface="Times New Roman"/>
              </a:rPr>
              <a:t>greater </a:t>
            </a:r>
            <a:r>
              <a:rPr sz="2500" spc="-100" dirty="0">
                <a:latin typeface="Times New Roman"/>
                <a:cs typeface="Times New Roman"/>
              </a:rPr>
              <a:t>security</a:t>
            </a:r>
            <a:r>
              <a:rPr sz="2500" spc="-85" dirty="0">
                <a:latin typeface="Times New Roman"/>
                <a:cs typeface="Times New Roman"/>
              </a:rPr>
              <a:t> </a:t>
            </a:r>
            <a:r>
              <a:rPr sz="2500" spc="-110" dirty="0">
                <a:latin typeface="Times New Roman"/>
                <a:cs typeface="Times New Roman"/>
              </a:rPr>
              <a:t>than</a:t>
            </a:r>
            <a:r>
              <a:rPr sz="2500" spc="-60" dirty="0">
                <a:latin typeface="Times New Roman"/>
                <a:cs typeface="Times New Roman"/>
              </a:rPr>
              <a:t> </a:t>
            </a:r>
            <a:r>
              <a:rPr sz="2500" spc="-114" dirty="0">
                <a:latin typeface="Times New Roman"/>
                <a:cs typeface="Times New Roman"/>
              </a:rPr>
              <a:t>bridges	</a:t>
            </a:r>
            <a:r>
              <a:rPr sz="2500" spc="-145" dirty="0">
                <a:latin typeface="Times New Roman"/>
                <a:cs typeface="Times New Roman"/>
              </a:rPr>
              <a:t>because</a:t>
            </a:r>
            <a:endParaRPr sz="2500">
              <a:latin typeface="Times New Roman"/>
              <a:cs typeface="Times New Roman"/>
            </a:endParaRPr>
          </a:p>
          <a:p>
            <a:pPr marL="699770" indent="-229870">
              <a:lnSpc>
                <a:spcPts val="2925"/>
              </a:lnSpc>
              <a:buChar char="–"/>
              <a:tabLst>
                <a:tab pos="700405" algn="l"/>
              </a:tabLst>
            </a:pPr>
            <a:r>
              <a:rPr sz="2500" spc="-120" dirty="0">
                <a:latin typeface="Times New Roman"/>
                <a:cs typeface="Times New Roman"/>
              </a:rPr>
              <a:t>they </a:t>
            </a:r>
            <a:r>
              <a:rPr sz="2500" spc="-155" dirty="0">
                <a:latin typeface="Times New Roman"/>
                <a:cs typeface="Times New Roman"/>
              </a:rPr>
              <a:t>can </a:t>
            </a:r>
            <a:r>
              <a:rPr sz="2500" spc="-114" dirty="0">
                <a:latin typeface="Times New Roman"/>
                <a:cs typeface="Times New Roman"/>
              </a:rPr>
              <a:t>be </a:t>
            </a:r>
            <a:r>
              <a:rPr sz="2500" spc="-125" dirty="0">
                <a:latin typeface="Times New Roman"/>
                <a:cs typeface="Times New Roman"/>
              </a:rPr>
              <a:t>addressed </a:t>
            </a:r>
            <a:r>
              <a:rPr sz="2500" spc="-100" dirty="0">
                <a:latin typeface="Times New Roman"/>
                <a:cs typeface="Times New Roman"/>
              </a:rPr>
              <a:t>directly</a:t>
            </a:r>
            <a:r>
              <a:rPr sz="2500" spc="95" dirty="0">
                <a:latin typeface="Times New Roman"/>
                <a:cs typeface="Times New Roman"/>
              </a:rPr>
              <a:t> </a:t>
            </a:r>
            <a:r>
              <a:rPr sz="2500" spc="-145" dirty="0">
                <a:latin typeface="Times New Roman"/>
                <a:cs typeface="Times New Roman"/>
              </a:rPr>
              <a:t>and</a:t>
            </a:r>
            <a:endParaRPr sz="2500">
              <a:latin typeface="Times New Roman"/>
              <a:cs typeface="Times New Roman"/>
            </a:endParaRPr>
          </a:p>
          <a:p>
            <a:pPr marL="699770" indent="-229870">
              <a:lnSpc>
                <a:spcPct val="100000"/>
              </a:lnSpc>
              <a:buChar char="–"/>
              <a:tabLst>
                <a:tab pos="700405" algn="l"/>
              </a:tabLst>
            </a:pPr>
            <a:r>
              <a:rPr sz="2500" spc="-120" dirty="0">
                <a:latin typeface="Times New Roman"/>
                <a:cs typeface="Times New Roman"/>
              </a:rPr>
              <a:t>they </a:t>
            </a:r>
            <a:r>
              <a:rPr sz="2500" spc="-135" dirty="0">
                <a:latin typeface="Times New Roman"/>
                <a:cs typeface="Times New Roman"/>
              </a:rPr>
              <a:t>use </a:t>
            </a:r>
            <a:r>
              <a:rPr sz="2500" spc="-120" dirty="0">
                <a:latin typeface="Times New Roman"/>
                <a:cs typeface="Times New Roman"/>
              </a:rPr>
              <a:t>additional </a:t>
            </a:r>
            <a:r>
              <a:rPr sz="2500" spc="-125" dirty="0">
                <a:latin typeface="Times New Roman"/>
                <a:cs typeface="Times New Roman"/>
              </a:rPr>
              <a:t>data </a:t>
            </a:r>
            <a:r>
              <a:rPr sz="2500" spc="-90" dirty="0">
                <a:latin typeface="Times New Roman"/>
                <a:cs typeface="Times New Roman"/>
              </a:rPr>
              <a:t>for </a:t>
            </a:r>
            <a:r>
              <a:rPr sz="2500" spc="-114" dirty="0">
                <a:latin typeface="Times New Roman"/>
                <a:cs typeface="Times New Roman"/>
              </a:rPr>
              <a:t>implementing</a:t>
            </a:r>
            <a:r>
              <a:rPr sz="2500" spc="165" dirty="0">
                <a:latin typeface="Times New Roman"/>
                <a:cs typeface="Times New Roman"/>
              </a:rPr>
              <a:t> </a:t>
            </a:r>
            <a:r>
              <a:rPr sz="2500" spc="-125" dirty="0">
                <a:latin typeface="Times New Roman"/>
                <a:cs typeface="Times New Roman"/>
              </a:rPr>
              <a:t>security.</a:t>
            </a:r>
            <a:endParaRPr sz="25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143000" y="0"/>
            <a:ext cx="5432425" cy="10731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82292" y="9271"/>
            <a:ext cx="494919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155" dirty="0">
                <a:solidFill>
                  <a:srgbClr val="585858"/>
                </a:solidFill>
                <a:latin typeface="Times New Roman"/>
                <a:cs typeface="Times New Roman"/>
              </a:rPr>
              <a:t>Brouters: </a:t>
            </a:r>
            <a:r>
              <a:rPr sz="4000" spc="-229" dirty="0">
                <a:solidFill>
                  <a:srgbClr val="585858"/>
                </a:solidFill>
                <a:latin typeface="Times New Roman"/>
                <a:cs typeface="Times New Roman"/>
              </a:rPr>
              <a:t>Bridging</a:t>
            </a:r>
            <a:r>
              <a:rPr sz="4000" spc="-375" dirty="0">
                <a:solidFill>
                  <a:srgbClr val="585858"/>
                </a:solidFill>
                <a:latin typeface="Times New Roman"/>
                <a:cs typeface="Times New Roman"/>
              </a:rPr>
              <a:t> </a:t>
            </a:r>
            <a:r>
              <a:rPr sz="4000" spc="-165" dirty="0">
                <a:solidFill>
                  <a:srgbClr val="585858"/>
                </a:solidFill>
                <a:latin typeface="Times New Roman"/>
                <a:cs typeface="Times New Roman"/>
              </a:rPr>
              <a:t>Routers</a:t>
            </a:r>
            <a:endParaRPr sz="4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5940" y="969922"/>
            <a:ext cx="7812405" cy="2540635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356870" indent="-344170">
              <a:lnSpc>
                <a:spcPct val="100000"/>
              </a:lnSpc>
              <a:spcBef>
                <a:spcPts val="700"/>
              </a:spcBef>
              <a:buClr>
                <a:srgbClr val="C0504D"/>
              </a:buClr>
              <a:buSzPct val="74000"/>
              <a:buFont typeface="Wingdings"/>
              <a:buChar char=""/>
              <a:tabLst>
                <a:tab pos="356870" algn="l"/>
                <a:tab pos="357505" algn="l"/>
              </a:tabLst>
            </a:pPr>
            <a:r>
              <a:rPr sz="2500" spc="-130" dirty="0">
                <a:latin typeface="Times New Roman"/>
                <a:cs typeface="Times New Roman"/>
              </a:rPr>
              <a:t>Combine </a:t>
            </a:r>
            <a:r>
              <a:rPr sz="2500" spc="-110" dirty="0">
                <a:latin typeface="Times New Roman"/>
                <a:cs typeface="Times New Roman"/>
              </a:rPr>
              <a:t>features </a:t>
            </a:r>
            <a:r>
              <a:rPr sz="2500" spc="-150" dirty="0">
                <a:latin typeface="Times New Roman"/>
                <a:cs typeface="Times New Roman"/>
              </a:rPr>
              <a:t>of </a:t>
            </a:r>
            <a:r>
              <a:rPr sz="2500" spc="-114" dirty="0">
                <a:latin typeface="Times New Roman"/>
                <a:cs typeface="Times New Roman"/>
              </a:rPr>
              <a:t>bridges </a:t>
            </a:r>
            <a:r>
              <a:rPr sz="2500" spc="-145" dirty="0">
                <a:latin typeface="Times New Roman"/>
                <a:cs typeface="Times New Roman"/>
              </a:rPr>
              <a:t>and</a:t>
            </a:r>
            <a:r>
              <a:rPr sz="2500" spc="100" dirty="0">
                <a:latin typeface="Times New Roman"/>
                <a:cs typeface="Times New Roman"/>
              </a:rPr>
              <a:t> </a:t>
            </a:r>
            <a:r>
              <a:rPr sz="2500" spc="-45" dirty="0">
                <a:latin typeface="Times New Roman"/>
                <a:cs typeface="Times New Roman"/>
              </a:rPr>
              <a:t>routers.</a:t>
            </a:r>
            <a:endParaRPr sz="2500">
              <a:latin typeface="Times New Roman"/>
              <a:cs typeface="Times New Roman"/>
            </a:endParaRPr>
          </a:p>
          <a:p>
            <a:pPr marL="356870" marR="5080" indent="-344170">
              <a:lnSpc>
                <a:spcPct val="100000"/>
              </a:lnSpc>
              <a:spcBef>
                <a:spcPts val="600"/>
              </a:spcBef>
              <a:buClr>
                <a:srgbClr val="C0504D"/>
              </a:buClr>
              <a:buSzPct val="74000"/>
              <a:buFont typeface="Wingdings"/>
              <a:buChar char=""/>
              <a:tabLst>
                <a:tab pos="356870" algn="l"/>
                <a:tab pos="357505" algn="l"/>
                <a:tab pos="4182110" algn="l"/>
                <a:tab pos="5622290" algn="l"/>
              </a:tabLst>
            </a:pPr>
            <a:r>
              <a:rPr sz="2500" spc="-150" dirty="0">
                <a:latin typeface="Times New Roman"/>
                <a:cs typeface="Times New Roman"/>
              </a:rPr>
              <a:t>Capable </a:t>
            </a:r>
            <a:r>
              <a:rPr sz="2500" spc="-145" dirty="0">
                <a:latin typeface="Times New Roman"/>
                <a:cs typeface="Times New Roman"/>
              </a:rPr>
              <a:t>of </a:t>
            </a:r>
            <a:r>
              <a:rPr sz="2500" spc="-140" dirty="0">
                <a:latin typeface="Times New Roman"/>
                <a:cs typeface="Times New Roman"/>
              </a:rPr>
              <a:t>establishing </a:t>
            </a:r>
            <a:r>
              <a:rPr sz="2500" spc="-200" dirty="0">
                <a:latin typeface="Times New Roman"/>
                <a:cs typeface="Times New Roman"/>
              </a:rPr>
              <a:t>a  </a:t>
            </a:r>
            <a:r>
              <a:rPr sz="2500" spc="-100" dirty="0">
                <a:latin typeface="Times New Roman"/>
                <a:cs typeface="Times New Roman"/>
              </a:rPr>
              <a:t>bridge</a:t>
            </a:r>
            <a:r>
              <a:rPr sz="2500" spc="-125" dirty="0">
                <a:latin typeface="Times New Roman"/>
                <a:cs typeface="Times New Roman"/>
              </a:rPr>
              <a:t> </a:t>
            </a:r>
            <a:r>
              <a:rPr sz="2500" spc="-105" dirty="0">
                <a:latin typeface="Times New Roman"/>
                <a:cs typeface="Times New Roman"/>
              </a:rPr>
              <a:t>between</a:t>
            </a:r>
            <a:r>
              <a:rPr sz="2500" spc="-90" dirty="0">
                <a:latin typeface="Times New Roman"/>
                <a:cs typeface="Times New Roman"/>
              </a:rPr>
              <a:t> </a:t>
            </a:r>
            <a:r>
              <a:rPr sz="2500" spc="-100" dirty="0">
                <a:latin typeface="Times New Roman"/>
                <a:cs typeface="Times New Roman"/>
              </a:rPr>
              <a:t>two	</a:t>
            </a:r>
            <a:r>
              <a:rPr sz="2500" spc="-105" dirty="0">
                <a:latin typeface="Times New Roman"/>
                <a:cs typeface="Times New Roman"/>
              </a:rPr>
              <a:t>networks </a:t>
            </a:r>
            <a:r>
              <a:rPr sz="2500" spc="-200" dirty="0">
                <a:latin typeface="Times New Roman"/>
                <a:cs typeface="Times New Roman"/>
              </a:rPr>
              <a:t>as </a:t>
            </a:r>
            <a:r>
              <a:rPr sz="2500" spc="-130" dirty="0">
                <a:latin typeface="Times New Roman"/>
                <a:cs typeface="Times New Roman"/>
              </a:rPr>
              <a:t>well </a:t>
            </a:r>
            <a:r>
              <a:rPr sz="2500" spc="-200" dirty="0">
                <a:latin typeface="Times New Roman"/>
                <a:cs typeface="Times New Roman"/>
              </a:rPr>
              <a:t>as  </a:t>
            </a:r>
            <a:r>
              <a:rPr sz="2500" spc="-90" dirty="0">
                <a:latin typeface="Times New Roman"/>
                <a:cs typeface="Times New Roman"/>
              </a:rPr>
              <a:t>routing </a:t>
            </a:r>
            <a:r>
              <a:rPr sz="2500" spc="-140" dirty="0">
                <a:latin typeface="Times New Roman"/>
                <a:cs typeface="Times New Roman"/>
              </a:rPr>
              <a:t>some </a:t>
            </a:r>
            <a:r>
              <a:rPr sz="2500" spc="-170" dirty="0">
                <a:latin typeface="Times New Roman"/>
                <a:cs typeface="Times New Roman"/>
              </a:rPr>
              <a:t>messages</a:t>
            </a:r>
            <a:r>
              <a:rPr sz="2500" spc="100" dirty="0">
                <a:latin typeface="Times New Roman"/>
                <a:cs typeface="Times New Roman"/>
              </a:rPr>
              <a:t> </a:t>
            </a:r>
            <a:r>
              <a:rPr sz="2500" spc="-110" dirty="0">
                <a:latin typeface="Times New Roman"/>
                <a:cs typeface="Times New Roman"/>
              </a:rPr>
              <a:t>from</a:t>
            </a:r>
            <a:r>
              <a:rPr sz="2500" spc="-40" dirty="0">
                <a:latin typeface="Times New Roman"/>
                <a:cs typeface="Times New Roman"/>
              </a:rPr>
              <a:t> </a:t>
            </a:r>
            <a:r>
              <a:rPr sz="2500" spc="-75" dirty="0">
                <a:latin typeface="Times New Roman"/>
                <a:cs typeface="Times New Roman"/>
              </a:rPr>
              <a:t>the	</a:t>
            </a:r>
            <a:r>
              <a:rPr sz="2500" spc="-100" dirty="0">
                <a:latin typeface="Times New Roman"/>
                <a:cs typeface="Times New Roman"/>
              </a:rPr>
              <a:t>bridge </a:t>
            </a:r>
            <a:r>
              <a:rPr sz="2500" spc="-105" dirty="0">
                <a:latin typeface="Times New Roman"/>
                <a:cs typeface="Times New Roman"/>
              </a:rPr>
              <a:t>networks </a:t>
            </a:r>
            <a:r>
              <a:rPr sz="2500" spc="-40" dirty="0">
                <a:latin typeface="Times New Roman"/>
                <a:cs typeface="Times New Roman"/>
              </a:rPr>
              <a:t>to </a:t>
            </a:r>
            <a:r>
              <a:rPr sz="2500" spc="-60" dirty="0">
                <a:latin typeface="Times New Roman"/>
                <a:cs typeface="Times New Roman"/>
              </a:rPr>
              <a:t>other  </a:t>
            </a:r>
            <a:r>
              <a:rPr sz="2500" spc="-90" dirty="0">
                <a:latin typeface="Times New Roman"/>
                <a:cs typeface="Times New Roman"/>
              </a:rPr>
              <a:t>networks.</a:t>
            </a:r>
            <a:endParaRPr sz="2500">
              <a:latin typeface="Times New Roman"/>
              <a:cs typeface="Times New Roman"/>
            </a:endParaRPr>
          </a:p>
          <a:p>
            <a:pPr marL="356870" marR="1289685" indent="-344170">
              <a:lnSpc>
                <a:spcPct val="100000"/>
              </a:lnSpc>
              <a:spcBef>
                <a:spcPts val="600"/>
              </a:spcBef>
              <a:buClr>
                <a:srgbClr val="C0504D"/>
              </a:buClr>
              <a:buSzPct val="74000"/>
              <a:buFont typeface="Wingdings"/>
              <a:buChar char=""/>
              <a:tabLst>
                <a:tab pos="356870" algn="l"/>
                <a:tab pos="357505" algn="l"/>
              </a:tabLst>
            </a:pPr>
            <a:r>
              <a:rPr sz="2500" spc="-140" dirty="0">
                <a:latin typeface="Times New Roman"/>
                <a:cs typeface="Times New Roman"/>
              </a:rPr>
              <a:t>Are </a:t>
            </a:r>
            <a:r>
              <a:rPr sz="2500" spc="-120" dirty="0">
                <a:latin typeface="Times New Roman"/>
                <a:cs typeface="Times New Roman"/>
              </a:rPr>
              <a:t>sometimes </a:t>
            </a:r>
            <a:r>
              <a:rPr sz="2500" spc="-125" dirty="0">
                <a:latin typeface="Times New Roman"/>
                <a:cs typeface="Times New Roman"/>
              </a:rPr>
              <a:t>called </a:t>
            </a:r>
            <a:r>
              <a:rPr sz="2500" spc="-155" dirty="0">
                <a:latin typeface="Times New Roman"/>
                <a:cs typeface="Times New Roman"/>
              </a:rPr>
              <a:t>(Layer </a:t>
            </a:r>
            <a:r>
              <a:rPr sz="2500" spc="70" dirty="0">
                <a:latin typeface="Times New Roman"/>
                <a:cs typeface="Times New Roman"/>
              </a:rPr>
              <a:t>2/3) </a:t>
            </a:r>
            <a:r>
              <a:rPr sz="2500" spc="-130" dirty="0">
                <a:latin typeface="Times New Roman"/>
                <a:cs typeface="Times New Roman"/>
              </a:rPr>
              <a:t>switches </a:t>
            </a:r>
            <a:r>
              <a:rPr sz="2500" spc="-145" dirty="0">
                <a:latin typeface="Times New Roman"/>
                <a:cs typeface="Times New Roman"/>
              </a:rPr>
              <a:t>and </a:t>
            </a:r>
            <a:r>
              <a:rPr sz="2500" spc="-100" dirty="0">
                <a:latin typeface="Times New Roman"/>
                <a:cs typeface="Times New Roman"/>
              </a:rPr>
              <a:t>are </a:t>
            </a:r>
            <a:r>
              <a:rPr sz="2500" spc="-200" dirty="0">
                <a:latin typeface="Times New Roman"/>
                <a:cs typeface="Times New Roman"/>
              </a:rPr>
              <a:t>a  </a:t>
            </a:r>
            <a:r>
              <a:rPr sz="2500" spc="-120" dirty="0">
                <a:latin typeface="Times New Roman"/>
                <a:cs typeface="Times New Roman"/>
              </a:rPr>
              <a:t>combination </a:t>
            </a:r>
            <a:r>
              <a:rPr sz="2500" spc="-150" dirty="0">
                <a:latin typeface="Times New Roman"/>
                <a:cs typeface="Times New Roman"/>
              </a:rPr>
              <a:t>of </a:t>
            </a:r>
            <a:r>
              <a:rPr sz="2500" spc="-25" dirty="0">
                <a:latin typeface="Times New Roman"/>
                <a:cs typeface="Times New Roman"/>
              </a:rPr>
              <a:t>bridge/router </a:t>
            </a:r>
            <a:r>
              <a:rPr sz="2500" spc="-120" dirty="0">
                <a:latin typeface="Times New Roman"/>
                <a:cs typeface="Times New Roman"/>
              </a:rPr>
              <a:t>hardware </a:t>
            </a:r>
            <a:r>
              <a:rPr sz="2500" spc="-145" dirty="0">
                <a:latin typeface="Times New Roman"/>
                <a:cs typeface="Times New Roman"/>
              </a:rPr>
              <a:t>and</a:t>
            </a:r>
            <a:r>
              <a:rPr sz="2500" spc="90" dirty="0">
                <a:latin typeface="Times New Roman"/>
                <a:cs typeface="Times New Roman"/>
              </a:rPr>
              <a:t> </a:t>
            </a:r>
            <a:r>
              <a:rPr sz="2500" spc="-100" dirty="0">
                <a:latin typeface="Times New Roman"/>
                <a:cs typeface="Times New Roman"/>
              </a:rPr>
              <a:t>software.</a:t>
            </a:r>
            <a:endParaRPr sz="25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61917" y="103123"/>
            <a:ext cx="156527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305" dirty="0">
                <a:solidFill>
                  <a:srgbClr val="585858"/>
                </a:solidFill>
                <a:latin typeface="Times New Roman"/>
                <a:cs typeface="Times New Roman"/>
              </a:rPr>
              <a:t>Gateway</a:t>
            </a:r>
            <a:endParaRPr sz="4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2877" y="1118362"/>
            <a:ext cx="7933690" cy="4996180"/>
          </a:xfrm>
          <a:prstGeom prst="rect">
            <a:avLst/>
          </a:prstGeom>
        </p:spPr>
        <p:txBody>
          <a:bodyPr vert="horz" wrap="square" lIns="0" tIns="127000" rIns="0" bIns="0" rtlCol="0">
            <a:spAutoFit/>
          </a:bodyPr>
          <a:lstStyle/>
          <a:p>
            <a:pPr marL="356870" indent="-344170">
              <a:lnSpc>
                <a:spcPct val="100000"/>
              </a:lnSpc>
              <a:spcBef>
                <a:spcPts val="1000"/>
              </a:spcBef>
              <a:buFont typeface="Arial"/>
              <a:buChar char="•"/>
              <a:tabLst>
                <a:tab pos="356870" algn="l"/>
                <a:tab pos="357505" algn="l"/>
              </a:tabLst>
            </a:pPr>
            <a:r>
              <a:rPr sz="2400" spc="-135" dirty="0">
                <a:latin typeface="Times New Roman"/>
                <a:cs typeface="Times New Roman"/>
              </a:rPr>
              <a:t>Interchangeably </a:t>
            </a:r>
            <a:r>
              <a:rPr sz="2400" spc="-120" dirty="0">
                <a:latin typeface="Times New Roman"/>
                <a:cs typeface="Times New Roman"/>
              </a:rPr>
              <a:t>used </a:t>
            </a:r>
            <a:r>
              <a:rPr sz="2400" spc="-30" dirty="0">
                <a:latin typeface="Times New Roman"/>
                <a:cs typeface="Times New Roman"/>
              </a:rPr>
              <a:t>term </a:t>
            </a:r>
            <a:r>
              <a:rPr sz="2400" spc="-50" dirty="0">
                <a:latin typeface="Times New Roman"/>
                <a:cs typeface="Times New Roman"/>
              </a:rPr>
              <a:t>router </a:t>
            </a:r>
            <a:r>
              <a:rPr sz="2400" spc="-135" dirty="0">
                <a:latin typeface="Times New Roman"/>
                <a:cs typeface="Times New Roman"/>
              </a:rPr>
              <a:t>and</a:t>
            </a:r>
            <a:r>
              <a:rPr sz="2400" spc="-285" dirty="0">
                <a:latin typeface="Times New Roman"/>
                <a:cs typeface="Times New Roman"/>
              </a:rPr>
              <a:t> </a:t>
            </a:r>
            <a:r>
              <a:rPr sz="2400" spc="-200" dirty="0">
                <a:latin typeface="Times New Roman"/>
                <a:cs typeface="Times New Roman"/>
              </a:rPr>
              <a:t>gateway</a:t>
            </a:r>
            <a:endParaRPr sz="2400">
              <a:latin typeface="Times New Roman"/>
              <a:cs typeface="Times New Roman"/>
            </a:endParaRPr>
          </a:p>
          <a:p>
            <a:pPr marL="356870" indent="-344170">
              <a:lnSpc>
                <a:spcPct val="100000"/>
              </a:lnSpc>
              <a:spcBef>
                <a:spcPts val="900"/>
              </a:spcBef>
              <a:buFont typeface="Arial"/>
              <a:buChar char="•"/>
              <a:tabLst>
                <a:tab pos="356870" algn="l"/>
                <a:tab pos="357505" algn="l"/>
                <a:tab pos="6407785" algn="l"/>
              </a:tabLst>
            </a:pPr>
            <a:r>
              <a:rPr sz="2400" spc="-95" dirty="0">
                <a:latin typeface="Times New Roman"/>
                <a:cs typeface="Times New Roman"/>
              </a:rPr>
              <a:t>Connect </a:t>
            </a:r>
            <a:r>
              <a:rPr sz="2400" spc="-110" dirty="0">
                <a:latin typeface="Times New Roman"/>
                <a:cs typeface="Times New Roman"/>
              </a:rPr>
              <a:t>two </a:t>
            </a:r>
            <a:r>
              <a:rPr sz="2400" spc="-114" dirty="0">
                <a:latin typeface="Times New Roman"/>
                <a:cs typeface="Times New Roman"/>
              </a:rPr>
              <a:t>networks </a:t>
            </a:r>
            <a:r>
              <a:rPr sz="2400" spc="-180" dirty="0">
                <a:latin typeface="Times New Roman"/>
                <a:cs typeface="Times New Roman"/>
              </a:rPr>
              <a:t>above </a:t>
            </a:r>
            <a:r>
              <a:rPr sz="2400" spc="-70" dirty="0">
                <a:latin typeface="Times New Roman"/>
                <a:cs typeface="Times New Roman"/>
              </a:rPr>
              <a:t>the </a:t>
            </a:r>
            <a:r>
              <a:rPr sz="2400" spc="-100" dirty="0">
                <a:latin typeface="Times New Roman"/>
                <a:cs typeface="Times New Roman"/>
              </a:rPr>
              <a:t>network </a:t>
            </a:r>
            <a:r>
              <a:rPr sz="2400" spc="-155" dirty="0">
                <a:latin typeface="Times New Roman"/>
                <a:cs typeface="Times New Roman"/>
              </a:rPr>
              <a:t>layer</a:t>
            </a:r>
            <a:r>
              <a:rPr sz="2400" spc="270" dirty="0">
                <a:latin typeface="Times New Roman"/>
                <a:cs typeface="Times New Roman"/>
              </a:rPr>
              <a:t> </a:t>
            </a:r>
            <a:r>
              <a:rPr sz="2400" spc="-140" dirty="0">
                <a:latin typeface="Times New Roman"/>
                <a:cs typeface="Times New Roman"/>
              </a:rPr>
              <a:t>of</a:t>
            </a:r>
            <a:r>
              <a:rPr sz="2400" spc="-175" dirty="0">
                <a:latin typeface="Times New Roman"/>
                <a:cs typeface="Times New Roman"/>
              </a:rPr>
              <a:t> </a:t>
            </a:r>
            <a:r>
              <a:rPr sz="2400" spc="-165" dirty="0">
                <a:latin typeface="Times New Roman"/>
                <a:cs typeface="Times New Roman"/>
              </a:rPr>
              <a:t>OSI	</a:t>
            </a:r>
            <a:r>
              <a:rPr sz="2400" spc="-75" dirty="0">
                <a:latin typeface="Times New Roman"/>
                <a:cs typeface="Times New Roman"/>
              </a:rPr>
              <a:t>model.</a:t>
            </a:r>
            <a:endParaRPr sz="2400">
              <a:latin typeface="Times New Roman"/>
              <a:cs typeface="Times New Roman"/>
            </a:endParaRPr>
          </a:p>
          <a:p>
            <a:pPr marL="356870" indent="-344170">
              <a:lnSpc>
                <a:spcPct val="100000"/>
              </a:lnSpc>
              <a:spcBef>
                <a:spcPts val="315"/>
              </a:spcBef>
              <a:buFont typeface="Arial"/>
              <a:buChar char="•"/>
              <a:tabLst>
                <a:tab pos="356870" algn="l"/>
                <a:tab pos="357505" algn="l"/>
              </a:tabLst>
            </a:pPr>
            <a:r>
              <a:rPr sz="2400" spc="-150" dirty="0">
                <a:latin typeface="Times New Roman"/>
                <a:cs typeface="Times New Roman"/>
              </a:rPr>
              <a:t>Are </a:t>
            </a:r>
            <a:r>
              <a:rPr sz="2400" spc="-140" dirty="0">
                <a:latin typeface="Times New Roman"/>
                <a:cs typeface="Times New Roman"/>
              </a:rPr>
              <a:t>capable of </a:t>
            </a:r>
            <a:r>
              <a:rPr sz="2400" spc="-114" dirty="0">
                <a:latin typeface="Times New Roman"/>
                <a:cs typeface="Times New Roman"/>
              </a:rPr>
              <a:t>converting </a:t>
            </a:r>
            <a:r>
              <a:rPr sz="2400" spc="-140" dirty="0">
                <a:latin typeface="Times New Roman"/>
                <a:cs typeface="Times New Roman"/>
              </a:rPr>
              <a:t>data frames </a:t>
            </a:r>
            <a:r>
              <a:rPr sz="2400" spc="-135" dirty="0">
                <a:latin typeface="Times New Roman"/>
                <a:cs typeface="Times New Roman"/>
              </a:rPr>
              <a:t>and</a:t>
            </a:r>
            <a:r>
              <a:rPr sz="2400" spc="114" dirty="0">
                <a:latin typeface="Times New Roman"/>
                <a:cs typeface="Times New Roman"/>
              </a:rPr>
              <a:t> </a:t>
            </a:r>
            <a:r>
              <a:rPr sz="2400" spc="-100" dirty="0">
                <a:latin typeface="Times New Roman"/>
                <a:cs typeface="Times New Roman"/>
              </a:rPr>
              <a:t>network</a:t>
            </a:r>
            <a:endParaRPr sz="2400">
              <a:latin typeface="Times New Roman"/>
              <a:cs typeface="Times New Roman"/>
            </a:endParaRPr>
          </a:p>
          <a:p>
            <a:pPr marL="356870">
              <a:lnSpc>
                <a:spcPct val="100000"/>
              </a:lnSpc>
              <a:spcBef>
                <a:spcPts val="320"/>
              </a:spcBef>
            </a:pPr>
            <a:r>
              <a:rPr sz="2400" spc="-100" dirty="0">
                <a:latin typeface="Times New Roman"/>
                <a:cs typeface="Times New Roman"/>
              </a:rPr>
              <a:t>protocols </a:t>
            </a:r>
            <a:r>
              <a:rPr sz="2400" spc="-80" dirty="0">
                <a:latin typeface="Times New Roman"/>
                <a:cs typeface="Times New Roman"/>
              </a:rPr>
              <a:t>into </a:t>
            </a:r>
            <a:r>
              <a:rPr sz="2400" spc="-70" dirty="0">
                <a:latin typeface="Times New Roman"/>
                <a:cs typeface="Times New Roman"/>
              </a:rPr>
              <a:t>the </a:t>
            </a:r>
            <a:r>
              <a:rPr sz="2400" spc="-105" dirty="0">
                <a:latin typeface="Times New Roman"/>
                <a:cs typeface="Times New Roman"/>
              </a:rPr>
              <a:t>format </a:t>
            </a:r>
            <a:r>
              <a:rPr sz="2400" spc="-100" dirty="0">
                <a:latin typeface="Times New Roman"/>
                <a:cs typeface="Times New Roman"/>
              </a:rPr>
              <a:t>needed </a:t>
            </a:r>
            <a:r>
              <a:rPr sz="2400" spc="-190" dirty="0">
                <a:latin typeface="Times New Roman"/>
                <a:cs typeface="Times New Roman"/>
              </a:rPr>
              <a:t>by </a:t>
            </a:r>
            <a:r>
              <a:rPr sz="2400" spc="-85" dirty="0">
                <a:latin typeface="Times New Roman"/>
                <a:cs typeface="Times New Roman"/>
              </a:rPr>
              <a:t>another</a:t>
            </a:r>
            <a:r>
              <a:rPr sz="2400" spc="-100" dirty="0">
                <a:latin typeface="Times New Roman"/>
                <a:cs typeface="Times New Roman"/>
              </a:rPr>
              <a:t> </a:t>
            </a:r>
            <a:r>
              <a:rPr sz="2400" spc="-75" dirty="0">
                <a:latin typeface="Times New Roman"/>
                <a:cs typeface="Times New Roman"/>
              </a:rPr>
              <a:t>network.</a:t>
            </a:r>
            <a:endParaRPr sz="2400">
              <a:latin typeface="Times New Roman"/>
              <a:cs typeface="Times New Roman"/>
            </a:endParaRPr>
          </a:p>
          <a:p>
            <a:pPr marL="356870" marR="1026160" indent="-344170">
              <a:lnSpc>
                <a:spcPct val="100800"/>
              </a:lnSpc>
              <a:spcBef>
                <a:spcPts val="700"/>
              </a:spcBef>
              <a:buFont typeface="Arial"/>
              <a:buChar char="•"/>
              <a:tabLst>
                <a:tab pos="356870" algn="l"/>
                <a:tab pos="357505" algn="l"/>
                <a:tab pos="5824220" algn="l"/>
              </a:tabLst>
            </a:pPr>
            <a:r>
              <a:rPr sz="2400" spc="-150" dirty="0">
                <a:latin typeface="Times New Roman"/>
                <a:cs typeface="Times New Roman"/>
              </a:rPr>
              <a:t>P</a:t>
            </a:r>
            <a:r>
              <a:rPr sz="2400" spc="-10" dirty="0">
                <a:latin typeface="Times New Roman"/>
                <a:cs typeface="Times New Roman"/>
              </a:rPr>
              <a:t>r</a:t>
            </a:r>
            <a:r>
              <a:rPr sz="2400" spc="-185" dirty="0">
                <a:latin typeface="Times New Roman"/>
                <a:cs typeface="Times New Roman"/>
              </a:rPr>
              <a:t>o</a:t>
            </a:r>
            <a:r>
              <a:rPr sz="2400" spc="-220" dirty="0">
                <a:latin typeface="Times New Roman"/>
                <a:cs typeface="Times New Roman"/>
              </a:rPr>
              <a:t>v</a:t>
            </a:r>
            <a:r>
              <a:rPr sz="2400" spc="-130" dirty="0">
                <a:latin typeface="Times New Roman"/>
                <a:cs typeface="Times New Roman"/>
              </a:rPr>
              <a:t>i</a:t>
            </a:r>
            <a:r>
              <a:rPr sz="2400" spc="-100" dirty="0">
                <a:latin typeface="Times New Roman"/>
                <a:cs typeface="Times New Roman"/>
              </a:rPr>
              <a:t>de</a:t>
            </a:r>
            <a:r>
              <a:rPr sz="2400" spc="-85" dirty="0">
                <a:latin typeface="Times New Roman"/>
                <a:cs typeface="Times New Roman"/>
              </a:rPr>
              <a:t> </a:t>
            </a:r>
            <a:r>
              <a:rPr sz="2400" spc="-220" dirty="0">
                <a:latin typeface="Times New Roman"/>
                <a:cs typeface="Times New Roman"/>
              </a:rPr>
              <a:t>f</a:t>
            </a:r>
            <a:r>
              <a:rPr sz="2400" spc="-140" dirty="0">
                <a:latin typeface="Times New Roman"/>
                <a:cs typeface="Times New Roman"/>
              </a:rPr>
              <a:t>o</a:t>
            </a:r>
            <a:r>
              <a:rPr sz="2400" spc="25" dirty="0">
                <a:latin typeface="Times New Roman"/>
                <a:cs typeface="Times New Roman"/>
              </a:rPr>
              <a:t>r</a:t>
            </a:r>
            <a:r>
              <a:rPr sz="2400" spc="-120" dirty="0">
                <a:latin typeface="Times New Roman"/>
                <a:cs typeface="Times New Roman"/>
              </a:rPr>
              <a:t> </a:t>
            </a:r>
            <a:r>
              <a:rPr sz="2400" spc="10" dirty="0">
                <a:latin typeface="Times New Roman"/>
                <a:cs typeface="Times New Roman"/>
              </a:rPr>
              <a:t>tr</a:t>
            </a:r>
            <a:r>
              <a:rPr sz="2400" spc="-204" dirty="0">
                <a:latin typeface="Times New Roman"/>
                <a:cs typeface="Times New Roman"/>
              </a:rPr>
              <a:t>a</a:t>
            </a:r>
            <a:r>
              <a:rPr sz="2400" spc="-160" dirty="0">
                <a:latin typeface="Times New Roman"/>
                <a:cs typeface="Times New Roman"/>
              </a:rPr>
              <a:t>n</a:t>
            </a:r>
            <a:r>
              <a:rPr sz="2400" spc="-140" dirty="0">
                <a:latin typeface="Times New Roman"/>
                <a:cs typeface="Times New Roman"/>
              </a:rPr>
              <a:t>s</a:t>
            </a:r>
            <a:r>
              <a:rPr sz="2400" spc="-110" dirty="0">
                <a:latin typeface="Times New Roman"/>
                <a:cs typeface="Times New Roman"/>
              </a:rPr>
              <a:t>l</a:t>
            </a:r>
            <a:r>
              <a:rPr sz="2400" spc="-229" dirty="0">
                <a:latin typeface="Times New Roman"/>
                <a:cs typeface="Times New Roman"/>
              </a:rPr>
              <a:t>a</a:t>
            </a:r>
            <a:r>
              <a:rPr sz="2400" spc="10" dirty="0">
                <a:latin typeface="Times New Roman"/>
                <a:cs typeface="Times New Roman"/>
              </a:rPr>
              <a:t>t</a:t>
            </a:r>
            <a:r>
              <a:rPr sz="2400" spc="-130" dirty="0">
                <a:latin typeface="Times New Roman"/>
                <a:cs typeface="Times New Roman"/>
              </a:rPr>
              <a:t>i</a:t>
            </a:r>
            <a:r>
              <a:rPr sz="2400" spc="-105" dirty="0">
                <a:latin typeface="Times New Roman"/>
                <a:cs typeface="Times New Roman"/>
              </a:rPr>
              <a:t>on</a:t>
            </a:r>
            <a:r>
              <a:rPr sz="2400" spc="-85" dirty="0">
                <a:latin typeface="Times New Roman"/>
                <a:cs typeface="Times New Roman"/>
              </a:rPr>
              <a:t> </a:t>
            </a:r>
            <a:r>
              <a:rPr sz="2400" spc="-90" dirty="0">
                <a:latin typeface="Times New Roman"/>
                <a:cs typeface="Times New Roman"/>
              </a:rPr>
              <a:t>se</a:t>
            </a:r>
            <a:r>
              <a:rPr sz="2400" spc="20" dirty="0">
                <a:latin typeface="Times New Roman"/>
                <a:cs typeface="Times New Roman"/>
              </a:rPr>
              <a:t>r</a:t>
            </a:r>
            <a:r>
              <a:rPr sz="2400" spc="-150" dirty="0">
                <a:latin typeface="Times New Roman"/>
                <a:cs typeface="Times New Roman"/>
              </a:rPr>
              <a:t>vices</a:t>
            </a:r>
            <a:r>
              <a:rPr sz="2400" spc="-55" dirty="0">
                <a:latin typeface="Times New Roman"/>
                <a:cs typeface="Times New Roman"/>
              </a:rPr>
              <a:t> </a:t>
            </a:r>
            <a:r>
              <a:rPr sz="2400" spc="-114" dirty="0">
                <a:latin typeface="Times New Roman"/>
                <a:cs typeface="Times New Roman"/>
              </a:rPr>
              <a:t>b</a:t>
            </a:r>
            <a:r>
              <a:rPr sz="2400" spc="-130" dirty="0">
                <a:latin typeface="Times New Roman"/>
                <a:cs typeface="Times New Roman"/>
              </a:rPr>
              <a:t>e</a:t>
            </a:r>
            <a:r>
              <a:rPr sz="2400" spc="10" dirty="0">
                <a:latin typeface="Times New Roman"/>
                <a:cs typeface="Times New Roman"/>
              </a:rPr>
              <a:t>t</a:t>
            </a:r>
            <a:r>
              <a:rPr sz="2400" spc="-240" dirty="0">
                <a:latin typeface="Times New Roman"/>
                <a:cs typeface="Times New Roman"/>
              </a:rPr>
              <a:t>w</a:t>
            </a:r>
            <a:r>
              <a:rPr sz="2400" spc="-110" dirty="0">
                <a:latin typeface="Times New Roman"/>
                <a:cs typeface="Times New Roman"/>
              </a:rPr>
              <a:t>ee</a:t>
            </a:r>
            <a:r>
              <a:rPr sz="2400" spc="-105" dirty="0">
                <a:latin typeface="Times New Roman"/>
                <a:cs typeface="Times New Roman"/>
              </a:rPr>
              <a:t>n </a:t>
            </a:r>
            <a:r>
              <a:rPr sz="2400" spc="-125" dirty="0">
                <a:latin typeface="Times New Roman"/>
                <a:cs typeface="Times New Roman"/>
              </a:rPr>
              <a:t>d</a:t>
            </a:r>
            <a:r>
              <a:rPr sz="2400" spc="-145" dirty="0">
                <a:latin typeface="Times New Roman"/>
                <a:cs typeface="Times New Roman"/>
              </a:rPr>
              <a:t>i</a:t>
            </a:r>
            <a:r>
              <a:rPr sz="2400" spc="-204" dirty="0">
                <a:latin typeface="Times New Roman"/>
                <a:cs typeface="Times New Roman"/>
              </a:rPr>
              <a:t>ff</a:t>
            </a:r>
            <a:r>
              <a:rPr sz="2400" spc="-125" dirty="0">
                <a:latin typeface="Times New Roman"/>
                <a:cs typeface="Times New Roman"/>
              </a:rPr>
              <a:t>e</a:t>
            </a:r>
            <a:r>
              <a:rPr sz="2400" spc="-25" dirty="0">
                <a:latin typeface="Times New Roman"/>
                <a:cs typeface="Times New Roman"/>
              </a:rPr>
              <a:t>r</a:t>
            </a:r>
            <a:r>
              <a:rPr sz="2400" spc="-125" dirty="0">
                <a:latin typeface="Times New Roman"/>
                <a:cs typeface="Times New Roman"/>
              </a:rPr>
              <a:t>en</a:t>
            </a:r>
            <a:r>
              <a:rPr sz="2400" spc="30" dirty="0">
                <a:latin typeface="Times New Roman"/>
                <a:cs typeface="Times New Roman"/>
              </a:rPr>
              <a:t>t</a:t>
            </a:r>
            <a:r>
              <a:rPr sz="2400" dirty="0">
                <a:latin typeface="Times New Roman"/>
                <a:cs typeface="Times New Roman"/>
              </a:rPr>
              <a:t>	</a:t>
            </a:r>
            <a:r>
              <a:rPr sz="2400" spc="-105" dirty="0">
                <a:latin typeface="Times New Roman"/>
                <a:cs typeface="Times New Roman"/>
              </a:rPr>
              <a:t>co</a:t>
            </a:r>
            <a:r>
              <a:rPr sz="2400" spc="-170" dirty="0">
                <a:latin typeface="Times New Roman"/>
                <a:cs typeface="Times New Roman"/>
              </a:rPr>
              <a:t>m</a:t>
            </a:r>
            <a:r>
              <a:rPr sz="2400" spc="-105" dirty="0">
                <a:latin typeface="Times New Roman"/>
                <a:cs typeface="Times New Roman"/>
              </a:rPr>
              <a:t>p</a:t>
            </a:r>
            <a:r>
              <a:rPr sz="2400" spc="-100" dirty="0">
                <a:latin typeface="Times New Roman"/>
                <a:cs typeface="Times New Roman"/>
              </a:rPr>
              <a:t>u</a:t>
            </a:r>
            <a:r>
              <a:rPr sz="2400" spc="-10" dirty="0">
                <a:latin typeface="Times New Roman"/>
                <a:cs typeface="Times New Roman"/>
              </a:rPr>
              <a:t>ter  </a:t>
            </a:r>
            <a:r>
              <a:rPr sz="2400" spc="-85" dirty="0">
                <a:latin typeface="Times New Roman"/>
                <a:cs typeface="Times New Roman"/>
              </a:rPr>
              <a:t>protocols.</a:t>
            </a:r>
            <a:endParaRPr sz="2400">
              <a:latin typeface="Times New Roman"/>
              <a:cs typeface="Times New Roman"/>
            </a:endParaRPr>
          </a:p>
          <a:p>
            <a:pPr marL="356870" marR="1583690" indent="-344170">
              <a:lnSpc>
                <a:spcPts val="3200"/>
              </a:lnSpc>
              <a:spcBef>
                <a:spcPts val="155"/>
              </a:spcBef>
              <a:buFont typeface="Arial"/>
              <a:buChar char="•"/>
              <a:tabLst>
                <a:tab pos="356870" algn="l"/>
                <a:tab pos="357505" algn="l"/>
              </a:tabLst>
            </a:pPr>
            <a:r>
              <a:rPr sz="2400" b="1" spc="-95" dirty="0">
                <a:latin typeface="Times New Roman"/>
                <a:cs typeface="Times New Roman"/>
              </a:rPr>
              <a:t>Transport </a:t>
            </a:r>
            <a:r>
              <a:rPr sz="2400" b="1" spc="-60" dirty="0">
                <a:latin typeface="Times New Roman"/>
                <a:cs typeface="Times New Roman"/>
              </a:rPr>
              <a:t>gateways </a:t>
            </a:r>
            <a:r>
              <a:rPr sz="2400" spc="-170" dirty="0">
                <a:latin typeface="Times New Roman"/>
                <a:cs typeface="Times New Roman"/>
              </a:rPr>
              <a:t>make </a:t>
            </a:r>
            <a:r>
              <a:rPr sz="2400" spc="-190" dirty="0">
                <a:latin typeface="Times New Roman"/>
                <a:cs typeface="Times New Roman"/>
              </a:rPr>
              <a:t>a </a:t>
            </a:r>
            <a:r>
              <a:rPr sz="2400" spc="-100" dirty="0">
                <a:latin typeface="Times New Roman"/>
                <a:cs typeface="Times New Roman"/>
              </a:rPr>
              <a:t>connection </a:t>
            </a:r>
            <a:r>
              <a:rPr sz="2400" spc="-114" dirty="0">
                <a:latin typeface="Times New Roman"/>
                <a:cs typeface="Times New Roman"/>
              </a:rPr>
              <a:t>between </a:t>
            </a:r>
            <a:r>
              <a:rPr sz="2400" spc="-110" dirty="0">
                <a:latin typeface="Times New Roman"/>
                <a:cs typeface="Times New Roman"/>
              </a:rPr>
              <a:t>two  networks </a:t>
            </a:r>
            <a:r>
              <a:rPr sz="2400" spc="-100" dirty="0">
                <a:latin typeface="Times New Roman"/>
                <a:cs typeface="Times New Roman"/>
              </a:rPr>
              <a:t>at </a:t>
            </a:r>
            <a:r>
              <a:rPr sz="2400" spc="-70" dirty="0">
                <a:latin typeface="Times New Roman"/>
                <a:cs typeface="Times New Roman"/>
              </a:rPr>
              <a:t>the </a:t>
            </a:r>
            <a:r>
              <a:rPr sz="2400" b="1" spc="-20" dirty="0">
                <a:latin typeface="Times New Roman"/>
                <a:cs typeface="Times New Roman"/>
              </a:rPr>
              <a:t>transport</a:t>
            </a:r>
            <a:r>
              <a:rPr sz="2400" b="1" spc="-165" dirty="0">
                <a:latin typeface="Times New Roman"/>
                <a:cs typeface="Times New Roman"/>
              </a:rPr>
              <a:t> </a:t>
            </a:r>
            <a:r>
              <a:rPr sz="2400" b="1" spc="-114" dirty="0">
                <a:latin typeface="Times New Roman"/>
                <a:cs typeface="Times New Roman"/>
              </a:rPr>
              <a:t>layer.</a:t>
            </a:r>
            <a:endParaRPr sz="2400">
              <a:latin typeface="Times New Roman"/>
              <a:cs typeface="Times New Roman"/>
            </a:endParaRPr>
          </a:p>
          <a:p>
            <a:pPr marL="356870" marR="5080" indent="-344170">
              <a:lnSpc>
                <a:spcPct val="100699"/>
              </a:lnSpc>
              <a:spcBef>
                <a:spcPts val="540"/>
              </a:spcBef>
              <a:buFont typeface="Arial"/>
              <a:buChar char="•"/>
              <a:tabLst>
                <a:tab pos="356870" algn="l"/>
                <a:tab pos="357505" algn="l"/>
                <a:tab pos="4799965" algn="l"/>
                <a:tab pos="5850255" algn="l"/>
              </a:tabLst>
            </a:pPr>
            <a:r>
              <a:rPr sz="2400" b="1" spc="5" dirty="0">
                <a:latin typeface="Times New Roman"/>
                <a:cs typeface="Times New Roman"/>
              </a:rPr>
              <a:t>Application </a:t>
            </a:r>
            <a:r>
              <a:rPr sz="2400" b="1" spc="-60" dirty="0">
                <a:latin typeface="Times New Roman"/>
                <a:cs typeface="Times New Roman"/>
              </a:rPr>
              <a:t>gateways </a:t>
            </a:r>
            <a:r>
              <a:rPr sz="2400" spc="-95" dirty="0">
                <a:latin typeface="Times New Roman"/>
                <a:cs typeface="Times New Roman"/>
              </a:rPr>
              <a:t>connect </a:t>
            </a:r>
            <a:r>
              <a:rPr sz="2400" spc="-110" dirty="0">
                <a:latin typeface="Times New Roman"/>
                <a:cs typeface="Times New Roman"/>
              </a:rPr>
              <a:t>two </a:t>
            </a:r>
            <a:r>
              <a:rPr sz="2400" spc="-70" dirty="0">
                <a:latin typeface="Times New Roman"/>
                <a:cs typeface="Times New Roman"/>
              </a:rPr>
              <a:t>parts</a:t>
            </a:r>
            <a:r>
              <a:rPr sz="2400" spc="-135" dirty="0">
                <a:latin typeface="Times New Roman"/>
                <a:cs typeface="Times New Roman"/>
              </a:rPr>
              <a:t> </a:t>
            </a:r>
            <a:r>
              <a:rPr sz="2400" spc="-140" dirty="0">
                <a:latin typeface="Times New Roman"/>
                <a:cs typeface="Times New Roman"/>
              </a:rPr>
              <a:t>of</a:t>
            </a:r>
            <a:r>
              <a:rPr sz="2400" spc="-60" dirty="0">
                <a:latin typeface="Times New Roman"/>
                <a:cs typeface="Times New Roman"/>
              </a:rPr>
              <a:t> </a:t>
            </a:r>
            <a:r>
              <a:rPr sz="2400" spc="-150" dirty="0">
                <a:latin typeface="Times New Roman"/>
                <a:cs typeface="Times New Roman"/>
              </a:rPr>
              <a:t>an	</a:t>
            </a:r>
            <a:r>
              <a:rPr sz="2400" spc="-120" dirty="0">
                <a:latin typeface="Times New Roman"/>
                <a:cs typeface="Times New Roman"/>
              </a:rPr>
              <a:t>application </a:t>
            </a:r>
            <a:r>
              <a:rPr sz="2400" spc="-110" dirty="0">
                <a:latin typeface="Times New Roman"/>
                <a:cs typeface="Times New Roman"/>
              </a:rPr>
              <a:t>in </a:t>
            </a:r>
            <a:r>
              <a:rPr sz="2400" spc="-75" dirty="0">
                <a:latin typeface="Times New Roman"/>
                <a:cs typeface="Times New Roman"/>
              </a:rPr>
              <a:t>the  </a:t>
            </a:r>
            <a:r>
              <a:rPr sz="2400" b="1" spc="5" dirty="0">
                <a:latin typeface="Times New Roman"/>
                <a:cs typeface="Times New Roman"/>
              </a:rPr>
              <a:t>application </a:t>
            </a:r>
            <a:r>
              <a:rPr sz="2400" b="1" spc="-40" dirty="0">
                <a:latin typeface="Times New Roman"/>
                <a:cs typeface="Times New Roman"/>
              </a:rPr>
              <a:t>layer</a:t>
            </a:r>
            <a:r>
              <a:rPr sz="2400" spc="-40" dirty="0">
                <a:latin typeface="Times New Roman"/>
                <a:cs typeface="Times New Roman"/>
              </a:rPr>
              <a:t>, </a:t>
            </a:r>
            <a:r>
              <a:rPr sz="2400" spc="-55" dirty="0">
                <a:latin typeface="Times New Roman"/>
                <a:cs typeface="Times New Roman"/>
              </a:rPr>
              <a:t>e.g.,</a:t>
            </a:r>
            <a:r>
              <a:rPr sz="2400" spc="-250" dirty="0">
                <a:latin typeface="Times New Roman"/>
                <a:cs typeface="Times New Roman"/>
              </a:rPr>
              <a:t> </a:t>
            </a:r>
            <a:r>
              <a:rPr sz="2400" spc="-130" dirty="0">
                <a:latin typeface="Times New Roman"/>
                <a:cs typeface="Times New Roman"/>
              </a:rPr>
              <a:t>sending</a:t>
            </a:r>
            <a:r>
              <a:rPr sz="2400" spc="-265" dirty="0">
                <a:latin typeface="Times New Roman"/>
                <a:cs typeface="Times New Roman"/>
              </a:rPr>
              <a:t> </a:t>
            </a:r>
            <a:r>
              <a:rPr sz="2400" spc="-125" dirty="0">
                <a:latin typeface="Times New Roman"/>
                <a:cs typeface="Times New Roman"/>
              </a:rPr>
              <a:t>email	</a:t>
            </a:r>
            <a:r>
              <a:rPr sz="2400" spc="-114" dirty="0">
                <a:latin typeface="Times New Roman"/>
                <a:cs typeface="Times New Roman"/>
              </a:rPr>
              <a:t>between </a:t>
            </a:r>
            <a:r>
              <a:rPr sz="2400" spc="-110" dirty="0">
                <a:latin typeface="Times New Roman"/>
                <a:cs typeface="Times New Roman"/>
              </a:rPr>
              <a:t>two </a:t>
            </a:r>
            <a:r>
              <a:rPr sz="2400" spc="-135" dirty="0">
                <a:latin typeface="Times New Roman"/>
                <a:cs typeface="Times New Roman"/>
              </a:rPr>
              <a:t>machines </a:t>
            </a:r>
            <a:r>
              <a:rPr sz="2400" spc="-140" dirty="0">
                <a:latin typeface="Times New Roman"/>
                <a:cs typeface="Times New Roman"/>
              </a:rPr>
              <a:t>using  </a:t>
            </a:r>
            <a:r>
              <a:rPr sz="2400" spc="-114" dirty="0">
                <a:latin typeface="Times New Roman"/>
                <a:cs typeface="Times New Roman"/>
              </a:rPr>
              <a:t>different </a:t>
            </a:r>
            <a:r>
              <a:rPr sz="2400" spc="-140" dirty="0">
                <a:latin typeface="Times New Roman"/>
                <a:cs typeface="Times New Roman"/>
              </a:rPr>
              <a:t>mail</a:t>
            </a:r>
            <a:r>
              <a:rPr sz="2400" spc="-170" dirty="0">
                <a:latin typeface="Times New Roman"/>
                <a:cs typeface="Times New Roman"/>
              </a:rPr>
              <a:t> </a:t>
            </a:r>
            <a:r>
              <a:rPr sz="2400" spc="-110" dirty="0">
                <a:latin typeface="Times New Roman"/>
                <a:cs typeface="Times New Roman"/>
              </a:rPr>
              <a:t>formats</a:t>
            </a:r>
            <a:endParaRPr sz="2400">
              <a:latin typeface="Times New Roman"/>
              <a:cs typeface="Times New Roman"/>
            </a:endParaRPr>
          </a:p>
          <a:p>
            <a:pPr marL="356870" indent="-344170">
              <a:lnSpc>
                <a:spcPct val="100000"/>
              </a:lnSpc>
              <a:buFont typeface="Arial"/>
              <a:buChar char="•"/>
              <a:tabLst>
                <a:tab pos="356870" algn="l"/>
                <a:tab pos="357505" algn="l"/>
              </a:tabLst>
            </a:pPr>
            <a:r>
              <a:rPr sz="2400" spc="-105" dirty="0">
                <a:latin typeface="Times New Roman"/>
                <a:cs typeface="Times New Roman"/>
              </a:rPr>
              <a:t>Broadband-modem-router </a:t>
            </a:r>
            <a:r>
              <a:rPr sz="2400" spc="-150" dirty="0">
                <a:latin typeface="Times New Roman"/>
                <a:cs typeface="Times New Roman"/>
              </a:rPr>
              <a:t>is </a:t>
            </a:r>
            <a:r>
              <a:rPr sz="2400" spc="-100" dirty="0">
                <a:latin typeface="Times New Roman"/>
                <a:cs typeface="Times New Roman"/>
              </a:rPr>
              <a:t>one </a:t>
            </a:r>
            <a:r>
              <a:rPr sz="2400" spc="-95" dirty="0">
                <a:latin typeface="Times New Roman"/>
                <a:cs typeface="Times New Roman"/>
              </a:rPr>
              <a:t>e.g. </a:t>
            </a:r>
            <a:r>
              <a:rPr sz="2400" spc="-140" dirty="0">
                <a:latin typeface="Times New Roman"/>
                <a:cs typeface="Times New Roman"/>
              </a:rPr>
              <a:t>of</a:t>
            </a:r>
            <a:r>
              <a:rPr sz="2400" spc="-200" dirty="0">
                <a:latin typeface="Times New Roman"/>
                <a:cs typeface="Times New Roman"/>
              </a:rPr>
              <a:t> gateway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444" y="688974"/>
            <a:ext cx="271589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25" dirty="0"/>
              <a:t>Access</a:t>
            </a:r>
            <a:r>
              <a:rPr sz="4000" spc="-270" dirty="0"/>
              <a:t> </a:t>
            </a:r>
            <a:r>
              <a:rPr sz="4000" spc="-150" dirty="0"/>
              <a:t>Point</a:t>
            </a:r>
            <a:endParaRPr sz="4000"/>
          </a:p>
        </p:txBody>
      </p:sp>
      <p:sp>
        <p:nvSpPr>
          <p:cNvPr id="3" name="object 3"/>
          <p:cNvSpPr txBox="1"/>
          <p:nvPr/>
        </p:nvSpPr>
        <p:spPr>
          <a:xfrm>
            <a:off x="993444" y="1433830"/>
            <a:ext cx="7494905" cy="240474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86385" marR="5080" indent="-274320">
              <a:lnSpc>
                <a:spcPct val="100000"/>
              </a:lnSpc>
              <a:spcBef>
                <a:spcPts val="105"/>
              </a:spcBef>
            </a:pPr>
            <a:r>
              <a:rPr sz="2200" spc="-570" dirty="0">
                <a:solidFill>
                  <a:srgbClr val="D24717"/>
                </a:solidFill>
                <a:latin typeface="Arial"/>
                <a:cs typeface="Arial"/>
              </a:rPr>
              <a:t></a:t>
            </a:r>
            <a:r>
              <a:rPr sz="2200" spc="-530" dirty="0">
                <a:solidFill>
                  <a:srgbClr val="D24717"/>
                </a:solidFill>
                <a:latin typeface="Arial"/>
                <a:cs typeface="Arial"/>
              </a:rPr>
              <a:t> </a:t>
            </a:r>
            <a:r>
              <a:rPr sz="2600" spc="-150" dirty="0">
                <a:latin typeface="Times New Roman"/>
                <a:cs typeface="Times New Roman"/>
              </a:rPr>
              <a:t>In </a:t>
            </a:r>
            <a:r>
              <a:rPr sz="2600" spc="-90" dirty="0">
                <a:latin typeface="Times New Roman"/>
                <a:cs typeface="Times New Roman"/>
              </a:rPr>
              <a:t>computer </a:t>
            </a:r>
            <a:r>
              <a:rPr sz="2600" b="1" spc="30" dirty="0">
                <a:latin typeface="Times New Roman"/>
                <a:cs typeface="Times New Roman"/>
              </a:rPr>
              <a:t>networking</a:t>
            </a:r>
            <a:r>
              <a:rPr sz="2600" spc="30" dirty="0">
                <a:latin typeface="Times New Roman"/>
                <a:cs typeface="Times New Roman"/>
              </a:rPr>
              <a:t>, </a:t>
            </a:r>
            <a:r>
              <a:rPr sz="2600" spc="-204" dirty="0">
                <a:latin typeface="Times New Roman"/>
                <a:cs typeface="Times New Roman"/>
              </a:rPr>
              <a:t>a </a:t>
            </a:r>
            <a:r>
              <a:rPr sz="2600" spc="-120" dirty="0">
                <a:latin typeface="Times New Roman"/>
                <a:cs typeface="Times New Roman"/>
              </a:rPr>
              <a:t>wireless </a:t>
            </a:r>
            <a:r>
              <a:rPr sz="2600" b="1" spc="-5" dirty="0">
                <a:latin typeface="Times New Roman"/>
                <a:cs typeface="Times New Roman"/>
              </a:rPr>
              <a:t>access </a:t>
            </a:r>
            <a:r>
              <a:rPr sz="2600" b="1" spc="45" dirty="0">
                <a:latin typeface="Times New Roman"/>
                <a:cs typeface="Times New Roman"/>
              </a:rPr>
              <a:t>point  </a:t>
            </a:r>
            <a:r>
              <a:rPr sz="2600" spc="-229" dirty="0">
                <a:latin typeface="Times New Roman"/>
                <a:cs typeface="Times New Roman"/>
              </a:rPr>
              <a:t>(WAP) </a:t>
            </a:r>
            <a:r>
              <a:rPr sz="2600" spc="-165" dirty="0">
                <a:latin typeface="Times New Roman"/>
                <a:cs typeface="Times New Roman"/>
              </a:rPr>
              <a:t>is </a:t>
            </a:r>
            <a:r>
              <a:rPr sz="2600" spc="-204" dirty="0">
                <a:latin typeface="Times New Roman"/>
                <a:cs typeface="Times New Roman"/>
              </a:rPr>
              <a:t>a </a:t>
            </a:r>
            <a:r>
              <a:rPr sz="2600" b="1" spc="25" dirty="0">
                <a:latin typeface="Times New Roman"/>
                <a:cs typeface="Times New Roman"/>
              </a:rPr>
              <a:t>networking </a:t>
            </a:r>
            <a:r>
              <a:rPr sz="2600" spc="-120" dirty="0">
                <a:latin typeface="Times New Roman"/>
                <a:cs typeface="Times New Roman"/>
              </a:rPr>
              <a:t>hardware </a:t>
            </a:r>
            <a:r>
              <a:rPr sz="2600" b="1" spc="40" dirty="0">
                <a:latin typeface="Times New Roman"/>
                <a:cs typeface="Times New Roman"/>
              </a:rPr>
              <a:t>device </a:t>
            </a:r>
            <a:r>
              <a:rPr sz="2600" spc="-85" dirty="0">
                <a:latin typeface="Times New Roman"/>
                <a:cs typeface="Times New Roman"/>
              </a:rPr>
              <a:t>that </a:t>
            </a:r>
            <a:r>
              <a:rPr sz="2600" spc="-160" dirty="0">
                <a:latin typeface="Times New Roman"/>
                <a:cs typeface="Times New Roman"/>
              </a:rPr>
              <a:t>allows </a:t>
            </a:r>
            <a:r>
              <a:rPr sz="2600" spc="-204" dirty="0">
                <a:latin typeface="Times New Roman"/>
                <a:cs typeface="Times New Roman"/>
              </a:rPr>
              <a:t>a  </a:t>
            </a:r>
            <a:r>
              <a:rPr sz="2600" spc="-135" dirty="0">
                <a:latin typeface="Times New Roman"/>
                <a:cs typeface="Times New Roman"/>
              </a:rPr>
              <a:t>Wi-Fi </a:t>
            </a:r>
            <a:r>
              <a:rPr sz="2600" b="1" spc="40" dirty="0">
                <a:latin typeface="Times New Roman"/>
                <a:cs typeface="Times New Roman"/>
              </a:rPr>
              <a:t>device </a:t>
            </a:r>
            <a:r>
              <a:rPr sz="2600" spc="-35" dirty="0">
                <a:latin typeface="Times New Roman"/>
                <a:cs typeface="Times New Roman"/>
              </a:rPr>
              <a:t>to </a:t>
            </a:r>
            <a:r>
              <a:rPr sz="2600" spc="-105" dirty="0">
                <a:latin typeface="Times New Roman"/>
                <a:cs typeface="Times New Roman"/>
              </a:rPr>
              <a:t>connect </a:t>
            </a:r>
            <a:r>
              <a:rPr sz="2600" spc="-35" dirty="0">
                <a:latin typeface="Times New Roman"/>
                <a:cs typeface="Times New Roman"/>
              </a:rPr>
              <a:t>to </a:t>
            </a:r>
            <a:r>
              <a:rPr sz="2600" spc="-204" dirty="0">
                <a:latin typeface="Times New Roman"/>
                <a:cs typeface="Times New Roman"/>
              </a:rPr>
              <a:t>a </a:t>
            </a:r>
            <a:r>
              <a:rPr sz="2600" spc="-95" dirty="0">
                <a:latin typeface="Times New Roman"/>
                <a:cs typeface="Times New Roman"/>
              </a:rPr>
              <a:t>wired </a:t>
            </a:r>
            <a:r>
              <a:rPr sz="2600" b="1" spc="5" dirty="0">
                <a:latin typeface="Times New Roman"/>
                <a:cs typeface="Times New Roman"/>
              </a:rPr>
              <a:t>network</a:t>
            </a:r>
            <a:r>
              <a:rPr sz="2600" spc="5" dirty="0">
                <a:latin typeface="Times New Roman"/>
                <a:cs typeface="Times New Roman"/>
              </a:rPr>
              <a:t>.The </a:t>
            </a:r>
            <a:r>
              <a:rPr sz="2600" spc="-275" dirty="0">
                <a:latin typeface="Times New Roman"/>
                <a:cs typeface="Times New Roman"/>
              </a:rPr>
              <a:t>WAP  </a:t>
            </a:r>
            <a:r>
              <a:rPr sz="2600" spc="-160" dirty="0">
                <a:latin typeface="Times New Roman"/>
                <a:cs typeface="Times New Roman"/>
              </a:rPr>
              <a:t>usually </a:t>
            </a:r>
            <a:r>
              <a:rPr sz="2600" spc="-120" dirty="0">
                <a:latin typeface="Times New Roman"/>
                <a:cs typeface="Times New Roman"/>
              </a:rPr>
              <a:t>connects </a:t>
            </a:r>
            <a:r>
              <a:rPr sz="2600" spc="-35" dirty="0">
                <a:latin typeface="Times New Roman"/>
                <a:cs typeface="Times New Roman"/>
              </a:rPr>
              <a:t>to </a:t>
            </a:r>
            <a:r>
              <a:rPr sz="2600" spc="-204" dirty="0">
                <a:latin typeface="Times New Roman"/>
                <a:cs typeface="Times New Roman"/>
              </a:rPr>
              <a:t>a </a:t>
            </a:r>
            <a:r>
              <a:rPr sz="2600" spc="-45" dirty="0">
                <a:latin typeface="Times New Roman"/>
                <a:cs typeface="Times New Roman"/>
              </a:rPr>
              <a:t>router </a:t>
            </a:r>
            <a:r>
              <a:rPr sz="2600" spc="-150" dirty="0">
                <a:latin typeface="Times New Roman"/>
                <a:cs typeface="Times New Roman"/>
              </a:rPr>
              <a:t>(via </a:t>
            </a:r>
            <a:r>
              <a:rPr sz="2600" spc="-204" dirty="0">
                <a:latin typeface="Times New Roman"/>
                <a:cs typeface="Times New Roman"/>
              </a:rPr>
              <a:t>a </a:t>
            </a:r>
            <a:r>
              <a:rPr sz="2600" spc="-95" dirty="0">
                <a:latin typeface="Times New Roman"/>
                <a:cs typeface="Times New Roman"/>
              </a:rPr>
              <a:t>wired </a:t>
            </a:r>
            <a:r>
              <a:rPr sz="2600" b="1" spc="15" dirty="0">
                <a:latin typeface="Times New Roman"/>
                <a:cs typeface="Times New Roman"/>
              </a:rPr>
              <a:t>network</a:t>
            </a:r>
            <a:r>
              <a:rPr sz="2600" spc="15" dirty="0">
                <a:latin typeface="Times New Roman"/>
                <a:cs typeface="Times New Roman"/>
              </a:rPr>
              <a:t>) </a:t>
            </a:r>
            <a:r>
              <a:rPr sz="2600" spc="-204" dirty="0">
                <a:latin typeface="Times New Roman"/>
                <a:cs typeface="Times New Roman"/>
              </a:rPr>
              <a:t>as a  </a:t>
            </a:r>
            <a:r>
              <a:rPr sz="2600" spc="-125" dirty="0">
                <a:latin typeface="Times New Roman"/>
                <a:cs typeface="Times New Roman"/>
              </a:rPr>
              <a:t>standalone </a:t>
            </a:r>
            <a:r>
              <a:rPr sz="2600" b="1" spc="50" dirty="0">
                <a:latin typeface="Times New Roman"/>
                <a:cs typeface="Times New Roman"/>
              </a:rPr>
              <a:t>device</a:t>
            </a:r>
            <a:r>
              <a:rPr sz="2600" spc="50" dirty="0">
                <a:latin typeface="Times New Roman"/>
                <a:cs typeface="Times New Roman"/>
              </a:rPr>
              <a:t>, </a:t>
            </a:r>
            <a:r>
              <a:rPr sz="2600" spc="-80" dirty="0">
                <a:latin typeface="Times New Roman"/>
                <a:cs typeface="Times New Roman"/>
              </a:rPr>
              <a:t>but </a:t>
            </a:r>
            <a:r>
              <a:rPr sz="2600" spc="-45" dirty="0">
                <a:latin typeface="Times New Roman"/>
                <a:cs typeface="Times New Roman"/>
              </a:rPr>
              <a:t>it </a:t>
            </a:r>
            <a:r>
              <a:rPr sz="2600" spc="-160" dirty="0">
                <a:latin typeface="Times New Roman"/>
                <a:cs typeface="Times New Roman"/>
              </a:rPr>
              <a:t>can </a:t>
            </a:r>
            <a:r>
              <a:rPr sz="2600" spc="-155" dirty="0">
                <a:latin typeface="Times New Roman"/>
                <a:cs typeface="Times New Roman"/>
              </a:rPr>
              <a:t>also </a:t>
            </a:r>
            <a:r>
              <a:rPr sz="2600" spc="-120" dirty="0">
                <a:latin typeface="Times New Roman"/>
                <a:cs typeface="Times New Roman"/>
              </a:rPr>
              <a:t>be </a:t>
            </a:r>
            <a:r>
              <a:rPr sz="2600" spc="-160" dirty="0">
                <a:latin typeface="Times New Roman"/>
                <a:cs typeface="Times New Roman"/>
              </a:rPr>
              <a:t>an </a:t>
            </a:r>
            <a:r>
              <a:rPr sz="2600" spc="-100" dirty="0">
                <a:latin typeface="Times New Roman"/>
                <a:cs typeface="Times New Roman"/>
              </a:rPr>
              <a:t>integral </a:t>
            </a:r>
            <a:r>
              <a:rPr sz="2600" spc="-110" dirty="0">
                <a:latin typeface="Times New Roman"/>
                <a:cs typeface="Times New Roman"/>
              </a:rPr>
              <a:t>component  </a:t>
            </a:r>
            <a:r>
              <a:rPr sz="2600" spc="-150" dirty="0">
                <a:latin typeface="Times New Roman"/>
                <a:cs typeface="Times New Roman"/>
              </a:rPr>
              <a:t>of </a:t>
            </a:r>
            <a:r>
              <a:rPr sz="2600" spc="-75" dirty="0">
                <a:latin typeface="Times New Roman"/>
                <a:cs typeface="Times New Roman"/>
              </a:rPr>
              <a:t>the </a:t>
            </a:r>
            <a:r>
              <a:rPr sz="2600" spc="-45" dirty="0">
                <a:latin typeface="Times New Roman"/>
                <a:cs typeface="Times New Roman"/>
              </a:rPr>
              <a:t>router</a:t>
            </a:r>
            <a:r>
              <a:rPr sz="2600" spc="35" dirty="0">
                <a:latin typeface="Times New Roman"/>
                <a:cs typeface="Times New Roman"/>
              </a:rPr>
              <a:t> </a:t>
            </a:r>
            <a:r>
              <a:rPr sz="2600" spc="-85" dirty="0">
                <a:latin typeface="Times New Roman"/>
                <a:cs typeface="Times New Roman"/>
              </a:rPr>
              <a:t>itself.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352800" y="4114800"/>
            <a:ext cx="2794000" cy="2095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444" y="688974"/>
            <a:ext cx="271589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25" dirty="0"/>
              <a:t>Access</a:t>
            </a:r>
            <a:r>
              <a:rPr sz="4000" spc="-270" dirty="0"/>
              <a:t> </a:t>
            </a:r>
            <a:r>
              <a:rPr sz="4000" spc="-150" dirty="0"/>
              <a:t>Point</a:t>
            </a:r>
            <a:endParaRPr sz="4000"/>
          </a:p>
        </p:txBody>
      </p:sp>
      <p:sp>
        <p:nvSpPr>
          <p:cNvPr id="3" name="object 3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654685" marR="5080" indent="-274320">
              <a:lnSpc>
                <a:spcPct val="100000"/>
              </a:lnSpc>
              <a:spcBef>
                <a:spcPts val="105"/>
              </a:spcBef>
            </a:pPr>
            <a:r>
              <a:rPr sz="2200" spc="-570" dirty="0">
                <a:solidFill>
                  <a:srgbClr val="D24717"/>
                </a:solidFill>
                <a:latin typeface="Arial"/>
                <a:cs typeface="Arial"/>
              </a:rPr>
              <a:t></a:t>
            </a:r>
            <a:r>
              <a:rPr sz="2200" spc="-530" dirty="0">
                <a:solidFill>
                  <a:srgbClr val="D24717"/>
                </a:solidFill>
                <a:latin typeface="Arial"/>
                <a:cs typeface="Arial"/>
              </a:rPr>
              <a:t> </a:t>
            </a:r>
            <a:r>
              <a:rPr spc="-195" dirty="0"/>
              <a:t>Access </a:t>
            </a:r>
            <a:r>
              <a:rPr spc="-130" dirty="0"/>
              <a:t>Point(AP) </a:t>
            </a:r>
            <a:r>
              <a:rPr spc="-105" dirty="0"/>
              <a:t>units serve </a:t>
            </a:r>
            <a:r>
              <a:rPr spc="-140" dirty="0"/>
              <a:t>areas </a:t>
            </a:r>
            <a:r>
              <a:rPr spc="-150" dirty="0"/>
              <a:t>of </a:t>
            </a:r>
            <a:r>
              <a:rPr spc="-204" dirty="0"/>
              <a:t>a </a:t>
            </a:r>
            <a:r>
              <a:rPr spc="-110" dirty="0"/>
              <a:t>building, </a:t>
            </a:r>
            <a:r>
              <a:rPr spc="-125" dirty="0"/>
              <a:t>similar </a:t>
            </a:r>
            <a:r>
              <a:rPr spc="-35" dirty="0"/>
              <a:t>to  </a:t>
            </a:r>
            <a:r>
              <a:rPr spc="-160" dirty="0"/>
              <a:t>base </a:t>
            </a:r>
            <a:r>
              <a:rPr spc="-105" dirty="0"/>
              <a:t>units </a:t>
            </a:r>
            <a:r>
              <a:rPr spc="-150" dirty="0"/>
              <a:t>of </a:t>
            </a:r>
            <a:r>
              <a:rPr spc="-120" dirty="0"/>
              <a:t>cordless </a:t>
            </a:r>
            <a:r>
              <a:rPr spc="-110" dirty="0"/>
              <a:t>telephones </a:t>
            </a:r>
            <a:r>
              <a:rPr spc="-90" dirty="0"/>
              <a:t>except </a:t>
            </a:r>
            <a:r>
              <a:rPr spc="-145" dirty="0"/>
              <a:t>each </a:t>
            </a:r>
            <a:r>
              <a:rPr spc="-240" dirty="0"/>
              <a:t>AP </a:t>
            </a:r>
            <a:r>
              <a:rPr spc="-160" dirty="0"/>
              <a:t>can </a:t>
            </a:r>
            <a:r>
              <a:rPr spc="-105" dirty="0"/>
              <a:t>connect  </a:t>
            </a:r>
            <a:r>
              <a:rPr spc="-35" dirty="0"/>
              <a:t>to </a:t>
            </a:r>
            <a:r>
              <a:rPr spc="-185" dirty="0"/>
              <a:t>many </a:t>
            </a:r>
            <a:r>
              <a:rPr spc="-80" dirty="0"/>
              <a:t>computers. </a:t>
            </a:r>
            <a:r>
              <a:rPr spc="-229" dirty="0"/>
              <a:t>APs </a:t>
            </a:r>
            <a:r>
              <a:rPr spc="-105" dirty="0"/>
              <a:t>serve </a:t>
            </a:r>
            <a:r>
              <a:rPr spc="-204" dirty="0"/>
              <a:t>as </a:t>
            </a:r>
            <a:r>
              <a:rPr spc="-95" dirty="0"/>
              <a:t>network </a:t>
            </a:r>
            <a:r>
              <a:rPr spc="-120" dirty="0"/>
              <a:t>bridges </a:t>
            </a:r>
            <a:r>
              <a:rPr spc="-110" dirty="0"/>
              <a:t>between  </a:t>
            </a:r>
            <a:r>
              <a:rPr spc="-75" dirty="0"/>
              <a:t>the </a:t>
            </a:r>
            <a:r>
              <a:rPr spc="-95" dirty="0"/>
              <a:t>wired </a:t>
            </a:r>
            <a:r>
              <a:rPr spc="-145" dirty="0"/>
              <a:t>and </a:t>
            </a:r>
            <a:r>
              <a:rPr spc="-120" dirty="0"/>
              <a:t>wireless </a:t>
            </a:r>
            <a:r>
              <a:rPr spc="-80" dirty="0"/>
              <a:t>portions </a:t>
            </a:r>
            <a:r>
              <a:rPr spc="-150" dirty="0"/>
              <a:t>of </a:t>
            </a:r>
            <a:r>
              <a:rPr spc="-80" dirty="0"/>
              <a:t>the</a:t>
            </a:r>
            <a:r>
              <a:rPr spc="155" dirty="0"/>
              <a:t> </a:t>
            </a:r>
            <a:r>
              <a:rPr spc="-70" dirty="0"/>
              <a:t>network.</a:t>
            </a:r>
            <a:endParaRPr sz="22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90600" y="3124136"/>
            <a:ext cx="7772400" cy="34401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444" y="688974"/>
            <a:ext cx="154749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210" dirty="0"/>
              <a:t>Ou</a:t>
            </a:r>
            <a:r>
              <a:rPr sz="4000" spc="-160" dirty="0"/>
              <a:t>t</a:t>
            </a:r>
            <a:r>
              <a:rPr sz="4000" spc="-155" dirty="0"/>
              <a:t>line</a:t>
            </a:r>
            <a:endParaRPr sz="4000"/>
          </a:p>
        </p:txBody>
      </p:sp>
      <p:sp>
        <p:nvSpPr>
          <p:cNvPr id="3" name="object 3"/>
          <p:cNvSpPr/>
          <p:nvPr/>
        </p:nvSpPr>
        <p:spPr>
          <a:xfrm>
            <a:off x="914400" y="1450594"/>
            <a:ext cx="6858000" cy="463550"/>
          </a:xfrm>
          <a:custGeom>
            <a:avLst/>
            <a:gdLst/>
            <a:ahLst/>
            <a:cxnLst/>
            <a:rect l="l" t="t" r="r" b="b"/>
            <a:pathLst>
              <a:path w="6858000" h="463550">
                <a:moveTo>
                  <a:pt x="0" y="77215"/>
                </a:moveTo>
                <a:lnTo>
                  <a:pt x="6067" y="47148"/>
                </a:lnTo>
                <a:lnTo>
                  <a:pt x="22615" y="22605"/>
                </a:lnTo>
                <a:lnTo>
                  <a:pt x="47159" y="6064"/>
                </a:lnTo>
                <a:lnTo>
                  <a:pt x="77215" y="0"/>
                </a:lnTo>
                <a:lnTo>
                  <a:pt x="6780783" y="0"/>
                </a:lnTo>
                <a:lnTo>
                  <a:pt x="6810851" y="6064"/>
                </a:lnTo>
                <a:lnTo>
                  <a:pt x="6835394" y="22606"/>
                </a:lnTo>
                <a:lnTo>
                  <a:pt x="6851935" y="47148"/>
                </a:lnTo>
                <a:lnTo>
                  <a:pt x="6858000" y="77215"/>
                </a:lnTo>
                <a:lnTo>
                  <a:pt x="6858000" y="386079"/>
                </a:lnTo>
                <a:lnTo>
                  <a:pt x="6851935" y="416147"/>
                </a:lnTo>
                <a:lnTo>
                  <a:pt x="6835394" y="440689"/>
                </a:lnTo>
                <a:lnTo>
                  <a:pt x="6810851" y="457231"/>
                </a:lnTo>
                <a:lnTo>
                  <a:pt x="6780783" y="463295"/>
                </a:lnTo>
                <a:lnTo>
                  <a:pt x="77215" y="463295"/>
                </a:lnTo>
                <a:lnTo>
                  <a:pt x="47159" y="457231"/>
                </a:lnTo>
                <a:lnTo>
                  <a:pt x="22615" y="440689"/>
                </a:lnTo>
                <a:lnTo>
                  <a:pt x="6067" y="416147"/>
                </a:lnTo>
                <a:lnTo>
                  <a:pt x="0" y="386079"/>
                </a:lnTo>
                <a:lnTo>
                  <a:pt x="0" y="77215"/>
                </a:lnTo>
                <a:close/>
              </a:path>
            </a:pathLst>
          </a:custGeom>
          <a:ln w="12700">
            <a:solidFill>
              <a:srgbClr val="BE401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14400" y="1965832"/>
            <a:ext cx="6858000" cy="463550"/>
          </a:xfrm>
          <a:custGeom>
            <a:avLst/>
            <a:gdLst/>
            <a:ahLst/>
            <a:cxnLst/>
            <a:rect l="l" t="t" r="r" b="b"/>
            <a:pathLst>
              <a:path w="6858000" h="463550">
                <a:moveTo>
                  <a:pt x="0" y="77215"/>
                </a:moveTo>
                <a:lnTo>
                  <a:pt x="6067" y="47148"/>
                </a:lnTo>
                <a:lnTo>
                  <a:pt x="22615" y="22605"/>
                </a:lnTo>
                <a:lnTo>
                  <a:pt x="47159" y="6064"/>
                </a:lnTo>
                <a:lnTo>
                  <a:pt x="77215" y="0"/>
                </a:lnTo>
                <a:lnTo>
                  <a:pt x="6780783" y="0"/>
                </a:lnTo>
                <a:lnTo>
                  <a:pt x="6810851" y="6064"/>
                </a:lnTo>
                <a:lnTo>
                  <a:pt x="6835394" y="22606"/>
                </a:lnTo>
                <a:lnTo>
                  <a:pt x="6851935" y="47148"/>
                </a:lnTo>
                <a:lnTo>
                  <a:pt x="6858000" y="77215"/>
                </a:lnTo>
                <a:lnTo>
                  <a:pt x="6858000" y="386079"/>
                </a:lnTo>
                <a:lnTo>
                  <a:pt x="6851935" y="416147"/>
                </a:lnTo>
                <a:lnTo>
                  <a:pt x="6835394" y="440689"/>
                </a:lnTo>
                <a:lnTo>
                  <a:pt x="6810851" y="457231"/>
                </a:lnTo>
                <a:lnTo>
                  <a:pt x="6780783" y="463295"/>
                </a:lnTo>
                <a:lnTo>
                  <a:pt x="77215" y="463295"/>
                </a:lnTo>
                <a:lnTo>
                  <a:pt x="47159" y="457231"/>
                </a:lnTo>
                <a:lnTo>
                  <a:pt x="22615" y="440689"/>
                </a:lnTo>
                <a:lnTo>
                  <a:pt x="6067" y="416147"/>
                </a:lnTo>
                <a:lnTo>
                  <a:pt x="0" y="386079"/>
                </a:lnTo>
                <a:lnTo>
                  <a:pt x="0" y="77215"/>
                </a:lnTo>
                <a:close/>
              </a:path>
            </a:pathLst>
          </a:custGeom>
          <a:ln w="12700">
            <a:solidFill>
              <a:srgbClr val="BE401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14400" y="2480945"/>
            <a:ext cx="6858000" cy="463550"/>
          </a:xfrm>
          <a:custGeom>
            <a:avLst/>
            <a:gdLst/>
            <a:ahLst/>
            <a:cxnLst/>
            <a:rect l="l" t="t" r="r" b="b"/>
            <a:pathLst>
              <a:path w="6858000" h="463550">
                <a:moveTo>
                  <a:pt x="0" y="77215"/>
                </a:moveTo>
                <a:lnTo>
                  <a:pt x="6067" y="47148"/>
                </a:lnTo>
                <a:lnTo>
                  <a:pt x="22615" y="22605"/>
                </a:lnTo>
                <a:lnTo>
                  <a:pt x="47159" y="6064"/>
                </a:lnTo>
                <a:lnTo>
                  <a:pt x="77215" y="0"/>
                </a:lnTo>
                <a:lnTo>
                  <a:pt x="6780783" y="0"/>
                </a:lnTo>
                <a:lnTo>
                  <a:pt x="6810851" y="6064"/>
                </a:lnTo>
                <a:lnTo>
                  <a:pt x="6835394" y="22606"/>
                </a:lnTo>
                <a:lnTo>
                  <a:pt x="6851935" y="47148"/>
                </a:lnTo>
                <a:lnTo>
                  <a:pt x="6858000" y="77215"/>
                </a:lnTo>
                <a:lnTo>
                  <a:pt x="6858000" y="386079"/>
                </a:lnTo>
                <a:lnTo>
                  <a:pt x="6851935" y="416147"/>
                </a:lnTo>
                <a:lnTo>
                  <a:pt x="6835394" y="440689"/>
                </a:lnTo>
                <a:lnTo>
                  <a:pt x="6810851" y="457231"/>
                </a:lnTo>
                <a:lnTo>
                  <a:pt x="6780783" y="463295"/>
                </a:lnTo>
                <a:lnTo>
                  <a:pt x="77215" y="463295"/>
                </a:lnTo>
                <a:lnTo>
                  <a:pt x="47159" y="457231"/>
                </a:lnTo>
                <a:lnTo>
                  <a:pt x="22615" y="440689"/>
                </a:lnTo>
                <a:lnTo>
                  <a:pt x="6067" y="416147"/>
                </a:lnTo>
                <a:lnTo>
                  <a:pt x="0" y="386079"/>
                </a:lnTo>
                <a:lnTo>
                  <a:pt x="0" y="77215"/>
                </a:lnTo>
                <a:close/>
              </a:path>
            </a:pathLst>
          </a:custGeom>
          <a:ln w="12700">
            <a:solidFill>
              <a:srgbClr val="BE401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14400" y="2996057"/>
            <a:ext cx="6858000" cy="463550"/>
          </a:xfrm>
          <a:custGeom>
            <a:avLst/>
            <a:gdLst/>
            <a:ahLst/>
            <a:cxnLst/>
            <a:rect l="l" t="t" r="r" b="b"/>
            <a:pathLst>
              <a:path w="6858000" h="463550">
                <a:moveTo>
                  <a:pt x="0" y="77215"/>
                </a:moveTo>
                <a:lnTo>
                  <a:pt x="6067" y="47202"/>
                </a:lnTo>
                <a:lnTo>
                  <a:pt x="22615" y="22653"/>
                </a:lnTo>
                <a:lnTo>
                  <a:pt x="47159" y="6082"/>
                </a:lnTo>
                <a:lnTo>
                  <a:pt x="77215" y="0"/>
                </a:lnTo>
                <a:lnTo>
                  <a:pt x="6780783" y="0"/>
                </a:lnTo>
                <a:lnTo>
                  <a:pt x="6810851" y="6082"/>
                </a:lnTo>
                <a:lnTo>
                  <a:pt x="6835394" y="22653"/>
                </a:lnTo>
                <a:lnTo>
                  <a:pt x="6851935" y="47202"/>
                </a:lnTo>
                <a:lnTo>
                  <a:pt x="6858000" y="77215"/>
                </a:lnTo>
                <a:lnTo>
                  <a:pt x="6858000" y="386079"/>
                </a:lnTo>
                <a:lnTo>
                  <a:pt x="6851935" y="416167"/>
                </a:lnTo>
                <a:lnTo>
                  <a:pt x="6835394" y="440753"/>
                </a:lnTo>
                <a:lnTo>
                  <a:pt x="6810851" y="457338"/>
                </a:lnTo>
                <a:lnTo>
                  <a:pt x="6780783" y="463422"/>
                </a:lnTo>
                <a:lnTo>
                  <a:pt x="77215" y="463422"/>
                </a:lnTo>
                <a:lnTo>
                  <a:pt x="47159" y="457338"/>
                </a:lnTo>
                <a:lnTo>
                  <a:pt x="22615" y="440753"/>
                </a:lnTo>
                <a:lnTo>
                  <a:pt x="6067" y="416167"/>
                </a:lnTo>
                <a:lnTo>
                  <a:pt x="0" y="386079"/>
                </a:lnTo>
                <a:lnTo>
                  <a:pt x="0" y="77215"/>
                </a:lnTo>
                <a:close/>
              </a:path>
            </a:pathLst>
          </a:custGeom>
          <a:ln w="12699">
            <a:solidFill>
              <a:srgbClr val="BE401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14400" y="3511296"/>
            <a:ext cx="6858000" cy="463550"/>
          </a:xfrm>
          <a:custGeom>
            <a:avLst/>
            <a:gdLst/>
            <a:ahLst/>
            <a:cxnLst/>
            <a:rect l="l" t="t" r="r" b="b"/>
            <a:pathLst>
              <a:path w="6858000" h="463550">
                <a:moveTo>
                  <a:pt x="0" y="77215"/>
                </a:moveTo>
                <a:lnTo>
                  <a:pt x="6067" y="47148"/>
                </a:lnTo>
                <a:lnTo>
                  <a:pt x="22615" y="22605"/>
                </a:lnTo>
                <a:lnTo>
                  <a:pt x="47159" y="6064"/>
                </a:lnTo>
                <a:lnTo>
                  <a:pt x="77215" y="0"/>
                </a:lnTo>
                <a:lnTo>
                  <a:pt x="6780783" y="0"/>
                </a:lnTo>
                <a:lnTo>
                  <a:pt x="6810851" y="6064"/>
                </a:lnTo>
                <a:lnTo>
                  <a:pt x="6835394" y="22606"/>
                </a:lnTo>
                <a:lnTo>
                  <a:pt x="6851935" y="47148"/>
                </a:lnTo>
                <a:lnTo>
                  <a:pt x="6858000" y="77215"/>
                </a:lnTo>
                <a:lnTo>
                  <a:pt x="6858000" y="386079"/>
                </a:lnTo>
                <a:lnTo>
                  <a:pt x="6851935" y="416147"/>
                </a:lnTo>
                <a:lnTo>
                  <a:pt x="6835394" y="440689"/>
                </a:lnTo>
                <a:lnTo>
                  <a:pt x="6810851" y="457231"/>
                </a:lnTo>
                <a:lnTo>
                  <a:pt x="6780783" y="463295"/>
                </a:lnTo>
                <a:lnTo>
                  <a:pt x="77215" y="463295"/>
                </a:lnTo>
                <a:lnTo>
                  <a:pt x="47159" y="457231"/>
                </a:lnTo>
                <a:lnTo>
                  <a:pt x="22615" y="440689"/>
                </a:lnTo>
                <a:lnTo>
                  <a:pt x="6067" y="416147"/>
                </a:lnTo>
                <a:lnTo>
                  <a:pt x="0" y="386079"/>
                </a:lnTo>
                <a:lnTo>
                  <a:pt x="0" y="77215"/>
                </a:lnTo>
                <a:close/>
              </a:path>
            </a:pathLst>
          </a:custGeom>
          <a:ln w="12700">
            <a:solidFill>
              <a:srgbClr val="BE401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914400" y="4026408"/>
            <a:ext cx="6858000" cy="463550"/>
          </a:xfrm>
          <a:custGeom>
            <a:avLst/>
            <a:gdLst/>
            <a:ahLst/>
            <a:cxnLst/>
            <a:rect l="l" t="t" r="r" b="b"/>
            <a:pathLst>
              <a:path w="6858000" h="463550">
                <a:moveTo>
                  <a:pt x="0" y="77216"/>
                </a:moveTo>
                <a:lnTo>
                  <a:pt x="6067" y="47148"/>
                </a:lnTo>
                <a:lnTo>
                  <a:pt x="22615" y="22606"/>
                </a:lnTo>
                <a:lnTo>
                  <a:pt x="47159" y="6064"/>
                </a:lnTo>
                <a:lnTo>
                  <a:pt x="77215" y="0"/>
                </a:lnTo>
                <a:lnTo>
                  <a:pt x="6780783" y="0"/>
                </a:lnTo>
                <a:lnTo>
                  <a:pt x="6810851" y="6064"/>
                </a:lnTo>
                <a:lnTo>
                  <a:pt x="6835394" y="22606"/>
                </a:lnTo>
                <a:lnTo>
                  <a:pt x="6851935" y="47148"/>
                </a:lnTo>
                <a:lnTo>
                  <a:pt x="6858000" y="77216"/>
                </a:lnTo>
                <a:lnTo>
                  <a:pt x="6858000" y="386080"/>
                </a:lnTo>
                <a:lnTo>
                  <a:pt x="6851935" y="416147"/>
                </a:lnTo>
                <a:lnTo>
                  <a:pt x="6835394" y="440690"/>
                </a:lnTo>
                <a:lnTo>
                  <a:pt x="6810851" y="457231"/>
                </a:lnTo>
                <a:lnTo>
                  <a:pt x="6780783" y="463296"/>
                </a:lnTo>
                <a:lnTo>
                  <a:pt x="77215" y="463296"/>
                </a:lnTo>
                <a:lnTo>
                  <a:pt x="47159" y="457231"/>
                </a:lnTo>
                <a:lnTo>
                  <a:pt x="22615" y="440690"/>
                </a:lnTo>
                <a:lnTo>
                  <a:pt x="6067" y="416147"/>
                </a:lnTo>
                <a:lnTo>
                  <a:pt x="0" y="386080"/>
                </a:lnTo>
                <a:lnTo>
                  <a:pt x="0" y="77216"/>
                </a:lnTo>
                <a:close/>
              </a:path>
            </a:pathLst>
          </a:custGeom>
          <a:ln w="12700">
            <a:solidFill>
              <a:srgbClr val="BE401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14400" y="4541520"/>
            <a:ext cx="6858000" cy="463550"/>
          </a:xfrm>
          <a:custGeom>
            <a:avLst/>
            <a:gdLst/>
            <a:ahLst/>
            <a:cxnLst/>
            <a:rect l="l" t="t" r="r" b="b"/>
            <a:pathLst>
              <a:path w="6858000" h="463550">
                <a:moveTo>
                  <a:pt x="0" y="77342"/>
                </a:moveTo>
                <a:lnTo>
                  <a:pt x="6067" y="47255"/>
                </a:lnTo>
                <a:lnTo>
                  <a:pt x="22615" y="22669"/>
                </a:lnTo>
                <a:lnTo>
                  <a:pt x="47159" y="6084"/>
                </a:lnTo>
                <a:lnTo>
                  <a:pt x="77215" y="0"/>
                </a:lnTo>
                <a:lnTo>
                  <a:pt x="6780783" y="0"/>
                </a:lnTo>
                <a:lnTo>
                  <a:pt x="6810851" y="6084"/>
                </a:lnTo>
                <a:lnTo>
                  <a:pt x="6835394" y="22669"/>
                </a:lnTo>
                <a:lnTo>
                  <a:pt x="6851935" y="47255"/>
                </a:lnTo>
                <a:lnTo>
                  <a:pt x="6858000" y="77342"/>
                </a:lnTo>
                <a:lnTo>
                  <a:pt x="6858000" y="386206"/>
                </a:lnTo>
                <a:lnTo>
                  <a:pt x="6851935" y="416220"/>
                </a:lnTo>
                <a:lnTo>
                  <a:pt x="6835394" y="440769"/>
                </a:lnTo>
                <a:lnTo>
                  <a:pt x="6810851" y="457340"/>
                </a:lnTo>
                <a:lnTo>
                  <a:pt x="6780783" y="463422"/>
                </a:lnTo>
                <a:lnTo>
                  <a:pt x="77215" y="463422"/>
                </a:lnTo>
                <a:lnTo>
                  <a:pt x="47159" y="457340"/>
                </a:lnTo>
                <a:lnTo>
                  <a:pt x="22615" y="440769"/>
                </a:lnTo>
                <a:lnTo>
                  <a:pt x="6067" y="416220"/>
                </a:lnTo>
                <a:lnTo>
                  <a:pt x="0" y="386206"/>
                </a:lnTo>
                <a:lnTo>
                  <a:pt x="0" y="77342"/>
                </a:lnTo>
                <a:close/>
              </a:path>
            </a:pathLst>
          </a:custGeom>
          <a:ln w="12699">
            <a:solidFill>
              <a:srgbClr val="BE401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14400" y="5056759"/>
            <a:ext cx="6858000" cy="463550"/>
          </a:xfrm>
          <a:custGeom>
            <a:avLst/>
            <a:gdLst/>
            <a:ahLst/>
            <a:cxnLst/>
            <a:rect l="l" t="t" r="r" b="b"/>
            <a:pathLst>
              <a:path w="6858000" h="463550">
                <a:moveTo>
                  <a:pt x="0" y="77216"/>
                </a:moveTo>
                <a:lnTo>
                  <a:pt x="6067" y="47148"/>
                </a:lnTo>
                <a:lnTo>
                  <a:pt x="22615" y="22606"/>
                </a:lnTo>
                <a:lnTo>
                  <a:pt x="47159" y="6064"/>
                </a:lnTo>
                <a:lnTo>
                  <a:pt x="77215" y="0"/>
                </a:lnTo>
                <a:lnTo>
                  <a:pt x="6780783" y="0"/>
                </a:lnTo>
                <a:lnTo>
                  <a:pt x="6810851" y="6064"/>
                </a:lnTo>
                <a:lnTo>
                  <a:pt x="6835394" y="22606"/>
                </a:lnTo>
                <a:lnTo>
                  <a:pt x="6851935" y="47148"/>
                </a:lnTo>
                <a:lnTo>
                  <a:pt x="6858000" y="77216"/>
                </a:lnTo>
                <a:lnTo>
                  <a:pt x="6858000" y="386080"/>
                </a:lnTo>
                <a:lnTo>
                  <a:pt x="6851935" y="416147"/>
                </a:lnTo>
                <a:lnTo>
                  <a:pt x="6835394" y="440690"/>
                </a:lnTo>
                <a:lnTo>
                  <a:pt x="6810851" y="457231"/>
                </a:lnTo>
                <a:lnTo>
                  <a:pt x="6780783" y="463296"/>
                </a:lnTo>
                <a:lnTo>
                  <a:pt x="77215" y="463296"/>
                </a:lnTo>
                <a:lnTo>
                  <a:pt x="47159" y="457231"/>
                </a:lnTo>
                <a:lnTo>
                  <a:pt x="22615" y="440690"/>
                </a:lnTo>
                <a:lnTo>
                  <a:pt x="6067" y="416147"/>
                </a:lnTo>
                <a:lnTo>
                  <a:pt x="0" y="386080"/>
                </a:lnTo>
                <a:lnTo>
                  <a:pt x="0" y="77216"/>
                </a:lnTo>
                <a:close/>
              </a:path>
            </a:pathLst>
          </a:custGeom>
          <a:ln w="12700">
            <a:solidFill>
              <a:srgbClr val="BE401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14400" y="5571871"/>
            <a:ext cx="6858000" cy="463550"/>
          </a:xfrm>
          <a:custGeom>
            <a:avLst/>
            <a:gdLst/>
            <a:ahLst/>
            <a:cxnLst/>
            <a:rect l="l" t="t" r="r" b="b"/>
            <a:pathLst>
              <a:path w="6858000" h="463550">
                <a:moveTo>
                  <a:pt x="0" y="77254"/>
                </a:moveTo>
                <a:lnTo>
                  <a:pt x="6067" y="47186"/>
                </a:lnTo>
                <a:lnTo>
                  <a:pt x="22615" y="22629"/>
                </a:lnTo>
                <a:lnTo>
                  <a:pt x="47159" y="6071"/>
                </a:lnTo>
                <a:lnTo>
                  <a:pt x="77215" y="0"/>
                </a:lnTo>
                <a:lnTo>
                  <a:pt x="6780783" y="0"/>
                </a:lnTo>
                <a:lnTo>
                  <a:pt x="6810851" y="6071"/>
                </a:lnTo>
                <a:lnTo>
                  <a:pt x="6835394" y="22629"/>
                </a:lnTo>
                <a:lnTo>
                  <a:pt x="6851935" y="47186"/>
                </a:lnTo>
                <a:lnTo>
                  <a:pt x="6858000" y="77254"/>
                </a:lnTo>
                <a:lnTo>
                  <a:pt x="6858000" y="386130"/>
                </a:lnTo>
                <a:lnTo>
                  <a:pt x="6851935" y="416187"/>
                </a:lnTo>
                <a:lnTo>
                  <a:pt x="6835394" y="440731"/>
                </a:lnTo>
                <a:lnTo>
                  <a:pt x="6810851" y="457278"/>
                </a:lnTo>
                <a:lnTo>
                  <a:pt x="6780783" y="463346"/>
                </a:lnTo>
                <a:lnTo>
                  <a:pt x="77215" y="463346"/>
                </a:lnTo>
                <a:lnTo>
                  <a:pt x="47159" y="457278"/>
                </a:lnTo>
                <a:lnTo>
                  <a:pt x="22615" y="440731"/>
                </a:lnTo>
                <a:lnTo>
                  <a:pt x="6067" y="416187"/>
                </a:lnTo>
                <a:lnTo>
                  <a:pt x="0" y="386130"/>
                </a:lnTo>
                <a:lnTo>
                  <a:pt x="0" y="77254"/>
                </a:lnTo>
                <a:close/>
              </a:path>
            </a:pathLst>
          </a:custGeom>
          <a:ln w="12699">
            <a:solidFill>
              <a:srgbClr val="BE401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914400" y="6087059"/>
            <a:ext cx="6858000" cy="463550"/>
          </a:xfrm>
          <a:custGeom>
            <a:avLst/>
            <a:gdLst/>
            <a:ahLst/>
            <a:cxnLst/>
            <a:rect l="l" t="t" r="r" b="b"/>
            <a:pathLst>
              <a:path w="6858000" h="463550">
                <a:moveTo>
                  <a:pt x="0" y="77216"/>
                </a:moveTo>
                <a:lnTo>
                  <a:pt x="6067" y="47159"/>
                </a:lnTo>
                <a:lnTo>
                  <a:pt x="22615" y="22615"/>
                </a:lnTo>
                <a:lnTo>
                  <a:pt x="47159" y="6067"/>
                </a:lnTo>
                <a:lnTo>
                  <a:pt x="77215" y="0"/>
                </a:lnTo>
                <a:lnTo>
                  <a:pt x="6780783" y="0"/>
                </a:lnTo>
                <a:lnTo>
                  <a:pt x="6810851" y="6067"/>
                </a:lnTo>
                <a:lnTo>
                  <a:pt x="6835394" y="22615"/>
                </a:lnTo>
                <a:lnTo>
                  <a:pt x="6851935" y="47159"/>
                </a:lnTo>
                <a:lnTo>
                  <a:pt x="6858000" y="77216"/>
                </a:lnTo>
                <a:lnTo>
                  <a:pt x="6858000" y="386092"/>
                </a:lnTo>
                <a:lnTo>
                  <a:pt x="6851935" y="416156"/>
                </a:lnTo>
                <a:lnTo>
                  <a:pt x="6835394" y="440704"/>
                </a:lnTo>
                <a:lnTo>
                  <a:pt x="6810851" y="457253"/>
                </a:lnTo>
                <a:lnTo>
                  <a:pt x="6780783" y="463321"/>
                </a:lnTo>
                <a:lnTo>
                  <a:pt x="77215" y="463321"/>
                </a:lnTo>
                <a:lnTo>
                  <a:pt x="47159" y="457253"/>
                </a:lnTo>
                <a:lnTo>
                  <a:pt x="22615" y="440704"/>
                </a:lnTo>
                <a:lnTo>
                  <a:pt x="6067" y="416156"/>
                </a:lnTo>
                <a:lnTo>
                  <a:pt x="0" y="386092"/>
                </a:lnTo>
                <a:lnTo>
                  <a:pt x="0" y="77216"/>
                </a:lnTo>
                <a:close/>
              </a:path>
            </a:pathLst>
          </a:custGeom>
          <a:ln w="12699">
            <a:solidFill>
              <a:srgbClr val="BE401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993139" y="1470406"/>
            <a:ext cx="6036945" cy="495808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9685">
              <a:lnSpc>
                <a:spcPct val="100000"/>
              </a:lnSpc>
              <a:spcBef>
                <a:spcPts val="105"/>
              </a:spcBef>
            </a:pPr>
            <a:r>
              <a:rPr sz="2000" b="1" spc="15" dirty="0">
                <a:solidFill>
                  <a:srgbClr val="BEBEBE"/>
                </a:solidFill>
                <a:latin typeface="Times New Roman"/>
                <a:cs typeface="Times New Roman"/>
              </a:rPr>
              <a:t>Introduction </a:t>
            </a:r>
            <a:r>
              <a:rPr sz="2000" b="1" spc="20" dirty="0">
                <a:solidFill>
                  <a:srgbClr val="BEBEBE"/>
                </a:solidFill>
                <a:latin typeface="Times New Roman"/>
                <a:cs typeface="Times New Roman"/>
              </a:rPr>
              <a:t>of </a:t>
            </a:r>
            <a:r>
              <a:rPr sz="2000" b="1" spc="-175" dirty="0">
                <a:solidFill>
                  <a:srgbClr val="BEBEBE"/>
                </a:solidFill>
                <a:latin typeface="Times New Roman"/>
                <a:cs typeface="Times New Roman"/>
              </a:rPr>
              <a:t>LAN; </a:t>
            </a:r>
            <a:r>
              <a:rPr sz="2000" b="1" spc="-135" dirty="0">
                <a:solidFill>
                  <a:srgbClr val="BEBEBE"/>
                </a:solidFill>
                <a:latin typeface="Times New Roman"/>
                <a:cs typeface="Times New Roman"/>
              </a:rPr>
              <a:t>MAN;WAN; </a:t>
            </a:r>
            <a:r>
              <a:rPr sz="2000" b="1" spc="-130" dirty="0">
                <a:solidFill>
                  <a:srgbClr val="BEBEBE"/>
                </a:solidFill>
                <a:latin typeface="Times New Roman"/>
                <a:cs typeface="Times New Roman"/>
              </a:rPr>
              <a:t>PAN, </a:t>
            </a:r>
            <a:r>
              <a:rPr sz="2000" b="1" spc="25" dirty="0">
                <a:solidFill>
                  <a:srgbClr val="BEBEBE"/>
                </a:solidFill>
                <a:latin typeface="Times New Roman"/>
                <a:cs typeface="Times New Roman"/>
              </a:rPr>
              <a:t>Ad-hoc</a:t>
            </a:r>
            <a:r>
              <a:rPr sz="2000" b="1" spc="-250" dirty="0">
                <a:solidFill>
                  <a:srgbClr val="BEBEBE"/>
                </a:solidFill>
                <a:latin typeface="Times New Roman"/>
                <a:cs typeface="Times New Roman"/>
              </a:rPr>
              <a:t> </a:t>
            </a:r>
            <a:r>
              <a:rPr sz="2000" b="1" spc="-5" dirty="0">
                <a:solidFill>
                  <a:srgbClr val="BEBEBE"/>
                </a:solidFill>
                <a:latin typeface="Times New Roman"/>
                <a:cs typeface="Times New Roman"/>
              </a:rPr>
              <a:t>Network</a:t>
            </a:r>
            <a:endParaRPr sz="2000">
              <a:latin typeface="Times New Roman"/>
              <a:cs typeface="Times New Roman"/>
            </a:endParaRPr>
          </a:p>
          <a:p>
            <a:pPr marL="19685">
              <a:lnSpc>
                <a:spcPct val="100000"/>
              </a:lnSpc>
              <a:spcBef>
                <a:spcPts val="1655"/>
              </a:spcBef>
            </a:pPr>
            <a:r>
              <a:rPr sz="2000" b="1" spc="5" dirty="0">
                <a:solidFill>
                  <a:srgbClr val="BEBEBE"/>
                </a:solidFill>
                <a:latin typeface="Times New Roman"/>
                <a:cs typeface="Times New Roman"/>
              </a:rPr>
              <a:t>Topologies</a:t>
            </a:r>
            <a:endParaRPr sz="2000">
              <a:latin typeface="Times New Roman"/>
              <a:cs typeface="Times New Roman"/>
            </a:endParaRPr>
          </a:p>
          <a:p>
            <a:pPr marL="19685" marR="3536315">
              <a:lnSpc>
                <a:spcPct val="169000"/>
              </a:lnSpc>
            </a:pPr>
            <a:r>
              <a:rPr sz="2000" b="1" spc="-5" dirty="0">
                <a:solidFill>
                  <a:srgbClr val="BEBEBE"/>
                </a:solidFill>
                <a:latin typeface="Times New Roman"/>
                <a:cs typeface="Times New Roman"/>
              </a:rPr>
              <a:t>Network</a:t>
            </a:r>
            <a:r>
              <a:rPr sz="2000" b="1" spc="-165" dirty="0">
                <a:solidFill>
                  <a:srgbClr val="BEBEBE"/>
                </a:solidFill>
                <a:latin typeface="Times New Roman"/>
                <a:cs typeface="Times New Roman"/>
              </a:rPr>
              <a:t> </a:t>
            </a:r>
            <a:r>
              <a:rPr sz="2000" b="1" spc="-5" dirty="0">
                <a:solidFill>
                  <a:srgbClr val="BEBEBE"/>
                </a:solidFill>
                <a:latin typeface="Times New Roman"/>
                <a:cs typeface="Times New Roman"/>
              </a:rPr>
              <a:t>Architectures  </a:t>
            </a:r>
            <a:r>
              <a:rPr sz="2000" b="1" spc="-125" dirty="0">
                <a:solidFill>
                  <a:srgbClr val="BEBEBE"/>
                </a:solidFill>
                <a:latin typeface="Times New Roman"/>
                <a:cs typeface="Times New Roman"/>
              </a:rPr>
              <a:t>OSI</a:t>
            </a:r>
            <a:r>
              <a:rPr sz="2000" b="1" spc="-55" dirty="0">
                <a:solidFill>
                  <a:srgbClr val="BEBEBE"/>
                </a:solidFill>
                <a:latin typeface="Times New Roman"/>
                <a:cs typeface="Times New Roman"/>
              </a:rPr>
              <a:t> </a:t>
            </a:r>
            <a:r>
              <a:rPr sz="2000" b="1" spc="25" dirty="0">
                <a:solidFill>
                  <a:srgbClr val="BEBEBE"/>
                </a:solidFill>
                <a:latin typeface="Times New Roman"/>
                <a:cs typeface="Times New Roman"/>
              </a:rPr>
              <a:t>Model</a:t>
            </a:r>
            <a:endParaRPr sz="2000">
              <a:latin typeface="Times New Roman"/>
              <a:cs typeface="Times New Roman"/>
            </a:endParaRPr>
          </a:p>
          <a:p>
            <a:pPr marL="19685">
              <a:lnSpc>
                <a:spcPct val="100000"/>
              </a:lnSpc>
              <a:spcBef>
                <a:spcPts val="1660"/>
              </a:spcBef>
            </a:pPr>
            <a:r>
              <a:rPr sz="2000" b="1" spc="-40" dirty="0">
                <a:solidFill>
                  <a:srgbClr val="BEBEBE"/>
                </a:solidFill>
                <a:latin typeface="Times New Roman"/>
                <a:cs typeface="Times New Roman"/>
              </a:rPr>
              <a:t>TCP/IP</a:t>
            </a:r>
            <a:r>
              <a:rPr sz="2000" b="1" spc="-80" dirty="0">
                <a:solidFill>
                  <a:srgbClr val="BEBEBE"/>
                </a:solidFill>
                <a:latin typeface="Times New Roman"/>
                <a:cs typeface="Times New Roman"/>
              </a:rPr>
              <a:t> </a:t>
            </a:r>
            <a:r>
              <a:rPr sz="2000" b="1" spc="25" dirty="0">
                <a:solidFill>
                  <a:srgbClr val="BEBEBE"/>
                </a:solidFill>
                <a:latin typeface="Times New Roman"/>
                <a:cs typeface="Times New Roman"/>
              </a:rPr>
              <a:t>Model</a:t>
            </a:r>
            <a:endParaRPr sz="2000">
              <a:latin typeface="Times New Roman"/>
              <a:cs typeface="Times New Roman"/>
            </a:endParaRPr>
          </a:p>
          <a:p>
            <a:pPr marL="19685">
              <a:lnSpc>
                <a:spcPct val="100000"/>
              </a:lnSpc>
              <a:spcBef>
                <a:spcPts val="1655"/>
              </a:spcBef>
            </a:pPr>
            <a:r>
              <a:rPr sz="2000" b="1" spc="5" dirty="0">
                <a:solidFill>
                  <a:srgbClr val="BEBEBE"/>
                </a:solidFill>
                <a:latin typeface="Times New Roman"/>
                <a:cs typeface="Times New Roman"/>
              </a:rPr>
              <a:t>Design </a:t>
            </a:r>
            <a:r>
              <a:rPr sz="2000" b="1" spc="-10" dirty="0">
                <a:solidFill>
                  <a:srgbClr val="BEBEBE"/>
                </a:solidFill>
                <a:latin typeface="Times New Roman"/>
                <a:cs typeface="Times New Roman"/>
              </a:rPr>
              <a:t>issues for</a:t>
            </a:r>
            <a:r>
              <a:rPr sz="2000" b="1" spc="-190" dirty="0">
                <a:solidFill>
                  <a:srgbClr val="BEBEBE"/>
                </a:solidFill>
                <a:latin typeface="Times New Roman"/>
                <a:cs typeface="Times New Roman"/>
              </a:rPr>
              <a:t> </a:t>
            </a:r>
            <a:r>
              <a:rPr sz="2000" b="1" spc="-100" dirty="0">
                <a:solidFill>
                  <a:srgbClr val="BEBEBE"/>
                </a:solidFill>
                <a:latin typeface="Times New Roman"/>
                <a:cs typeface="Times New Roman"/>
              </a:rPr>
              <a:t>Layers</a:t>
            </a:r>
            <a:endParaRPr sz="2000">
              <a:latin typeface="Times New Roman"/>
              <a:cs typeface="Times New Roman"/>
            </a:endParaRPr>
          </a:p>
          <a:p>
            <a:pPr marL="19685" marR="3543935">
              <a:lnSpc>
                <a:spcPct val="169000"/>
              </a:lnSpc>
              <a:spcBef>
                <a:spcPts val="5"/>
              </a:spcBef>
            </a:pPr>
            <a:r>
              <a:rPr sz="2000" b="1" spc="-45" dirty="0">
                <a:solidFill>
                  <a:srgbClr val="BEBEBE"/>
                </a:solidFill>
                <a:latin typeface="Times New Roman"/>
                <a:cs typeface="Times New Roman"/>
              </a:rPr>
              <a:t>Transmission</a:t>
            </a:r>
            <a:r>
              <a:rPr sz="2000" b="1" spc="-165" dirty="0">
                <a:solidFill>
                  <a:srgbClr val="BEBEBE"/>
                </a:solidFill>
                <a:latin typeface="Times New Roman"/>
                <a:cs typeface="Times New Roman"/>
              </a:rPr>
              <a:t> </a:t>
            </a:r>
            <a:r>
              <a:rPr sz="2000" b="1" spc="-10" dirty="0">
                <a:solidFill>
                  <a:srgbClr val="BEBEBE"/>
                </a:solidFill>
                <a:latin typeface="Times New Roman"/>
                <a:cs typeface="Times New Roman"/>
              </a:rPr>
              <a:t>Mediums  </a:t>
            </a:r>
            <a:r>
              <a:rPr sz="2000" b="1" spc="-5" dirty="0">
                <a:solidFill>
                  <a:srgbClr val="BEBEBE"/>
                </a:solidFill>
                <a:latin typeface="Times New Roman"/>
                <a:cs typeface="Times New Roman"/>
              </a:rPr>
              <a:t>Network</a:t>
            </a:r>
            <a:r>
              <a:rPr sz="2000" b="1" spc="-65" dirty="0">
                <a:solidFill>
                  <a:srgbClr val="BEBEBE"/>
                </a:solidFill>
                <a:latin typeface="Times New Roman"/>
                <a:cs typeface="Times New Roman"/>
              </a:rPr>
              <a:t> </a:t>
            </a:r>
            <a:r>
              <a:rPr sz="2000" b="1" spc="10" dirty="0">
                <a:solidFill>
                  <a:srgbClr val="BEBEBE"/>
                </a:solidFill>
                <a:latin typeface="Times New Roman"/>
                <a:cs typeface="Times New Roman"/>
              </a:rPr>
              <a:t>Devices</a:t>
            </a:r>
            <a:endParaRPr sz="2000">
              <a:latin typeface="Times New Roman"/>
              <a:cs typeface="Times New Roman"/>
            </a:endParaRPr>
          </a:p>
          <a:p>
            <a:pPr marL="19685">
              <a:lnSpc>
                <a:spcPct val="100000"/>
              </a:lnSpc>
              <a:spcBef>
                <a:spcPts val="1655"/>
              </a:spcBef>
            </a:pPr>
            <a:r>
              <a:rPr sz="2000" b="1" spc="-15" dirty="0">
                <a:solidFill>
                  <a:srgbClr val="FF0000"/>
                </a:solidFill>
                <a:latin typeface="Times New Roman"/>
                <a:cs typeface="Times New Roman"/>
              </a:rPr>
              <a:t>Manchester and </a:t>
            </a:r>
            <a:r>
              <a:rPr sz="2000" b="1" spc="-10" dirty="0">
                <a:solidFill>
                  <a:srgbClr val="FF0000"/>
                </a:solidFill>
                <a:latin typeface="Times New Roman"/>
                <a:cs typeface="Times New Roman"/>
              </a:rPr>
              <a:t>Differential </a:t>
            </a:r>
            <a:r>
              <a:rPr sz="2000" b="1" spc="-15" dirty="0">
                <a:solidFill>
                  <a:srgbClr val="FF0000"/>
                </a:solidFill>
                <a:latin typeface="Times New Roman"/>
                <a:cs typeface="Times New Roman"/>
              </a:rPr>
              <a:t>Manchester</a:t>
            </a:r>
            <a:r>
              <a:rPr sz="2000" b="1" spc="-12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b="1" spc="-30" dirty="0">
                <a:solidFill>
                  <a:srgbClr val="FF0000"/>
                </a:solidFill>
                <a:latin typeface="Times New Roman"/>
                <a:cs typeface="Times New Roman"/>
              </a:rPr>
              <a:t>Encodings;</a:t>
            </a: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814"/>
              </a:spcBef>
            </a:pPr>
            <a:r>
              <a:rPr sz="1800" spc="-90" dirty="0">
                <a:latin typeface="Times New Roman"/>
                <a:cs typeface="Times New Roman"/>
              </a:rPr>
              <a:t>IEEE802.11: Frequency </a:t>
            </a:r>
            <a:r>
              <a:rPr sz="1800" spc="-95" dirty="0">
                <a:latin typeface="Times New Roman"/>
                <a:cs typeface="Times New Roman"/>
              </a:rPr>
              <a:t>Hopping </a:t>
            </a:r>
            <a:r>
              <a:rPr sz="1800" spc="-145" dirty="0">
                <a:latin typeface="Times New Roman"/>
                <a:cs typeface="Times New Roman"/>
              </a:rPr>
              <a:t>(FHSS) </a:t>
            </a:r>
            <a:r>
              <a:rPr sz="1800" spc="-100" dirty="0">
                <a:latin typeface="Times New Roman"/>
                <a:cs typeface="Times New Roman"/>
              </a:rPr>
              <a:t>and </a:t>
            </a:r>
            <a:r>
              <a:rPr sz="1800" spc="-60" dirty="0">
                <a:latin typeface="Times New Roman"/>
                <a:cs typeface="Times New Roman"/>
              </a:rPr>
              <a:t>Direct </a:t>
            </a:r>
            <a:r>
              <a:rPr sz="1800" spc="-105" dirty="0">
                <a:latin typeface="Times New Roman"/>
                <a:cs typeface="Times New Roman"/>
              </a:rPr>
              <a:t>Sequence</a:t>
            </a:r>
            <a:r>
              <a:rPr sz="1800" spc="-130" dirty="0">
                <a:latin typeface="Times New Roman"/>
                <a:cs typeface="Times New Roman"/>
              </a:rPr>
              <a:t> </a:t>
            </a:r>
            <a:r>
              <a:rPr sz="1800" spc="-155" dirty="0">
                <a:latin typeface="Times New Roman"/>
                <a:cs typeface="Times New Roman"/>
              </a:rPr>
              <a:t>(DSSS)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9740" y="98247"/>
            <a:ext cx="208407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275" dirty="0">
                <a:latin typeface="Times New Roman"/>
                <a:cs typeface="Times New Roman"/>
              </a:rPr>
              <a:t>Encoding</a:t>
            </a:r>
            <a:endParaRPr sz="48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75487" y="1565147"/>
            <a:ext cx="8269223" cy="9662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58723" y="1618488"/>
            <a:ext cx="7600188" cy="9265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33400" y="1597786"/>
            <a:ext cx="8153400" cy="849630"/>
          </a:xfrm>
          <a:custGeom>
            <a:avLst/>
            <a:gdLst/>
            <a:ahLst/>
            <a:cxnLst/>
            <a:rect l="l" t="t" r="r" b="b"/>
            <a:pathLst>
              <a:path w="8153400" h="849630">
                <a:moveTo>
                  <a:pt x="8011795" y="0"/>
                </a:moveTo>
                <a:lnTo>
                  <a:pt x="141566" y="0"/>
                </a:lnTo>
                <a:lnTo>
                  <a:pt x="96822" y="7216"/>
                </a:lnTo>
                <a:lnTo>
                  <a:pt x="57961" y="27314"/>
                </a:lnTo>
                <a:lnTo>
                  <a:pt x="27315" y="57963"/>
                </a:lnTo>
                <a:lnTo>
                  <a:pt x="7217" y="96836"/>
                </a:lnTo>
                <a:lnTo>
                  <a:pt x="0" y="141604"/>
                </a:lnTo>
                <a:lnTo>
                  <a:pt x="0" y="707898"/>
                </a:lnTo>
                <a:lnTo>
                  <a:pt x="7217" y="752666"/>
                </a:lnTo>
                <a:lnTo>
                  <a:pt x="27315" y="791539"/>
                </a:lnTo>
                <a:lnTo>
                  <a:pt x="57961" y="822188"/>
                </a:lnTo>
                <a:lnTo>
                  <a:pt x="96822" y="842286"/>
                </a:lnTo>
                <a:lnTo>
                  <a:pt x="141566" y="849502"/>
                </a:lnTo>
                <a:lnTo>
                  <a:pt x="8011795" y="849502"/>
                </a:lnTo>
                <a:lnTo>
                  <a:pt x="8056563" y="842286"/>
                </a:lnTo>
                <a:lnTo>
                  <a:pt x="8095436" y="822188"/>
                </a:lnTo>
                <a:lnTo>
                  <a:pt x="8126085" y="791539"/>
                </a:lnTo>
                <a:lnTo>
                  <a:pt x="8146183" y="752666"/>
                </a:lnTo>
                <a:lnTo>
                  <a:pt x="8153400" y="707898"/>
                </a:lnTo>
                <a:lnTo>
                  <a:pt x="8153400" y="141604"/>
                </a:lnTo>
                <a:lnTo>
                  <a:pt x="8146183" y="96836"/>
                </a:lnTo>
                <a:lnTo>
                  <a:pt x="8126085" y="57963"/>
                </a:lnTo>
                <a:lnTo>
                  <a:pt x="8095436" y="27314"/>
                </a:lnTo>
                <a:lnTo>
                  <a:pt x="8056563" y="7216"/>
                </a:lnTo>
                <a:lnTo>
                  <a:pt x="8011795" y="0"/>
                </a:lnTo>
                <a:close/>
              </a:path>
            </a:pathLst>
          </a:custGeom>
          <a:solidFill>
            <a:srgbClr val="9B2C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33400" y="1597786"/>
            <a:ext cx="8153400" cy="849630"/>
          </a:xfrm>
          <a:custGeom>
            <a:avLst/>
            <a:gdLst/>
            <a:ahLst/>
            <a:cxnLst/>
            <a:rect l="l" t="t" r="r" b="b"/>
            <a:pathLst>
              <a:path w="8153400" h="849630">
                <a:moveTo>
                  <a:pt x="0" y="141604"/>
                </a:moveTo>
                <a:lnTo>
                  <a:pt x="7217" y="96836"/>
                </a:lnTo>
                <a:lnTo>
                  <a:pt x="27315" y="57963"/>
                </a:lnTo>
                <a:lnTo>
                  <a:pt x="57961" y="27314"/>
                </a:lnTo>
                <a:lnTo>
                  <a:pt x="96822" y="7216"/>
                </a:lnTo>
                <a:lnTo>
                  <a:pt x="141566" y="0"/>
                </a:lnTo>
                <a:lnTo>
                  <a:pt x="8011795" y="0"/>
                </a:lnTo>
                <a:lnTo>
                  <a:pt x="8056563" y="7216"/>
                </a:lnTo>
                <a:lnTo>
                  <a:pt x="8095436" y="27314"/>
                </a:lnTo>
                <a:lnTo>
                  <a:pt x="8126085" y="57963"/>
                </a:lnTo>
                <a:lnTo>
                  <a:pt x="8146183" y="96836"/>
                </a:lnTo>
                <a:lnTo>
                  <a:pt x="8153400" y="141604"/>
                </a:lnTo>
                <a:lnTo>
                  <a:pt x="8153400" y="707898"/>
                </a:lnTo>
                <a:lnTo>
                  <a:pt x="8146183" y="752666"/>
                </a:lnTo>
                <a:lnTo>
                  <a:pt x="8126085" y="791539"/>
                </a:lnTo>
                <a:lnTo>
                  <a:pt x="8095436" y="822188"/>
                </a:lnTo>
                <a:lnTo>
                  <a:pt x="8056563" y="842286"/>
                </a:lnTo>
                <a:lnTo>
                  <a:pt x="8011795" y="849502"/>
                </a:lnTo>
                <a:lnTo>
                  <a:pt x="141566" y="849502"/>
                </a:lnTo>
                <a:lnTo>
                  <a:pt x="96822" y="842286"/>
                </a:lnTo>
                <a:lnTo>
                  <a:pt x="57961" y="822188"/>
                </a:lnTo>
                <a:lnTo>
                  <a:pt x="27315" y="791539"/>
                </a:lnTo>
                <a:lnTo>
                  <a:pt x="7217" y="752666"/>
                </a:lnTo>
                <a:lnTo>
                  <a:pt x="0" y="707898"/>
                </a:lnTo>
                <a:lnTo>
                  <a:pt x="0" y="141604"/>
                </a:lnTo>
                <a:close/>
              </a:path>
            </a:pathLst>
          </a:custGeom>
          <a:ln w="381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75487" y="2478023"/>
            <a:ext cx="8269223" cy="96621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58723" y="2531364"/>
            <a:ext cx="7587996" cy="92659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33400" y="2510663"/>
            <a:ext cx="8153400" cy="849630"/>
          </a:xfrm>
          <a:custGeom>
            <a:avLst/>
            <a:gdLst/>
            <a:ahLst/>
            <a:cxnLst/>
            <a:rect l="l" t="t" r="r" b="b"/>
            <a:pathLst>
              <a:path w="8153400" h="849629">
                <a:moveTo>
                  <a:pt x="8011795" y="0"/>
                </a:moveTo>
                <a:lnTo>
                  <a:pt x="141566" y="0"/>
                </a:lnTo>
                <a:lnTo>
                  <a:pt x="96822" y="7215"/>
                </a:lnTo>
                <a:lnTo>
                  <a:pt x="57961" y="27306"/>
                </a:lnTo>
                <a:lnTo>
                  <a:pt x="27315" y="57936"/>
                </a:lnTo>
                <a:lnTo>
                  <a:pt x="7217" y="96771"/>
                </a:lnTo>
                <a:lnTo>
                  <a:pt x="0" y="141477"/>
                </a:lnTo>
                <a:lnTo>
                  <a:pt x="0" y="707771"/>
                </a:lnTo>
                <a:lnTo>
                  <a:pt x="7217" y="752539"/>
                </a:lnTo>
                <a:lnTo>
                  <a:pt x="27315" y="791412"/>
                </a:lnTo>
                <a:lnTo>
                  <a:pt x="57961" y="822061"/>
                </a:lnTo>
                <a:lnTo>
                  <a:pt x="96822" y="842159"/>
                </a:lnTo>
                <a:lnTo>
                  <a:pt x="141566" y="849376"/>
                </a:lnTo>
                <a:lnTo>
                  <a:pt x="8011795" y="849376"/>
                </a:lnTo>
                <a:lnTo>
                  <a:pt x="8056563" y="842159"/>
                </a:lnTo>
                <a:lnTo>
                  <a:pt x="8095436" y="822061"/>
                </a:lnTo>
                <a:lnTo>
                  <a:pt x="8126085" y="791412"/>
                </a:lnTo>
                <a:lnTo>
                  <a:pt x="8146183" y="752539"/>
                </a:lnTo>
                <a:lnTo>
                  <a:pt x="8153400" y="707771"/>
                </a:lnTo>
                <a:lnTo>
                  <a:pt x="8153400" y="141477"/>
                </a:lnTo>
                <a:lnTo>
                  <a:pt x="8146183" y="96771"/>
                </a:lnTo>
                <a:lnTo>
                  <a:pt x="8126085" y="57936"/>
                </a:lnTo>
                <a:lnTo>
                  <a:pt x="8095436" y="27306"/>
                </a:lnTo>
                <a:lnTo>
                  <a:pt x="8056563" y="7215"/>
                </a:lnTo>
                <a:lnTo>
                  <a:pt x="8011795" y="0"/>
                </a:lnTo>
                <a:close/>
              </a:path>
            </a:pathLst>
          </a:custGeom>
          <a:solidFill>
            <a:srgbClr val="A18E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33400" y="2510663"/>
            <a:ext cx="8153400" cy="849630"/>
          </a:xfrm>
          <a:custGeom>
            <a:avLst/>
            <a:gdLst/>
            <a:ahLst/>
            <a:cxnLst/>
            <a:rect l="l" t="t" r="r" b="b"/>
            <a:pathLst>
              <a:path w="8153400" h="849629">
                <a:moveTo>
                  <a:pt x="0" y="141477"/>
                </a:moveTo>
                <a:lnTo>
                  <a:pt x="7217" y="96771"/>
                </a:lnTo>
                <a:lnTo>
                  <a:pt x="27315" y="57936"/>
                </a:lnTo>
                <a:lnTo>
                  <a:pt x="57961" y="27306"/>
                </a:lnTo>
                <a:lnTo>
                  <a:pt x="96822" y="7215"/>
                </a:lnTo>
                <a:lnTo>
                  <a:pt x="141566" y="0"/>
                </a:lnTo>
                <a:lnTo>
                  <a:pt x="8011795" y="0"/>
                </a:lnTo>
                <a:lnTo>
                  <a:pt x="8056563" y="7215"/>
                </a:lnTo>
                <a:lnTo>
                  <a:pt x="8095436" y="27306"/>
                </a:lnTo>
                <a:lnTo>
                  <a:pt x="8126085" y="57936"/>
                </a:lnTo>
                <a:lnTo>
                  <a:pt x="8146183" y="96771"/>
                </a:lnTo>
                <a:lnTo>
                  <a:pt x="8153400" y="141477"/>
                </a:lnTo>
                <a:lnTo>
                  <a:pt x="8153400" y="707771"/>
                </a:lnTo>
                <a:lnTo>
                  <a:pt x="8146183" y="752539"/>
                </a:lnTo>
                <a:lnTo>
                  <a:pt x="8126085" y="791412"/>
                </a:lnTo>
                <a:lnTo>
                  <a:pt x="8095436" y="822061"/>
                </a:lnTo>
                <a:lnTo>
                  <a:pt x="8056563" y="842159"/>
                </a:lnTo>
                <a:lnTo>
                  <a:pt x="8011795" y="849376"/>
                </a:lnTo>
                <a:lnTo>
                  <a:pt x="141566" y="849376"/>
                </a:lnTo>
                <a:lnTo>
                  <a:pt x="96822" y="842159"/>
                </a:lnTo>
                <a:lnTo>
                  <a:pt x="57961" y="822061"/>
                </a:lnTo>
                <a:lnTo>
                  <a:pt x="27315" y="791412"/>
                </a:lnTo>
                <a:lnTo>
                  <a:pt x="7217" y="752539"/>
                </a:lnTo>
                <a:lnTo>
                  <a:pt x="0" y="707771"/>
                </a:lnTo>
                <a:lnTo>
                  <a:pt x="0" y="141477"/>
                </a:lnTo>
                <a:close/>
              </a:path>
            </a:pathLst>
          </a:custGeom>
          <a:ln w="3809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75487" y="3389376"/>
            <a:ext cx="8269223" cy="96774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58723" y="3444240"/>
            <a:ext cx="8305800" cy="92659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33400" y="3423411"/>
            <a:ext cx="8153400" cy="849630"/>
          </a:xfrm>
          <a:custGeom>
            <a:avLst/>
            <a:gdLst/>
            <a:ahLst/>
            <a:cxnLst/>
            <a:rect l="l" t="t" r="r" b="b"/>
            <a:pathLst>
              <a:path w="8153400" h="849629">
                <a:moveTo>
                  <a:pt x="8011795" y="0"/>
                </a:moveTo>
                <a:lnTo>
                  <a:pt x="141566" y="0"/>
                </a:lnTo>
                <a:lnTo>
                  <a:pt x="96822" y="7216"/>
                </a:lnTo>
                <a:lnTo>
                  <a:pt x="57961" y="27314"/>
                </a:lnTo>
                <a:lnTo>
                  <a:pt x="27315" y="57963"/>
                </a:lnTo>
                <a:lnTo>
                  <a:pt x="7217" y="96836"/>
                </a:lnTo>
                <a:lnTo>
                  <a:pt x="0" y="141604"/>
                </a:lnTo>
                <a:lnTo>
                  <a:pt x="0" y="707770"/>
                </a:lnTo>
                <a:lnTo>
                  <a:pt x="7217" y="752539"/>
                </a:lnTo>
                <a:lnTo>
                  <a:pt x="27315" y="791412"/>
                </a:lnTo>
                <a:lnTo>
                  <a:pt x="57961" y="822061"/>
                </a:lnTo>
                <a:lnTo>
                  <a:pt x="96822" y="842159"/>
                </a:lnTo>
                <a:lnTo>
                  <a:pt x="141566" y="849376"/>
                </a:lnTo>
                <a:lnTo>
                  <a:pt x="8011795" y="849376"/>
                </a:lnTo>
                <a:lnTo>
                  <a:pt x="8056563" y="842159"/>
                </a:lnTo>
                <a:lnTo>
                  <a:pt x="8095436" y="822061"/>
                </a:lnTo>
                <a:lnTo>
                  <a:pt x="8126085" y="791412"/>
                </a:lnTo>
                <a:lnTo>
                  <a:pt x="8146183" y="752539"/>
                </a:lnTo>
                <a:lnTo>
                  <a:pt x="8153400" y="707770"/>
                </a:lnTo>
                <a:lnTo>
                  <a:pt x="8153400" y="141604"/>
                </a:lnTo>
                <a:lnTo>
                  <a:pt x="8146183" y="96836"/>
                </a:lnTo>
                <a:lnTo>
                  <a:pt x="8126085" y="57963"/>
                </a:lnTo>
                <a:lnTo>
                  <a:pt x="8095436" y="27314"/>
                </a:lnTo>
                <a:lnTo>
                  <a:pt x="8056563" y="7216"/>
                </a:lnTo>
                <a:lnTo>
                  <a:pt x="8011795" y="0"/>
                </a:lnTo>
                <a:close/>
              </a:path>
            </a:pathLst>
          </a:custGeom>
          <a:solidFill>
            <a:srgbClr val="94615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33400" y="3423411"/>
            <a:ext cx="8153400" cy="849630"/>
          </a:xfrm>
          <a:custGeom>
            <a:avLst/>
            <a:gdLst/>
            <a:ahLst/>
            <a:cxnLst/>
            <a:rect l="l" t="t" r="r" b="b"/>
            <a:pathLst>
              <a:path w="8153400" h="849629">
                <a:moveTo>
                  <a:pt x="0" y="141604"/>
                </a:moveTo>
                <a:lnTo>
                  <a:pt x="7217" y="96836"/>
                </a:lnTo>
                <a:lnTo>
                  <a:pt x="27315" y="57963"/>
                </a:lnTo>
                <a:lnTo>
                  <a:pt x="57961" y="27314"/>
                </a:lnTo>
                <a:lnTo>
                  <a:pt x="96822" y="7216"/>
                </a:lnTo>
                <a:lnTo>
                  <a:pt x="141566" y="0"/>
                </a:lnTo>
                <a:lnTo>
                  <a:pt x="8011795" y="0"/>
                </a:lnTo>
                <a:lnTo>
                  <a:pt x="8056563" y="7216"/>
                </a:lnTo>
                <a:lnTo>
                  <a:pt x="8095436" y="27314"/>
                </a:lnTo>
                <a:lnTo>
                  <a:pt x="8126085" y="57963"/>
                </a:lnTo>
                <a:lnTo>
                  <a:pt x="8146183" y="96836"/>
                </a:lnTo>
                <a:lnTo>
                  <a:pt x="8153400" y="141604"/>
                </a:lnTo>
                <a:lnTo>
                  <a:pt x="8153400" y="707770"/>
                </a:lnTo>
                <a:lnTo>
                  <a:pt x="8146183" y="752539"/>
                </a:lnTo>
                <a:lnTo>
                  <a:pt x="8126085" y="791412"/>
                </a:lnTo>
                <a:lnTo>
                  <a:pt x="8095436" y="822061"/>
                </a:lnTo>
                <a:lnTo>
                  <a:pt x="8056563" y="842159"/>
                </a:lnTo>
                <a:lnTo>
                  <a:pt x="8011795" y="849376"/>
                </a:lnTo>
                <a:lnTo>
                  <a:pt x="141566" y="849376"/>
                </a:lnTo>
                <a:lnTo>
                  <a:pt x="96822" y="842159"/>
                </a:lnTo>
                <a:lnTo>
                  <a:pt x="57961" y="822061"/>
                </a:lnTo>
                <a:lnTo>
                  <a:pt x="27315" y="791412"/>
                </a:lnTo>
                <a:lnTo>
                  <a:pt x="7217" y="752539"/>
                </a:lnTo>
                <a:lnTo>
                  <a:pt x="0" y="707770"/>
                </a:lnTo>
                <a:lnTo>
                  <a:pt x="0" y="141604"/>
                </a:lnTo>
                <a:close/>
              </a:path>
            </a:pathLst>
          </a:custGeom>
          <a:ln w="3809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75487" y="4302252"/>
            <a:ext cx="8269223" cy="96774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58723" y="4357115"/>
            <a:ext cx="8159496" cy="92659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33400" y="4336160"/>
            <a:ext cx="8153400" cy="849630"/>
          </a:xfrm>
          <a:custGeom>
            <a:avLst/>
            <a:gdLst/>
            <a:ahLst/>
            <a:cxnLst/>
            <a:rect l="l" t="t" r="r" b="b"/>
            <a:pathLst>
              <a:path w="8153400" h="849629">
                <a:moveTo>
                  <a:pt x="8011795" y="0"/>
                </a:moveTo>
                <a:lnTo>
                  <a:pt x="141566" y="0"/>
                </a:lnTo>
                <a:lnTo>
                  <a:pt x="96822" y="7216"/>
                </a:lnTo>
                <a:lnTo>
                  <a:pt x="57961" y="27314"/>
                </a:lnTo>
                <a:lnTo>
                  <a:pt x="27315" y="57963"/>
                </a:lnTo>
                <a:lnTo>
                  <a:pt x="7217" y="96836"/>
                </a:lnTo>
                <a:lnTo>
                  <a:pt x="0" y="141605"/>
                </a:lnTo>
                <a:lnTo>
                  <a:pt x="0" y="707897"/>
                </a:lnTo>
                <a:lnTo>
                  <a:pt x="7217" y="752604"/>
                </a:lnTo>
                <a:lnTo>
                  <a:pt x="27315" y="791439"/>
                </a:lnTo>
                <a:lnTo>
                  <a:pt x="57961" y="822069"/>
                </a:lnTo>
                <a:lnTo>
                  <a:pt x="96822" y="842160"/>
                </a:lnTo>
                <a:lnTo>
                  <a:pt x="141566" y="849376"/>
                </a:lnTo>
                <a:lnTo>
                  <a:pt x="8011795" y="849376"/>
                </a:lnTo>
                <a:lnTo>
                  <a:pt x="8056563" y="842160"/>
                </a:lnTo>
                <a:lnTo>
                  <a:pt x="8095436" y="822069"/>
                </a:lnTo>
                <a:lnTo>
                  <a:pt x="8126085" y="791439"/>
                </a:lnTo>
                <a:lnTo>
                  <a:pt x="8146183" y="752604"/>
                </a:lnTo>
                <a:lnTo>
                  <a:pt x="8153400" y="707897"/>
                </a:lnTo>
                <a:lnTo>
                  <a:pt x="8153400" y="141605"/>
                </a:lnTo>
                <a:lnTo>
                  <a:pt x="8146183" y="96836"/>
                </a:lnTo>
                <a:lnTo>
                  <a:pt x="8126085" y="57963"/>
                </a:lnTo>
                <a:lnTo>
                  <a:pt x="8095436" y="27314"/>
                </a:lnTo>
                <a:lnTo>
                  <a:pt x="8056563" y="7216"/>
                </a:lnTo>
                <a:lnTo>
                  <a:pt x="8011795" y="0"/>
                </a:lnTo>
                <a:close/>
              </a:path>
            </a:pathLst>
          </a:custGeom>
          <a:solidFill>
            <a:srgbClr val="9184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33400" y="4336160"/>
            <a:ext cx="8153400" cy="849630"/>
          </a:xfrm>
          <a:custGeom>
            <a:avLst/>
            <a:gdLst/>
            <a:ahLst/>
            <a:cxnLst/>
            <a:rect l="l" t="t" r="r" b="b"/>
            <a:pathLst>
              <a:path w="8153400" h="849629">
                <a:moveTo>
                  <a:pt x="0" y="141605"/>
                </a:moveTo>
                <a:lnTo>
                  <a:pt x="7217" y="96836"/>
                </a:lnTo>
                <a:lnTo>
                  <a:pt x="27315" y="57963"/>
                </a:lnTo>
                <a:lnTo>
                  <a:pt x="57961" y="27314"/>
                </a:lnTo>
                <a:lnTo>
                  <a:pt x="96822" y="7216"/>
                </a:lnTo>
                <a:lnTo>
                  <a:pt x="141566" y="0"/>
                </a:lnTo>
                <a:lnTo>
                  <a:pt x="8011795" y="0"/>
                </a:lnTo>
                <a:lnTo>
                  <a:pt x="8056563" y="7216"/>
                </a:lnTo>
                <a:lnTo>
                  <a:pt x="8095436" y="27314"/>
                </a:lnTo>
                <a:lnTo>
                  <a:pt x="8126085" y="57963"/>
                </a:lnTo>
                <a:lnTo>
                  <a:pt x="8146183" y="96836"/>
                </a:lnTo>
                <a:lnTo>
                  <a:pt x="8153400" y="141605"/>
                </a:lnTo>
                <a:lnTo>
                  <a:pt x="8153400" y="707897"/>
                </a:lnTo>
                <a:lnTo>
                  <a:pt x="8146183" y="752604"/>
                </a:lnTo>
                <a:lnTo>
                  <a:pt x="8126085" y="791439"/>
                </a:lnTo>
                <a:lnTo>
                  <a:pt x="8095436" y="822069"/>
                </a:lnTo>
                <a:lnTo>
                  <a:pt x="8056563" y="842160"/>
                </a:lnTo>
                <a:lnTo>
                  <a:pt x="8011795" y="849376"/>
                </a:lnTo>
                <a:lnTo>
                  <a:pt x="141566" y="849376"/>
                </a:lnTo>
                <a:lnTo>
                  <a:pt x="96822" y="842160"/>
                </a:lnTo>
                <a:lnTo>
                  <a:pt x="57961" y="822069"/>
                </a:lnTo>
                <a:lnTo>
                  <a:pt x="27315" y="791439"/>
                </a:lnTo>
                <a:lnTo>
                  <a:pt x="7217" y="752604"/>
                </a:lnTo>
                <a:lnTo>
                  <a:pt x="0" y="707897"/>
                </a:lnTo>
                <a:lnTo>
                  <a:pt x="0" y="141605"/>
                </a:lnTo>
                <a:close/>
              </a:path>
            </a:pathLst>
          </a:custGeom>
          <a:ln w="3809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75487" y="5215128"/>
            <a:ext cx="8269223" cy="96774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58723" y="5268467"/>
            <a:ext cx="8284464" cy="92659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33400" y="5248909"/>
            <a:ext cx="8153400" cy="849630"/>
          </a:xfrm>
          <a:custGeom>
            <a:avLst/>
            <a:gdLst/>
            <a:ahLst/>
            <a:cxnLst/>
            <a:rect l="l" t="t" r="r" b="b"/>
            <a:pathLst>
              <a:path w="8153400" h="849629">
                <a:moveTo>
                  <a:pt x="8011795" y="0"/>
                </a:moveTo>
                <a:lnTo>
                  <a:pt x="141566" y="0"/>
                </a:lnTo>
                <a:lnTo>
                  <a:pt x="96822" y="7216"/>
                </a:lnTo>
                <a:lnTo>
                  <a:pt x="57961" y="27314"/>
                </a:lnTo>
                <a:lnTo>
                  <a:pt x="27315" y="57963"/>
                </a:lnTo>
                <a:lnTo>
                  <a:pt x="7217" y="96836"/>
                </a:lnTo>
                <a:lnTo>
                  <a:pt x="0" y="141604"/>
                </a:lnTo>
                <a:lnTo>
                  <a:pt x="0" y="707885"/>
                </a:lnTo>
                <a:lnTo>
                  <a:pt x="7217" y="752636"/>
                </a:lnTo>
                <a:lnTo>
                  <a:pt x="27315" y="791501"/>
                </a:lnTo>
                <a:lnTo>
                  <a:pt x="57961" y="822148"/>
                </a:lnTo>
                <a:lnTo>
                  <a:pt x="96822" y="842247"/>
                </a:lnTo>
                <a:lnTo>
                  <a:pt x="141566" y="849464"/>
                </a:lnTo>
                <a:lnTo>
                  <a:pt x="8011795" y="849464"/>
                </a:lnTo>
                <a:lnTo>
                  <a:pt x="8056563" y="842247"/>
                </a:lnTo>
                <a:lnTo>
                  <a:pt x="8095436" y="822148"/>
                </a:lnTo>
                <a:lnTo>
                  <a:pt x="8126085" y="791501"/>
                </a:lnTo>
                <a:lnTo>
                  <a:pt x="8146183" y="752636"/>
                </a:lnTo>
                <a:lnTo>
                  <a:pt x="8153400" y="707885"/>
                </a:lnTo>
                <a:lnTo>
                  <a:pt x="8153400" y="141604"/>
                </a:lnTo>
                <a:lnTo>
                  <a:pt x="8146183" y="96836"/>
                </a:lnTo>
                <a:lnTo>
                  <a:pt x="8126085" y="57963"/>
                </a:lnTo>
                <a:lnTo>
                  <a:pt x="8095436" y="27314"/>
                </a:lnTo>
                <a:lnTo>
                  <a:pt x="8056563" y="7216"/>
                </a:lnTo>
                <a:lnTo>
                  <a:pt x="8011795" y="0"/>
                </a:lnTo>
                <a:close/>
              </a:path>
            </a:pathLst>
          </a:custGeom>
          <a:solidFill>
            <a:srgbClr val="855D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33400" y="5248909"/>
            <a:ext cx="8153400" cy="849630"/>
          </a:xfrm>
          <a:custGeom>
            <a:avLst/>
            <a:gdLst/>
            <a:ahLst/>
            <a:cxnLst/>
            <a:rect l="l" t="t" r="r" b="b"/>
            <a:pathLst>
              <a:path w="8153400" h="849629">
                <a:moveTo>
                  <a:pt x="0" y="141604"/>
                </a:moveTo>
                <a:lnTo>
                  <a:pt x="7217" y="96836"/>
                </a:lnTo>
                <a:lnTo>
                  <a:pt x="27315" y="57963"/>
                </a:lnTo>
                <a:lnTo>
                  <a:pt x="57961" y="27314"/>
                </a:lnTo>
                <a:lnTo>
                  <a:pt x="96822" y="7216"/>
                </a:lnTo>
                <a:lnTo>
                  <a:pt x="141566" y="0"/>
                </a:lnTo>
                <a:lnTo>
                  <a:pt x="8011795" y="0"/>
                </a:lnTo>
                <a:lnTo>
                  <a:pt x="8056563" y="7216"/>
                </a:lnTo>
                <a:lnTo>
                  <a:pt x="8095436" y="27314"/>
                </a:lnTo>
                <a:lnTo>
                  <a:pt x="8126085" y="57963"/>
                </a:lnTo>
                <a:lnTo>
                  <a:pt x="8146183" y="96836"/>
                </a:lnTo>
                <a:lnTo>
                  <a:pt x="8153400" y="141604"/>
                </a:lnTo>
                <a:lnTo>
                  <a:pt x="8153400" y="707885"/>
                </a:lnTo>
                <a:lnTo>
                  <a:pt x="8146183" y="752636"/>
                </a:lnTo>
                <a:lnTo>
                  <a:pt x="8126085" y="791501"/>
                </a:lnTo>
                <a:lnTo>
                  <a:pt x="8095436" y="822148"/>
                </a:lnTo>
                <a:lnTo>
                  <a:pt x="8056563" y="842247"/>
                </a:lnTo>
                <a:lnTo>
                  <a:pt x="8011795" y="849464"/>
                </a:lnTo>
                <a:lnTo>
                  <a:pt x="141566" y="849464"/>
                </a:lnTo>
                <a:lnTo>
                  <a:pt x="96822" y="842247"/>
                </a:lnTo>
                <a:lnTo>
                  <a:pt x="57961" y="822148"/>
                </a:lnTo>
                <a:lnTo>
                  <a:pt x="27315" y="791501"/>
                </a:lnTo>
                <a:lnTo>
                  <a:pt x="7217" y="752636"/>
                </a:lnTo>
                <a:lnTo>
                  <a:pt x="0" y="707885"/>
                </a:lnTo>
                <a:lnTo>
                  <a:pt x="0" y="141604"/>
                </a:lnTo>
                <a:close/>
              </a:path>
            </a:pathLst>
          </a:custGeom>
          <a:ln w="381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645972" y="1648790"/>
            <a:ext cx="7911465" cy="43002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2455"/>
              </a:lnSpc>
              <a:spcBef>
                <a:spcPts val="95"/>
              </a:spcBef>
            </a:pPr>
            <a:r>
              <a:rPr sz="2200" spc="-120" dirty="0">
                <a:solidFill>
                  <a:srgbClr val="FFFFFF"/>
                </a:solidFill>
                <a:latin typeface="Times New Roman"/>
                <a:cs typeface="Times New Roman"/>
              </a:rPr>
              <a:t>Coding </a:t>
            </a:r>
            <a:r>
              <a:rPr sz="2200" spc="-140" dirty="0">
                <a:solidFill>
                  <a:srgbClr val="FFFFFF"/>
                </a:solidFill>
                <a:latin typeface="Times New Roman"/>
                <a:cs typeface="Times New Roman"/>
              </a:rPr>
              <a:t>is </a:t>
            </a:r>
            <a:r>
              <a:rPr sz="2200" spc="-70" dirty="0">
                <a:solidFill>
                  <a:srgbClr val="FFFFFF"/>
                </a:solidFill>
                <a:latin typeface="Times New Roman"/>
                <a:cs typeface="Times New Roman"/>
              </a:rPr>
              <a:t>the </a:t>
            </a:r>
            <a:r>
              <a:rPr sz="2200" spc="-110" dirty="0">
                <a:solidFill>
                  <a:srgbClr val="FFFFFF"/>
                </a:solidFill>
                <a:latin typeface="Times New Roman"/>
                <a:cs typeface="Times New Roman"/>
              </a:rPr>
              <a:t>process </a:t>
            </a:r>
            <a:r>
              <a:rPr sz="2200" spc="-130" dirty="0">
                <a:solidFill>
                  <a:srgbClr val="FFFFFF"/>
                </a:solidFill>
                <a:latin typeface="Times New Roman"/>
                <a:cs typeface="Times New Roman"/>
              </a:rPr>
              <a:t>of </a:t>
            </a:r>
            <a:r>
              <a:rPr sz="2200" spc="-114" dirty="0">
                <a:solidFill>
                  <a:srgbClr val="FFFFFF"/>
                </a:solidFill>
                <a:latin typeface="Times New Roman"/>
                <a:cs typeface="Times New Roman"/>
              </a:rPr>
              <a:t>embedding </a:t>
            </a:r>
            <a:r>
              <a:rPr sz="2200" spc="-120" dirty="0">
                <a:solidFill>
                  <a:srgbClr val="FFFFFF"/>
                </a:solidFill>
                <a:latin typeface="Times New Roman"/>
                <a:cs typeface="Times New Roman"/>
              </a:rPr>
              <a:t>clocks </a:t>
            </a:r>
            <a:r>
              <a:rPr sz="2200" spc="-70" dirty="0">
                <a:solidFill>
                  <a:srgbClr val="FFFFFF"/>
                </a:solidFill>
                <a:latin typeface="Times New Roman"/>
                <a:cs typeface="Times New Roman"/>
              </a:rPr>
              <a:t>into </a:t>
            </a:r>
            <a:r>
              <a:rPr sz="2200" spc="-175" dirty="0">
                <a:solidFill>
                  <a:srgbClr val="FFFFFF"/>
                </a:solidFill>
                <a:latin typeface="Times New Roman"/>
                <a:cs typeface="Times New Roman"/>
              </a:rPr>
              <a:t>a </a:t>
            </a:r>
            <a:r>
              <a:rPr sz="2200" spc="-135" dirty="0">
                <a:solidFill>
                  <a:srgbClr val="FFFFFF"/>
                </a:solidFill>
                <a:latin typeface="Times New Roman"/>
                <a:cs typeface="Times New Roman"/>
              </a:rPr>
              <a:t>given </a:t>
            </a:r>
            <a:r>
              <a:rPr sz="2200" spc="-110" dirty="0">
                <a:solidFill>
                  <a:srgbClr val="FFFFFF"/>
                </a:solidFill>
                <a:latin typeface="Times New Roman"/>
                <a:cs typeface="Times New Roman"/>
              </a:rPr>
              <a:t>data </a:t>
            </a:r>
            <a:r>
              <a:rPr sz="2200" spc="-90" dirty="0">
                <a:solidFill>
                  <a:srgbClr val="FFFFFF"/>
                </a:solidFill>
                <a:latin typeface="Times New Roman"/>
                <a:cs typeface="Times New Roman"/>
              </a:rPr>
              <a:t>stream</a:t>
            </a:r>
            <a:r>
              <a:rPr sz="2200" spc="3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0" spc="-125" dirty="0">
                <a:solidFill>
                  <a:srgbClr val="FFFFFF"/>
                </a:solidFill>
                <a:latin typeface="Times New Roman"/>
                <a:cs typeface="Times New Roman"/>
              </a:rPr>
              <a:t>and</a:t>
            </a:r>
            <a:endParaRPr sz="2200">
              <a:latin typeface="Times New Roman"/>
              <a:cs typeface="Times New Roman"/>
            </a:endParaRPr>
          </a:p>
          <a:p>
            <a:pPr marL="12700">
              <a:lnSpc>
                <a:spcPts val="2455"/>
              </a:lnSpc>
            </a:pPr>
            <a:r>
              <a:rPr sz="2200" spc="-100" dirty="0">
                <a:solidFill>
                  <a:srgbClr val="FFFFFF"/>
                </a:solidFill>
                <a:latin typeface="Times New Roman"/>
                <a:cs typeface="Times New Roman"/>
              </a:rPr>
              <a:t>producing </a:t>
            </a:r>
            <a:r>
              <a:rPr sz="2200" spc="-175" dirty="0">
                <a:solidFill>
                  <a:srgbClr val="FFFFFF"/>
                </a:solidFill>
                <a:latin typeface="Times New Roman"/>
                <a:cs typeface="Times New Roman"/>
              </a:rPr>
              <a:t>a </a:t>
            </a:r>
            <a:r>
              <a:rPr sz="2200" spc="-140" dirty="0">
                <a:solidFill>
                  <a:srgbClr val="FFFFFF"/>
                </a:solidFill>
                <a:latin typeface="Times New Roman"/>
                <a:cs typeface="Times New Roman"/>
              </a:rPr>
              <a:t>signal </a:t>
            </a:r>
            <a:r>
              <a:rPr sz="2200" spc="-75" dirty="0">
                <a:solidFill>
                  <a:srgbClr val="FFFFFF"/>
                </a:solidFill>
                <a:latin typeface="Times New Roman"/>
                <a:cs typeface="Times New Roman"/>
              </a:rPr>
              <a:t>that </a:t>
            </a:r>
            <a:r>
              <a:rPr sz="2200" spc="-135" dirty="0">
                <a:solidFill>
                  <a:srgbClr val="FFFFFF"/>
                </a:solidFill>
                <a:latin typeface="Times New Roman"/>
                <a:cs typeface="Times New Roman"/>
              </a:rPr>
              <a:t>can </a:t>
            </a:r>
            <a:r>
              <a:rPr sz="2200" spc="-105" dirty="0">
                <a:solidFill>
                  <a:srgbClr val="FFFFFF"/>
                </a:solidFill>
                <a:latin typeface="Times New Roman"/>
                <a:cs typeface="Times New Roman"/>
              </a:rPr>
              <a:t>be </a:t>
            </a:r>
            <a:r>
              <a:rPr sz="2200" spc="-70" dirty="0">
                <a:solidFill>
                  <a:srgbClr val="FFFFFF"/>
                </a:solidFill>
                <a:latin typeface="Times New Roman"/>
                <a:cs typeface="Times New Roman"/>
              </a:rPr>
              <a:t>transmitted </a:t>
            </a:r>
            <a:r>
              <a:rPr sz="2200" spc="-114" dirty="0">
                <a:solidFill>
                  <a:srgbClr val="FFFFFF"/>
                </a:solidFill>
                <a:latin typeface="Times New Roman"/>
                <a:cs typeface="Times New Roman"/>
              </a:rPr>
              <a:t>over </a:t>
            </a:r>
            <a:r>
              <a:rPr sz="2200" spc="-175" dirty="0">
                <a:solidFill>
                  <a:srgbClr val="FFFFFF"/>
                </a:solidFill>
                <a:latin typeface="Times New Roman"/>
                <a:cs typeface="Times New Roman"/>
              </a:rPr>
              <a:t>a </a:t>
            </a:r>
            <a:r>
              <a:rPr sz="2200" spc="-95" dirty="0">
                <a:solidFill>
                  <a:srgbClr val="FFFFFF"/>
                </a:solidFill>
                <a:latin typeface="Times New Roman"/>
                <a:cs typeface="Times New Roman"/>
              </a:rPr>
              <a:t>selected</a:t>
            </a:r>
            <a:r>
              <a:rPr sz="2200" spc="-1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0" spc="-85" dirty="0">
                <a:solidFill>
                  <a:srgbClr val="FFFFFF"/>
                </a:solidFill>
                <a:latin typeface="Times New Roman"/>
                <a:cs typeface="Times New Roman"/>
              </a:rPr>
              <a:t>medium.</a:t>
            </a: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300">
              <a:latin typeface="Times New Roman"/>
              <a:cs typeface="Times New Roman"/>
            </a:endParaRPr>
          </a:p>
          <a:p>
            <a:pPr marL="12700" marR="769620">
              <a:lnSpc>
                <a:spcPts val="2270"/>
              </a:lnSpc>
            </a:pPr>
            <a:r>
              <a:rPr sz="2200" spc="-90" dirty="0">
                <a:solidFill>
                  <a:srgbClr val="FFFFFF"/>
                </a:solidFill>
                <a:latin typeface="Times New Roman"/>
                <a:cs typeface="Times New Roman"/>
              </a:rPr>
              <a:t>Transmitter </a:t>
            </a:r>
            <a:r>
              <a:rPr sz="2200" spc="-140" dirty="0">
                <a:solidFill>
                  <a:srgbClr val="FFFFFF"/>
                </a:solidFill>
                <a:latin typeface="Times New Roman"/>
                <a:cs typeface="Times New Roman"/>
              </a:rPr>
              <a:t>is </a:t>
            </a:r>
            <a:r>
              <a:rPr sz="2200" spc="-110" dirty="0">
                <a:solidFill>
                  <a:srgbClr val="FFFFFF"/>
                </a:solidFill>
                <a:latin typeface="Times New Roman"/>
                <a:cs typeface="Times New Roman"/>
              </a:rPr>
              <a:t>responsible </a:t>
            </a:r>
            <a:r>
              <a:rPr sz="2200" spc="-80" dirty="0">
                <a:solidFill>
                  <a:srgbClr val="FFFFFF"/>
                </a:solidFill>
                <a:latin typeface="Times New Roman"/>
                <a:cs typeface="Times New Roman"/>
              </a:rPr>
              <a:t>for </a:t>
            </a:r>
            <a:r>
              <a:rPr sz="2200" spc="-95" dirty="0">
                <a:solidFill>
                  <a:srgbClr val="FFFFFF"/>
                </a:solidFill>
                <a:latin typeface="Times New Roman"/>
                <a:cs typeface="Times New Roman"/>
              </a:rPr>
              <a:t>"encoding" </a:t>
            </a:r>
            <a:r>
              <a:rPr sz="2200" spc="-20" dirty="0">
                <a:solidFill>
                  <a:srgbClr val="FFFFFF"/>
                </a:solidFill>
                <a:latin typeface="Times New Roman"/>
                <a:cs typeface="Times New Roman"/>
              </a:rPr>
              <a:t>i.e. </a:t>
            </a:r>
            <a:r>
              <a:rPr sz="2200" spc="-85" dirty="0">
                <a:solidFill>
                  <a:srgbClr val="FFFFFF"/>
                </a:solidFill>
                <a:latin typeface="Times New Roman"/>
                <a:cs typeface="Times New Roman"/>
              </a:rPr>
              <a:t>inserting </a:t>
            </a:r>
            <a:r>
              <a:rPr sz="2200" spc="-120" dirty="0">
                <a:solidFill>
                  <a:srgbClr val="FFFFFF"/>
                </a:solidFill>
                <a:latin typeface="Times New Roman"/>
                <a:cs typeface="Times New Roman"/>
              </a:rPr>
              <a:t>clocks </a:t>
            </a:r>
            <a:r>
              <a:rPr sz="2200" spc="-70" dirty="0">
                <a:solidFill>
                  <a:srgbClr val="FFFFFF"/>
                </a:solidFill>
                <a:latin typeface="Times New Roman"/>
                <a:cs typeface="Times New Roman"/>
              </a:rPr>
              <a:t>into </a:t>
            </a:r>
            <a:r>
              <a:rPr sz="2200" spc="-110" dirty="0">
                <a:solidFill>
                  <a:srgbClr val="FFFFFF"/>
                </a:solidFill>
                <a:latin typeface="Times New Roman"/>
                <a:cs typeface="Times New Roman"/>
              </a:rPr>
              <a:t>data  </a:t>
            </a:r>
            <a:r>
              <a:rPr sz="2200" spc="-114" dirty="0">
                <a:solidFill>
                  <a:srgbClr val="FFFFFF"/>
                </a:solidFill>
                <a:latin typeface="Times New Roman"/>
                <a:cs typeface="Times New Roman"/>
              </a:rPr>
              <a:t>according </a:t>
            </a:r>
            <a:r>
              <a:rPr sz="2200" spc="-35" dirty="0">
                <a:solidFill>
                  <a:srgbClr val="FFFFFF"/>
                </a:solidFill>
                <a:latin typeface="Times New Roman"/>
                <a:cs typeface="Times New Roman"/>
              </a:rPr>
              <a:t>to </a:t>
            </a:r>
            <a:r>
              <a:rPr sz="2200" spc="-175" dirty="0">
                <a:solidFill>
                  <a:srgbClr val="FFFFFF"/>
                </a:solidFill>
                <a:latin typeface="Times New Roman"/>
                <a:cs typeface="Times New Roman"/>
              </a:rPr>
              <a:t>a </a:t>
            </a:r>
            <a:r>
              <a:rPr sz="2200" spc="-95" dirty="0">
                <a:solidFill>
                  <a:srgbClr val="FFFFFF"/>
                </a:solidFill>
                <a:latin typeface="Times New Roman"/>
                <a:cs typeface="Times New Roman"/>
              </a:rPr>
              <a:t>selected </a:t>
            </a:r>
            <a:r>
              <a:rPr sz="2200" spc="-120" dirty="0">
                <a:solidFill>
                  <a:srgbClr val="FFFFFF"/>
                </a:solidFill>
                <a:latin typeface="Times New Roman"/>
                <a:cs typeface="Times New Roman"/>
              </a:rPr>
              <a:t>coding</a:t>
            </a:r>
            <a:r>
              <a:rPr sz="2200" spc="-19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0" spc="-120" dirty="0">
                <a:solidFill>
                  <a:srgbClr val="FFFFFF"/>
                </a:solidFill>
                <a:latin typeface="Times New Roman"/>
                <a:cs typeface="Times New Roman"/>
              </a:rPr>
              <a:t>scheme</a:t>
            </a: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300">
              <a:latin typeface="Times New Roman"/>
              <a:cs typeface="Times New Roman"/>
            </a:endParaRPr>
          </a:p>
          <a:p>
            <a:pPr marL="12700" marR="53340">
              <a:lnSpc>
                <a:spcPts val="2270"/>
              </a:lnSpc>
            </a:pPr>
            <a:r>
              <a:rPr sz="2200" spc="-114" dirty="0">
                <a:solidFill>
                  <a:srgbClr val="FFFFFF"/>
                </a:solidFill>
                <a:latin typeface="Times New Roman"/>
                <a:cs typeface="Times New Roman"/>
              </a:rPr>
              <a:t>Receiver </a:t>
            </a:r>
            <a:r>
              <a:rPr sz="2200" spc="-140" dirty="0">
                <a:solidFill>
                  <a:srgbClr val="FFFFFF"/>
                </a:solidFill>
                <a:latin typeface="Times New Roman"/>
                <a:cs typeface="Times New Roman"/>
              </a:rPr>
              <a:t>is </a:t>
            </a:r>
            <a:r>
              <a:rPr sz="2200" spc="-110" dirty="0">
                <a:solidFill>
                  <a:srgbClr val="FFFFFF"/>
                </a:solidFill>
                <a:latin typeface="Times New Roman"/>
                <a:cs typeface="Times New Roman"/>
              </a:rPr>
              <a:t>responsible </a:t>
            </a:r>
            <a:r>
              <a:rPr sz="2200" spc="-80" dirty="0">
                <a:solidFill>
                  <a:srgbClr val="FFFFFF"/>
                </a:solidFill>
                <a:latin typeface="Times New Roman"/>
                <a:cs typeface="Times New Roman"/>
              </a:rPr>
              <a:t>for </a:t>
            </a:r>
            <a:r>
              <a:rPr sz="2200" spc="-95" dirty="0">
                <a:solidFill>
                  <a:srgbClr val="FFFFFF"/>
                </a:solidFill>
                <a:latin typeface="Times New Roman"/>
                <a:cs typeface="Times New Roman"/>
              </a:rPr>
              <a:t>"decoding" </a:t>
            </a:r>
            <a:r>
              <a:rPr sz="2200" spc="-20" dirty="0">
                <a:solidFill>
                  <a:srgbClr val="FFFFFF"/>
                </a:solidFill>
                <a:latin typeface="Times New Roman"/>
                <a:cs typeface="Times New Roman"/>
              </a:rPr>
              <a:t>i.e. </a:t>
            </a:r>
            <a:r>
              <a:rPr sz="2200" spc="-110" dirty="0">
                <a:solidFill>
                  <a:srgbClr val="FFFFFF"/>
                </a:solidFill>
                <a:latin typeface="Times New Roman"/>
                <a:cs typeface="Times New Roman"/>
              </a:rPr>
              <a:t>separating </a:t>
            </a:r>
            <a:r>
              <a:rPr sz="2200" spc="-120" dirty="0">
                <a:solidFill>
                  <a:srgbClr val="FFFFFF"/>
                </a:solidFill>
                <a:latin typeface="Times New Roman"/>
                <a:cs typeface="Times New Roman"/>
              </a:rPr>
              <a:t>clocks </a:t>
            </a:r>
            <a:r>
              <a:rPr sz="2200" spc="-125" dirty="0">
                <a:solidFill>
                  <a:srgbClr val="FFFFFF"/>
                </a:solidFill>
                <a:latin typeface="Times New Roman"/>
                <a:cs typeface="Times New Roman"/>
              </a:rPr>
              <a:t>and </a:t>
            </a:r>
            <a:r>
              <a:rPr sz="2200" spc="-110" dirty="0">
                <a:solidFill>
                  <a:srgbClr val="FFFFFF"/>
                </a:solidFill>
                <a:latin typeface="Times New Roman"/>
                <a:cs typeface="Times New Roman"/>
              </a:rPr>
              <a:t>data </a:t>
            </a:r>
            <a:r>
              <a:rPr sz="2200" spc="-100" dirty="0">
                <a:solidFill>
                  <a:srgbClr val="FFFFFF"/>
                </a:solidFill>
                <a:latin typeface="Times New Roman"/>
                <a:cs typeface="Times New Roman"/>
              </a:rPr>
              <a:t>from </a:t>
            </a:r>
            <a:r>
              <a:rPr sz="2200" spc="-70" dirty="0">
                <a:solidFill>
                  <a:srgbClr val="FFFFFF"/>
                </a:solidFill>
                <a:latin typeface="Times New Roman"/>
                <a:cs typeface="Times New Roman"/>
              </a:rPr>
              <a:t>the  </a:t>
            </a:r>
            <a:r>
              <a:rPr sz="2200" spc="-120" dirty="0">
                <a:solidFill>
                  <a:srgbClr val="FFFFFF"/>
                </a:solidFill>
                <a:latin typeface="Times New Roman"/>
                <a:cs typeface="Times New Roman"/>
              </a:rPr>
              <a:t>incoming </a:t>
            </a:r>
            <a:r>
              <a:rPr sz="2200" spc="-100" dirty="0">
                <a:solidFill>
                  <a:srgbClr val="FFFFFF"/>
                </a:solidFill>
                <a:latin typeface="Times New Roman"/>
                <a:cs typeface="Times New Roman"/>
              </a:rPr>
              <a:t>embedded</a:t>
            </a:r>
            <a:r>
              <a:rPr sz="22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0" spc="-65" dirty="0">
                <a:solidFill>
                  <a:srgbClr val="FFFFFF"/>
                </a:solidFill>
                <a:latin typeface="Times New Roman"/>
                <a:cs typeface="Times New Roman"/>
              </a:rPr>
              <a:t>stream.</a:t>
            </a: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300">
              <a:latin typeface="Times New Roman"/>
              <a:cs typeface="Times New Roman"/>
            </a:endParaRPr>
          </a:p>
          <a:p>
            <a:pPr marL="12700" marR="196850">
              <a:lnSpc>
                <a:spcPts val="2270"/>
              </a:lnSpc>
              <a:spcBef>
                <a:spcPts val="5"/>
              </a:spcBef>
            </a:pPr>
            <a:r>
              <a:rPr sz="2200" spc="-285" dirty="0">
                <a:solidFill>
                  <a:srgbClr val="FFFFFF"/>
                </a:solidFill>
                <a:latin typeface="Times New Roman"/>
                <a:cs typeface="Times New Roman"/>
              </a:rPr>
              <a:t>A </a:t>
            </a:r>
            <a:r>
              <a:rPr sz="2200" spc="-140" dirty="0">
                <a:solidFill>
                  <a:srgbClr val="FFFFFF"/>
                </a:solidFill>
                <a:latin typeface="Times New Roman"/>
                <a:cs typeface="Times New Roman"/>
              </a:rPr>
              <a:t>signal </a:t>
            </a:r>
            <a:r>
              <a:rPr sz="2200" spc="-110" dirty="0">
                <a:solidFill>
                  <a:srgbClr val="FFFFFF"/>
                </a:solidFill>
                <a:latin typeface="Times New Roman"/>
                <a:cs typeface="Times New Roman"/>
              </a:rPr>
              <a:t>needs </a:t>
            </a:r>
            <a:r>
              <a:rPr sz="2200" spc="-35" dirty="0">
                <a:solidFill>
                  <a:srgbClr val="FFFFFF"/>
                </a:solidFill>
                <a:latin typeface="Times New Roman"/>
                <a:cs typeface="Times New Roman"/>
              </a:rPr>
              <a:t>to </a:t>
            </a:r>
            <a:r>
              <a:rPr sz="2200" spc="-105" dirty="0">
                <a:solidFill>
                  <a:srgbClr val="FFFFFF"/>
                </a:solidFill>
                <a:latin typeface="Times New Roman"/>
                <a:cs typeface="Times New Roman"/>
              </a:rPr>
              <a:t>be manipulated in </a:t>
            </a:r>
            <a:r>
              <a:rPr sz="2200" spc="-125" dirty="0">
                <a:solidFill>
                  <a:srgbClr val="FFFFFF"/>
                </a:solidFill>
                <a:latin typeface="Times New Roman"/>
                <a:cs typeface="Times New Roman"/>
              </a:rPr>
              <a:t>such </a:t>
            </a:r>
            <a:r>
              <a:rPr sz="2200" spc="-175" dirty="0">
                <a:solidFill>
                  <a:srgbClr val="FFFFFF"/>
                </a:solidFill>
                <a:latin typeface="Times New Roman"/>
                <a:cs typeface="Times New Roman"/>
              </a:rPr>
              <a:t>a </a:t>
            </a:r>
            <a:r>
              <a:rPr sz="2200" spc="-195" dirty="0">
                <a:solidFill>
                  <a:srgbClr val="FFFFFF"/>
                </a:solidFill>
                <a:latin typeface="Times New Roman"/>
                <a:cs typeface="Times New Roman"/>
              </a:rPr>
              <a:t>way </a:t>
            </a:r>
            <a:r>
              <a:rPr sz="2200" spc="-140" dirty="0">
                <a:solidFill>
                  <a:srgbClr val="FFFFFF"/>
                </a:solidFill>
                <a:latin typeface="Times New Roman"/>
                <a:cs typeface="Times New Roman"/>
              </a:rPr>
              <a:t>so </a:t>
            </a:r>
            <a:r>
              <a:rPr sz="2200" spc="-75" dirty="0">
                <a:solidFill>
                  <a:srgbClr val="FFFFFF"/>
                </a:solidFill>
                <a:latin typeface="Times New Roman"/>
                <a:cs typeface="Times New Roman"/>
              </a:rPr>
              <a:t>that </a:t>
            </a:r>
            <a:r>
              <a:rPr sz="2200" spc="-40" dirty="0">
                <a:solidFill>
                  <a:srgbClr val="FFFFFF"/>
                </a:solidFill>
                <a:latin typeface="Times New Roman"/>
                <a:cs typeface="Times New Roman"/>
              </a:rPr>
              <a:t>it </a:t>
            </a:r>
            <a:r>
              <a:rPr sz="2200" spc="-110" dirty="0">
                <a:solidFill>
                  <a:srgbClr val="FFFFFF"/>
                </a:solidFill>
                <a:latin typeface="Times New Roman"/>
                <a:cs typeface="Times New Roman"/>
              </a:rPr>
              <a:t>contains </a:t>
            </a:r>
            <a:r>
              <a:rPr sz="2200" spc="-105" dirty="0">
                <a:solidFill>
                  <a:srgbClr val="FFFFFF"/>
                </a:solidFill>
                <a:latin typeface="Times New Roman"/>
                <a:cs typeface="Times New Roman"/>
              </a:rPr>
              <a:t>identifiable  </a:t>
            </a:r>
            <a:r>
              <a:rPr sz="2200" spc="-135" dirty="0">
                <a:solidFill>
                  <a:srgbClr val="FFFFFF"/>
                </a:solidFill>
                <a:latin typeface="Times New Roman"/>
                <a:cs typeface="Times New Roman"/>
              </a:rPr>
              <a:t>changes </a:t>
            </a:r>
            <a:r>
              <a:rPr sz="2200" spc="-75" dirty="0">
                <a:solidFill>
                  <a:srgbClr val="FFFFFF"/>
                </a:solidFill>
                <a:latin typeface="Times New Roman"/>
                <a:cs typeface="Times New Roman"/>
              </a:rPr>
              <a:t>that </a:t>
            </a:r>
            <a:r>
              <a:rPr sz="2200" spc="-90" dirty="0">
                <a:solidFill>
                  <a:srgbClr val="FFFFFF"/>
                </a:solidFill>
                <a:latin typeface="Times New Roman"/>
                <a:cs typeface="Times New Roman"/>
              </a:rPr>
              <a:t>are </a:t>
            </a:r>
            <a:r>
              <a:rPr sz="2200" spc="-114" dirty="0">
                <a:solidFill>
                  <a:srgbClr val="FFFFFF"/>
                </a:solidFill>
                <a:latin typeface="Times New Roman"/>
                <a:cs typeface="Times New Roman"/>
              </a:rPr>
              <a:t>recognizable </a:t>
            </a:r>
            <a:r>
              <a:rPr sz="2200" spc="-35" dirty="0">
                <a:solidFill>
                  <a:srgbClr val="FFFFFF"/>
                </a:solidFill>
                <a:latin typeface="Times New Roman"/>
                <a:cs typeface="Times New Roman"/>
              </a:rPr>
              <a:t>to </a:t>
            </a:r>
            <a:r>
              <a:rPr sz="2200" spc="-70" dirty="0">
                <a:solidFill>
                  <a:srgbClr val="FFFFFF"/>
                </a:solidFill>
                <a:latin typeface="Times New Roman"/>
                <a:cs typeface="Times New Roman"/>
              </a:rPr>
              <a:t>the </a:t>
            </a:r>
            <a:r>
              <a:rPr sz="2200" spc="-85" dirty="0">
                <a:solidFill>
                  <a:srgbClr val="FFFFFF"/>
                </a:solidFill>
                <a:latin typeface="Times New Roman"/>
                <a:cs typeface="Times New Roman"/>
              </a:rPr>
              <a:t>sender </a:t>
            </a:r>
            <a:r>
              <a:rPr sz="2200" spc="-125" dirty="0">
                <a:solidFill>
                  <a:srgbClr val="FFFFFF"/>
                </a:solidFill>
                <a:latin typeface="Times New Roman"/>
                <a:cs typeface="Times New Roman"/>
              </a:rPr>
              <a:t>and</a:t>
            </a:r>
            <a:r>
              <a:rPr sz="2200" spc="204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0" spc="-95" dirty="0">
                <a:solidFill>
                  <a:srgbClr val="FFFFFF"/>
                </a:solidFill>
                <a:latin typeface="Times New Roman"/>
                <a:cs typeface="Times New Roman"/>
              </a:rPr>
              <a:t>receiver.</a:t>
            </a: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300">
              <a:latin typeface="Times New Roman"/>
              <a:cs typeface="Times New Roman"/>
            </a:endParaRPr>
          </a:p>
          <a:p>
            <a:pPr marL="12700" marR="5080">
              <a:lnSpc>
                <a:spcPts val="2270"/>
              </a:lnSpc>
              <a:spcBef>
                <a:spcPts val="5"/>
              </a:spcBef>
            </a:pPr>
            <a:r>
              <a:rPr sz="2200" spc="-85" dirty="0">
                <a:solidFill>
                  <a:srgbClr val="FFFFFF"/>
                </a:solidFill>
                <a:latin typeface="Times New Roman"/>
                <a:cs typeface="Times New Roman"/>
              </a:rPr>
              <a:t>There </a:t>
            </a:r>
            <a:r>
              <a:rPr sz="2200" spc="-90" dirty="0">
                <a:solidFill>
                  <a:srgbClr val="FFFFFF"/>
                </a:solidFill>
                <a:latin typeface="Times New Roman"/>
                <a:cs typeface="Times New Roman"/>
              </a:rPr>
              <a:t>are </a:t>
            </a:r>
            <a:r>
              <a:rPr sz="2200" spc="-95" dirty="0">
                <a:solidFill>
                  <a:srgbClr val="FFFFFF"/>
                </a:solidFill>
                <a:latin typeface="Times New Roman"/>
                <a:cs typeface="Times New Roman"/>
              </a:rPr>
              <a:t>4 </a:t>
            </a:r>
            <a:r>
              <a:rPr sz="2200" spc="-125" dirty="0">
                <a:solidFill>
                  <a:srgbClr val="FFFFFF"/>
                </a:solidFill>
                <a:latin typeface="Times New Roman"/>
                <a:cs typeface="Times New Roman"/>
              </a:rPr>
              <a:t>possible </a:t>
            </a:r>
            <a:r>
              <a:rPr sz="2200" spc="-114" dirty="0">
                <a:solidFill>
                  <a:srgbClr val="FFFFFF"/>
                </a:solidFill>
                <a:latin typeface="Times New Roman"/>
                <a:cs typeface="Times New Roman"/>
              </a:rPr>
              <a:t>encoding </a:t>
            </a:r>
            <a:r>
              <a:rPr sz="2200" spc="-100" dirty="0">
                <a:solidFill>
                  <a:srgbClr val="FFFFFF"/>
                </a:solidFill>
                <a:latin typeface="Times New Roman"/>
                <a:cs typeface="Times New Roman"/>
              </a:rPr>
              <a:t>techniques </a:t>
            </a:r>
            <a:r>
              <a:rPr sz="2200" spc="-75" dirty="0">
                <a:solidFill>
                  <a:srgbClr val="FFFFFF"/>
                </a:solidFill>
                <a:latin typeface="Times New Roman"/>
                <a:cs typeface="Times New Roman"/>
              </a:rPr>
              <a:t>that </a:t>
            </a:r>
            <a:r>
              <a:rPr sz="2200" spc="-135" dirty="0">
                <a:solidFill>
                  <a:srgbClr val="FFFFFF"/>
                </a:solidFill>
                <a:latin typeface="Times New Roman"/>
                <a:cs typeface="Times New Roman"/>
              </a:rPr>
              <a:t>can </a:t>
            </a:r>
            <a:r>
              <a:rPr sz="2200" spc="-105" dirty="0">
                <a:solidFill>
                  <a:srgbClr val="FFFFFF"/>
                </a:solidFill>
                <a:latin typeface="Times New Roman"/>
                <a:cs typeface="Times New Roman"/>
              </a:rPr>
              <a:t>be </a:t>
            </a:r>
            <a:r>
              <a:rPr sz="2200" spc="-114" dirty="0">
                <a:solidFill>
                  <a:srgbClr val="FFFFFF"/>
                </a:solidFill>
                <a:latin typeface="Times New Roman"/>
                <a:cs typeface="Times New Roman"/>
              </a:rPr>
              <a:t>used </a:t>
            </a:r>
            <a:r>
              <a:rPr sz="2200" spc="-95" dirty="0">
                <a:solidFill>
                  <a:srgbClr val="FFFFFF"/>
                </a:solidFill>
                <a:latin typeface="Times New Roman"/>
                <a:cs typeface="Times New Roman"/>
              </a:rPr>
              <a:t>on </a:t>
            </a:r>
            <a:r>
              <a:rPr sz="2200" spc="-65" dirty="0">
                <a:solidFill>
                  <a:srgbClr val="FFFFFF"/>
                </a:solidFill>
                <a:latin typeface="Times New Roman"/>
                <a:cs typeface="Times New Roman"/>
              </a:rPr>
              <a:t>the </a:t>
            </a:r>
            <a:r>
              <a:rPr sz="2200" spc="-85" dirty="0">
                <a:solidFill>
                  <a:srgbClr val="FFFFFF"/>
                </a:solidFill>
                <a:latin typeface="Times New Roman"/>
                <a:cs typeface="Times New Roman"/>
              </a:rPr>
              <a:t>data: </a:t>
            </a:r>
            <a:r>
              <a:rPr sz="2200" spc="-95" dirty="0">
                <a:solidFill>
                  <a:srgbClr val="FFFFFF"/>
                </a:solidFill>
                <a:latin typeface="Times New Roman"/>
                <a:cs typeface="Times New Roman"/>
              </a:rPr>
              <a:t>Digital-  </a:t>
            </a:r>
            <a:r>
              <a:rPr sz="2200" spc="-65" dirty="0">
                <a:solidFill>
                  <a:srgbClr val="FFFFFF"/>
                </a:solidFill>
                <a:latin typeface="Times New Roman"/>
                <a:cs typeface="Times New Roman"/>
              </a:rPr>
              <a:t>to-digital,</a:t>
            </a:r>
            <a:r>
              <a:rPr sz="2200" spc="-1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0" spc="-100" dirty="0">
                <a:solidFill>
                  <a:srgbClr val="FFFFFF"/>
                </a:solidFill>
                <a:latin typeface="Times New Roman"/>
                <a:cs typeface="Times New Roman"/>
              </a:rPr>
              <a:t>Digital-to-Analog,</a:t>
            </a:r>
            <a:r>
              <a:rPr sz="2200" spc="-28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0" spc="-110" dirty="0">
                <a:solidFill>
                  <a:srgbClr val="FFFFFF"/>
                </a:solidFill>
                <a:latin typeface="Times New Roman"/>
                <a:cs typeface="Times New Roman"/>
              </a:rPr>
              <a:t>Analog-to-analog,</a:t>
            </a:r>
            <a:r>
              <a:rPr sz="2200" spc="-28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0" spc="-95" dirty="0">
                <a:solidFill>
                  <a:srgbClr val="FFFFFF"/>
                </a:solidFill>
                <a:latin typeface="Times New Roman"/>
                <a:cs typeface="Times New Roman"/>
              </a:rPr>
              <a:t>Analog-to-digital.</a:t>
            </a:r>
            <a:endParaRPr sz="2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45082" y="452754"/>
            <a:ext cx="605409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190" dirty="0">
                <a:latin typeface="Times New Roman"/>
                <a:cs typeface="Times New Roman"/>
              </a:rPr>
              <a:t>Digital-to-Digital</a:t>
            </a:r>
            <a:r>
              <a:rPr sz="4800" spc="-185" dirty="0">
                <a:latin typeface="Times New Roman"/>
                <a:cs typeface="Times New Roman"/>
              </a:rPr>
              <a:t> </a:t>
            </a:r>
            <a:r>
              <a:rPr sz="4800" spc="-280" dirty="0">
                <a:latin typeface="Times New Roman"/>
                <a:cs typeface="Times New Roman"/>
              </a:rPr>
              <a:t>Encoding</a:t>
            </a:r>
            <a:endParaRPr sz="48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31140" y="1361008"/>
            <a:ext cx="8568055" cy="19323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3825" indent="-111125">
              <a:lnSpc>
                <a:spcPct val="100000"/>
              </a:lnSpc>
              <a:spcBef>
                <a:spcPts val="105"/>
              </a:spcBef>
              <a:buChar char="•"/>
              <a:tabLst>
                <a:tab pos="124460" algn="l"/>
              </a:tabLst>
            </a:pPr>
            <a:r>
              <a:rPr sz="2000" spc="-100" dirty="0">
                <a:latin typeface="Times New Roman"/>
                <a:cs typeface="Times New Roman"/>
              </a:rPr>
              <a:t>The binary </a:t>
            </a:r>
            <a:r>
              <a:rPr sz="2000" spc="-130" dirty="0">
                <a:latin typeface="Times New Roman"/>
                <a:cs typeface="Times New Roman"/>
              </a:rPr>
              <a:t>signals </a:t>
            </a:r>
            <a:r>
              <a:rPr sz="2000" spc="-75" dirty="0">
                <a:latin typeface="Times New Roman"/>
                <a:cs typeface="Times New Roman"/>
              </a:rPr>
              <a:t>created </a:t>
            </a:r>
            <a:r>
              <a:rPr sz="2000" spc="-150" dirty="0">
                <a:latin typeface="Times New Roman"/>
                <a:cs typeface="Times New Roman"/>
              </a:rPr>
              <a:t>by </a:t>
            </a:r>
            <a:r>
              <a:rPr sz="2000" spc="-95" dirty="0">
                <a:latin typeface="Times New Roman"/>
                <a:cs typeface="Times New Roman"/>
              </a:rPr>
              <a:t>your </a:t>
            </a:r>
            <a:r>
              <a:rPr sz="2000" spc="-70" dirty="0">
                <a:latin typeface="Times New Roman"/>
                <a:cs typeface="Times New Roman"/>
              </a:rPr>
              <a:t>computer </a:t>
            </a:r>
            <a:r>
              <a:rPr sz="2000" spc="-100" dirty="0">
                <a:latin typeface="Times New Roman"/>
                <a:cs typeface="Times New Roman"/>
              </a:rPr>
              <a:t>(DTE) </a:t>
            </a:r>
            <a:r>
              <a:rPr sz="2000" spc="-80" dirty="0">
                <a:latin typeface="Times New Roman"/>
                <a:cs typeface="Times New Roman"/>
              </a:rPr>
              <a:t>are </a:t>
            </a:r>
            <a:r>
              <a:rPr sz="2000" spc="-75" dirty="0">
                <a:latin typeface="Times New Roman"/>
                <a:cs typeface="Times New Roman"/>
              </a:rPr>
              <a:t>translated </a:t>
            </a:r>
            <a:r>
              <a:rPr sz="2000" spc="-60" dirty="0">
                <a:latin typeface="Times New Roman"/>
                <a:cs typeface="Times New Roman"/>
              </a:rPr>
              <a:t>into </a:t>
            </a:r>
            <a:r>
              <a:rPr sz="2000" spc="-155" dirty="0">
                <a:latin typeface="Times New Roman"/>
                <a:cs typeface="Times New Roman"/>
              </a:rPr>
              <a:t>a </a:t>
            </a:r>
            <a:r>
              <a:rPr sz="2000" spc="-100" dirty="0">
                <a:latin typeface="Times New Roman"/>
                <a:cs typeface="Times New Roman"/>
              </a:rPr>
              <a:t>sequence </a:t>
            </a:r>
            <a:r>
              <a:rPr sz="2000" spc="-120" dirty="0">
                <a:latin typeface="Times New Roman"/>
                <a:cs typeface="Times New Roman"/>
              </a:rPr>
              <a:t>of</a:t>
            </a:r>
            <a:r>
              <a:rPr sz="2000" spc="-114" dirty="0">
                <a:latin typeface="Times New Roman"/>
                <a:cs typeface="Times New Roman"/>
              </a:rPr>
              <a:t> </a:t>
            </a:r>
            <a:r>
              <a:rPr sz="2000" spc="-110" dirty="0">
                <a:latin typeface="Times New Roman"/>
                <a:cs typeface="Times New Roman"/>
              </a:rPr>
              <a:t>voltage</a:t>
            </a:r>
            <a:endParaRPr sz="2000">
              <a:latin typeface="Times New Roman"/>
              <a:cs typeface="Times New Roman"/>
            </a:endParaRPr>
          </a:p>
          <a:p>
            <a:pPr marL="123825">
              <a:lnSpc>
                <a:spcPct val="100000"/>
              </a:lnSpc>
            </a:pPr>
            <a:r>
              <a:rPr sz="2000" spc="-110" dirty="0">
                <a:latin typeface="Times New Roman"/>
                <a:cs typeface="Times New Roman"/>
              </a:rPr>
              <a:t>pulses </a:t>
            </a:r>
            <a:r>
              <a:rPr sz="2000" spc="-65" dirty="0">
                <a:latin typeface="Times New Roman"/>
                <a:cs typeface="Times New Roman"/>
              </a:rPr>
              <a:t>that </a:t>
            </a:r>
            <a:r>
              <a:rPr sz="2000" spc="-125" dirty="0">
                <a:latin typeface="Times New Roman"/>
                <a:cs typeface="Times New Roman"/>
              </a:rPr>
              <a:t>can </a:t>
            </a:r>
            <a:r>
              <a:rPr sz="2000" spc="-90" dirty="0">
                <a:latin typeface="Times New Roman"/>
                <a:cs typeface="Times New Roman"/>
              </a:rPr>
              <a:t>be </a:t>
            </a:r>
            <a:r>
              <a:rPr sz="2000" spc="-75" dirty="0">
                <a:latin typeface="Times New Roman"/>
                <a:cs typeface="Times New Roman"/>
              </a:rPr>
              <a:t>sent </a:t>
            </a:r>
            <a:r>
              <a:rPr sz="2000" spc="-85" dirty="0">
                <a:latin typeface="Times New Roman"/>
                <a:cs typeface="Times New Roman"/>
              </a:rPr>
              <a:t>through </a:t>
            </a:r>
            <a:r>
              <a:rPr sz="2000" spc="-60" dirty="0">
                <a:latin typeface="Times New Roman"/>
                <a:cs typeface="Times New Roman"/>
              </a:rPr>
              <a:t>the </a:t>
            </a:r>
            <a:r>
              <a:rPr sz="2000" spc="-100" dirty="0">
                <a:latin typeface="Times New Roman"/>
                <a:cs typeface="Times New Roman"/>
              </a:rPr>
              <a:t>transmission</a:t>
            </a:r>
            <a:r>
              <a:rPr sz="2000" spc="215" dirty="0">
                <a:latin typeface="Times New Roman"/>
                <a:cs typeface="Times New Roman"/>
              </a:rPr>
              <a:t> </a:t>
            </a:r>
            <a:r>
              <a:rPr sz="2000" spc="-75" dirty="0">
                <a:latin typeface="Times New Roman"/>
                <a:cs typeface="Times New Roman"/>
              </a:rPr>
              <a:t>medium.</a:t>
            </a:r>
            <a:endParaRPr sz="2000">
              <a:latin typeface="Times New Roman"/>
              <a:cs typeface="Times New Roman"/>
            </a:endParaRPr>
          </a:p>
          <a:p>
            <a:pPr marL="123825" indent="-111125">
              <a:lnSpc>
                <a:spcPct val="100000"/>
              </a:lnSpc>
              <a:spcBef>
                <a:spcPts val="1010"/>
              </a:spcBef>
              <a:buChar char="•"/>
              <a:tabLst>
                <a:tab pos="124460" algn="l"/>
              </a:tabLst>
            </a:pPr>
            <a:r>
              <a:rPr sz="2000" spc="-135" dirty="0">
                <a:latin typeface="Times New Roman"/>
                <a:cs typeface="Times New Roman"/>
              </a:rPr>
              <a:t>Binary </a:t>
            </a:r>
            <a:r>
              <a:rPr sz="2000" spc="-130" dirty="0">
                <a:latin typeface="Times New Roman"/>
                <a:cs typeface="Times New Roman"/>
              </a:rPr>
              <a:t>signals </a:t>
            </a:r>
            <a:r>
              <a:rPr sz="2000" spc="-155" dirty="0">
                <a:latin typeface="Times New Roman"/>
                <a:cs typeface="Times New Roman"/>
              </a:rPr>
              <a:t>have </a:t>
            </a:r>
            <a:r>
              <a:rPr sz="2000" spc="-80" dirty="0">
                <a:latin typeface="Times New Roman"/>
                <a:cs typeface="Times New Roman"/>
              </a:rPr>
              <a:t>two </a:t>
            </a:r>
            <a:r>
              <a:rPr sz="2000" spc="-125" dirty="0">
                <a:latin typeface="Times New Roman"/>
                <a:cs typeface="Times New Roman"/>
              </a:rPr>
              <a:t>basic </a:t>
            </a:r>
            <a:r>
              <a:rPr sz="2000" spc="-65" dirty="0">
                <a:latin typeface="Times New Roman"/>
                <a:cs typeface="Times New Roman"/>
              </a:rPr>
              <a:t>parameters: </a:t>
            </a:r>
            <a:r>
              <a:rPr sz="2000" spc="-90" dirty="0">
                <a:latin typeface="Times New Roman"/>
                <a:cs typeface="Times New Roman"/>
              </a:rPr>
              <a:t>amplitude </a:t>
            </a:r>
            <a:r>
              <a:rPr sz="2000" spc="-110" dirty="0">
                <a:latin typeface="Times New Roman"/>
                <a:cs typeface="Times New Roman"/>
              </a:rPr>
              <a:t>and</a:t>
            </a:r>
            <a:r>
              <a:rPr sz="2000" spc="215" dirty="0">
                <a:latin typeface="Times New Roman"/>
                <a:cs typeface="Times New Roman"/>
              </a:rPr>
              <a:t> </a:t>
            </a:r>
            <a:r>
              <a:rPr sz="2000" spc="-60" dirty="0">
                <a:latin typeface="Times New Roman"/>
                <a:cs typeface="Times New Roman"/>
              </a:rPr>
              <a:t>duration.</a:t>
            </a:r>
            <a:endParaRPr sz="2000">
              <a:latin typeface="Times New Roman"/>
              <a:cs typeface="Times New Roman"/>
            </a:endParaRPr>
          </a:p>
          <a:p>
            <a:pPr marL="123825" indent="-111125">
              <a:lnSpc>
                <a:spcPct val="100000"/>
              </a:lnSpc>
              <a:spcBef>
                <a:spcPts val="994"/>
              </a:spcBef>
              <a:buChar char="•"/>
              <a:tabLst>
                <a:tab pos="124460" algn="l"/>
              </a:tabLst>
            </a:pPr>
            <a:r>
              <a:rPr sz="2000" spc="-204" dirty="0">
                <a:latin typeface="Times New Roman"/>
                <a:cs typeface="Times New Roman"/>
              </a:rPr>
              <a:t>As </a:t>
            </a:r>
            <a:r>
              <a:rPr sz="2000" spc="-60" dirty="0">
                <a:latin typeface="Times New Roman"/>
                <a:cs typeface="Times New Roman"/>
              </a:rPr>
              <a:t>the </a:t>
            </a:r>
            <a:r>
              <a:rPr sz="2000" spc="-80" dirty="0">
                <a:latin typeface="Times New Roman"/>
                <a:cs typeface="Times New Roman"/>
              </a:rPr>
              <a:t>number </a:t>
            </a:r>
            <a:r>
              <a:rPr sz="2000" spc="-114" dirty="0">
                <a:latin typeface="Times New Roman"/>
                <a:cs typeface="Times New Roman"/>
              </a:rPr>
              <a:t>of </a:t>
            </a:r>
            <a:r>
              <a:rPr sz="2000" spc="-80" dirty="0">
                <a:latin typeface="Times New Roman"/>
                <a:cs typeface="Times New Roman"/>
              </a:rPr>
              <a:t>bits </a:t>
            </a:r>
            <a:r>
              <a:rPr sz="2000" spc="-70" dirty="0">
                <a:latin typeface="Times New Roman"/>
                <a:cs typeface="Times New Roman"/>
              </a:rPr>
              <a:t>sent </a:t>
            </a:r>
            <a:r>
              <a:rPr sz="2000" spc="-45" dirty="0">
                <a:latin typeface="Times New Roman"/>
                <a:cs typeface="Times New Roman"/>
              </a:rPr>
              <a:t>per </a:t>
            </a:r>
            <a:r>
              <a:rPr sz="2000" spc="-65" dirty="0">
                <a:latin typeface="Times New Roman"/>
                <a:cs typeface="Times New Roman"/>
              </a:rPr>
              <a:t>unit </a:t>
            </a:r>
            <a:r>
              <a:rPr sz="2000" spc="-114" dirty="0">
                <a:latin typeface="Times New Roman"/>
                <a:cs typeface="Times New Roman"/>
              </a:rPr>
              <a:t>of </a:t>
            </a:r>
            <a:r>
              <a:rPr sz="2000" spc="-65" dirty="0">
                <a:latin typeface="Times New Roman"/>
                <a:cs typeface="Times New Roman"/>
              </a:rPr>
              <a:t>time </a:t>
            </a:r>
            <a:r>
              <a:rPr sz="2000" spc="-85" dirty="0">
                <a:latin typeface="Times New Roman"/>
                <a:cs typeface="Times New Roman"/>
              </a:rPr>
              <a:t>increases, </a:t>
            </a:r>
            <a:r>
              <a:rPr sz="2000" spc="-60" dirty="0">
                <a:latin typeface="Times New Roman"/>
                <a:cs typeface="Times New Roman"/>
              </a:rPr>
              <a:t>the bit </a:t>
            </a:r>
            <a:r>
              <a:rPr sz="2000" spc="-75" dirty="0">
                <a:latin typeface="Times New Roman"/>
                <a:cs typeface="Times New Roman"/>
              </a:rPr>
              <a:t>duration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spc="-85" dirty="0">
                <a:latin typeface="Times New Roman"/>
                <a:cs typeface="Times New Roman"/>
              </a:rPr>
              <a:t>decreases.</a:t>
            </a:r>
            <a:endParaRPr sz="2000">
              <a:latin typeface="Times New Roman"/>
              <a:cs typeface="Times New Roman"/>
            </a:endParaRPr>
          </a:p>
          <a:p>
            <a:pPr marL="123825" indent="-111125">
              <a:lnSpc>
                <a:spcPct val="100000"/>
              </a:lnSpc>
              <a:spcBef>
                <a:spcPts val="1000"/>
              </a:spcBef>
              <a:buChar char="•"/>
              <a:tabLst>
                <a:tab pos="124460" algn="l"/>
              </a:tabLst>
            </a:pPr>
            <a:r>
              <a:rPr sz="2000" spc="-100" dirty="0">
                <a:latin typeface="Times New Roman"/>
                <a:cs typeface="Times New Roman"/>
              </a:rPr>
              <a:t>The </a:t>
            </a:r>
            <a:r>
              <a:rPr sz="2000" spc="-50" dirty="0">
                <a:latin typeface="Times New Roman"/>
                <a:cs typeface="Times New Roman"/>
              </a:rPr>
              <a:t>three </a:t>
            </a:r>
            <a:r>
              <a:rPr sz="2000" spc="-85" dirty="0">
                <a:latin typeface="Times New Roman"/>
                <a:cs typeface="Times New Roman"/>
              </a:rPr>
              <a:t>most </a:t>
            </a:r>
            <a:r>
              <a:rPr sz="2000" spc="-105" dirty="0">
                <a:latin typeface="Times New Roman"/>
                <a:cs typeface="Times New Roman"/>
              </a:rPr>
              <a:t>common </a:t>
            </a:r>
            <a:r>
              <a:rPr sz="2000" spc="-90" dirty="0">
                <a:latin typeface="Times New Roman"/>
                <a:cs typeface="Times New Roman"/>
              </a:rPr>
              <a:t>methods </a:t>
            </a:r>
            <a:r>
              <a:rPr sz="2000" spc="-120" dirty="0">
                <a:latin typeface="Times New Roman"/>
                <a:cs typeface="Times New Roman"/>
              </a:rPr>
              <a:t>of </a:t>
            </a:r>
            <a:r>
              <a:rPr sz="2000" spc="-105" dirty="0">
                <a:latin typeface="Times New Roman"/>
                <a:cs typeface="Times New Roman"/>
              </a:rPr>
              <a:t>encoding </a:t>
            </a:r>
            <a:r>
              <a:rPr sz="2000" spc="-100" dirty="0">
                <a:latin typeface="Times New Roman"/>
                <a:cs typeface="Times New Roman"/>
              </a:rPr>
              <a:t>used </a:t>
            </a:r>
            <a:r>
              <a:rPr sz="2000" spc="-55" dirty="0">
                <a:latin typeface="Times New Roman"/>
                <a:cs typeface="Times New Roman"/>
              </a:rPr>
              <a:t>are: </a:t>
            </a:r>
            <a:r>
              <a:rPr sz="2000" i="1" spc="-175" dirty="0">
                <a:latin typeface="Times New Roman"/>
                <a:cs typeface="Times New Roman"/>
              </a:rPr>
              <a:t>unipolar </a:t>
            </a:r>
            <a:r>
              <a:rPr sz="2000" spc="85" dirty="0">
                <a:latin typeface="Times New Roman"/>
                <a:cs typeface="Times New Roman"/>
              </a:rPr>
              <a:t>, </a:t>
            </a:r>
            <a:r>
              <a:rPr sz="2000" i="1" spc="-200" dirty="0">
                <a:latin typeface="Times New Roman"/>
                <a:cs typeface="Times New Roman"/>
              </a:rPr>
              <a:t>polar </a:t>
            </a:r>
            <a:r>
              <a:rPr sz="2000" spc="85" dirty="0">
                <a:latin typeface="Times New Roman"/>
                <a:cs typeface="Times New Roman"/>
              </a:rPr>
              <a:t>, </a:t>
            </a:r>
            <a:r>
              <a:rPr sz="2000" spc="-110" dirty="0">
                <a:latin typeface="Times New Roman"/>
                <a:cs typeface="Times New Roman"/>
              </a:rPr>
              <a:t>and </a:t>
            </a:r>
            <a:r>
              <a:rPr sz="2000" i="1" spc="-195" dirty="0">
                <a:latin typeface="Times New Roman"/>
                <a:cs typeface="Times New Roman"/>
              </a:rPr>
              <a:t>bipolar</a:t>
            </a:r>
            <a:r>
              <a:rPr sz="2000" i="1" spc="-305" dirty="0">
                <a:latin typeface="Times New Roman"/>
                <a:cs typeface="Times New Roman"/>
              </a:rPr>
              <a:t> </a:t>
            </a:r>
            <a:r>
              <a:rPr sz="2000" spc="85" dirty="0">
                <a:latin typeface="Times New Roman"/>
                <a:cs typeface="Times New Roman"/>
              </a:rPr>
              <a:t>.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43648" y="4190936"/>
            <a:ext cx="8345424" cy="153200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444" y="688974"/>
            <a:ext cx="376618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80" dirty="0"/>
              <a:t>MAN</a:t>
            </a:r>
            <a:r>
              <a:rPr sz="4000" spc="-270" dirty="0"/>
              <a:t> </a:t>
            </a:r>
            <a:r>
              <a:rPr sz="4000" spc="-125" dirty="0"/>
              <a:t>Applications</a:t>
            </a:r>
            <a:endParaRPr sz="4000"/>
          </a:p>
        </p:txBody>
      </p:sp>
      <p:sp>
        <p:nvSpPr>
          <p:cNvPr id="3" name="object 3"/>
          <p:cNvSpPr txBox="1"/>
          <p:nvPr/>
        </p:nvSpPr>
        <p:spPr>
          <a:xfrm>
            <a:off x="993444" y="1374963"/>
            <a:ext cx="7229475" cy="2151380"/>
          </a:xfrm>
          <a:prstGeom prst="rect">
            <a:avLst/>
          </a:prstGeom>
        </p:spPr>
        <p:txBody>
          <a:bodyPr vert="horz" wrap="square" lIns="0" tIns="71755" rIns="0" bIns="0" rtlCol="0">
            <a:spAutoFit/>
          </a:bodyPr>
          <a:lstStyle/>
          <a:p>
            <a:pPr marL="286385" indent="-273685">
              <a:lnSpc>
                <a:spcPct val="100000"/>
              </a:lnSpc>
              <a:spcBef>
                <a:spcPts val="565"/>
              </a:spcBef>
              <a:buClr>
                <a:srgbClr val="D24717"/>
              </a:buClr>
              <a:buSzPct val="84615"/>
              <a:buFont typeface="Arial"/>
              <a:buChar char=""/>
              <a:tabLst>
                <a:tab pos="287020" algn="l"/>
              </a:tabLst>
            </a:pPr>
            <a:r>
              <a:rPr sz="2600" spc="-130" dirty="0">
                <a:latin typeface="Times New Roman"/>
                <a:cs typeface="Times New Roman"/>
              </a:rPr>
              <a:t>The </a:t>
            </a:r>
            <a:r>
              <a:rPr sz="2600" spc="-260" dirty="0">
                <a:latin typeface="Times New Roman"/>
                <a:cs typeface="Times New Roman"/>
              </a:rPr>
              <a:t>MAN </a:t>
            </a:r>
            <a:r>
              <a:rPr sz="2600" spc="-155" dirty="0">
                <a:latin typeface="Times New Roman"/>
                <a:cs typeface="Times New Roman"/>
              </a:rPr>
              <a:t>can </a:t>
            </a:r>
            <a:r>
              <a:rPr sz="2600" spc="-120" dirty="0">
                <a:latin typeface="Times New Roman"/>
                <a:cs typeface="Times New Roman"/>
              </a:rPr>
              <a:t>be </a:t>
            </a:r>
            <a:r>
              <a:rPr sz="2600" spc="-130" dirty="0">
                <a:latin typeface="Times New Roman"/>
                <a:cs typeface="Times New Roman"/>
              </a:rPr>
              <a:t>used </a:t>
            </a:r>
            <a:r>
              <a:rPr sz="2600" spc="-35" dirty="0">
                <a:latin typeface="Times New Roman"/>
                <a:cs typeface="Times New Roman"/>
              </a:rPr>
              <a:t>to </a:t>
            </a:r>
            <a:r>
              <a:rPr sz="2600" spc="-125" dirty="0">
                <a:latin typeface="Times New Roman"/>
                <a:cs typeface="Times New Roman"/>
              </a:rPr>
              <a:t>provide </a:t>
            </a:r>
            <a:r>
              <a:rPr sz="2600" spc="-120" dirty="0">
                <a:latin typeface="Times New Roman"/>
                <a:cs typeface="Times New Roman"/>
              </a:rPr>
              <a:t>services</a:t>
            </a:r>
            <a:r>
              <a:rPr sz="2600" spc="-45" dirty="0">
                <a:latin typeface="Times New Roman"/>
                <a:cs typeface="Times New Roman"/>
              </a:rPr>
              <a:t> </a:t>
            </a:r>
            <a:r>
              <a:rPr sz="2600" spc="-130" dirty="0">
                <a:latin typeface="Times New Roman"/>
                <a:cs typeface="Times New Roman"/>
              </a:rPr>
              <a:t>including</a:t>
            </a:r>
            <a:endParaRPr sz="2600">
              <a:latin typeface="Times New Roman"/>
              <a:cs typeface="Times New Roman"/>
            </a:endParaRPr>
          </a:p>
          <a:p>
            <a:pPr marL="560705" lvl="1" indent="-228600">
              <a:lnSpc>
                <a:spcPct val="100000"/>
              </a:lnSpc>
              <a:spcBef>
                <a:spcPts val="430"/>
              </a:spcBef>
              <a:buClr>
                <a:srgbClr val="9B2C1F"/>
              </a:buClr>
              <a:buSzPct val="85416"/>
              <a:buFont typeface="Arial"/>
              <a:buChar char=""/>
              <a:tabLst>
                <a:tab pos="561340" algn="l"/>
              </a:tabLst>
            </a:pPr>
            <a:r>
              <a:rPr sz="2400" spc="-80" dirty="0">
                <a:latin typeface="Times New Roman"/>
                <a:cs typeface="Times New Roman"/>
              </a:rPr>
              <a:t>telecoms,</a:t>
            </a:r>
            <a:endParaRPr sz="2400">
              <a:latin typeface="Times New Roman"/>
              <a:cs typeface="Times New Roman"/>
            </a:endParaRPr>
          </a:p>
          <a:p>
            <a:pPr marL="560705" lvl="1" indent="-228600">
              <a:lnSpc>
                <a:spcPct val="100000"/>
              </a:lnSpc>
              <a:spcBef>
                <a:spcPts val="400"/>
              </a:spcBef>
              <a:buClr>
                <a:srgbClr val="9B2C1F"/>
              </a:buClr>
              <a:buSzPct val="85416"/>
              <a:buFont typeface="Arial"/>
              <a:buChar char=""/>
              <a:tabLst>
                <a:tab pos="561340" algn="l"/>
              </a:tabLst>
            </a:pPr>
            <a:r>
              <a:rPr sz="2400" spc="-50" dirty="0">
                <a:latin typeface="Times New Roman"/>
                <a:cs typeface="Times New Roman"/>
              </a:rPr>
              <a:t>Internet</a:t>
            </a:r>
            <a:r>
              <a:rPr sz="2400" spc="-70" dirty="0">
                <a:latin typeface="Times New Roman"/>
                <a:cs typeface="Times New Roman"/>
              </a:rPr>
              <a:t> </a:t>
            </a:r>
            <a:r>
              <a:rPr sz="2400" spc="-125" dirty="0">
                <a:latin typeface="Times New Roman"/>
                <a:cs typeface="Times New Roman"/>
              </a:rPr>
              <a:t>access,</a:t>
            </a:r>
            <a:endParaRPr sz="2400">
              <a:latin typeface="Times New Roman"/>
              <a:cs typeface="Times New Roman"/>
            </a:endParaRPr>
          </a:p>
          <a:p>
            <a:pPr marL="629285" lvl="1" indent="-297180">
              <a:lnSpc>
                <a:spcPct val="100000"/>
              </a:lnSpc>
              <a:spcBef>
                <a:spcPts val="405"/>
              </a:spcBef>
              <a:buClr>
                <a:srgbClr val="9B2C1F"/>
              </a:buClr>
              <a:buSzPct val="85416"/>
              <a:buFont typeface="Arial"/>
              <a:buChar char=""/>
              <a:tabLst>
                <a:tab pos="629285" algn="l"/>
                <a:tab pos="629920" algn="l"/>
              </a:tabLst>
            </a:pPr>
            <a:r>
              <a:rPr sz="2400" spc="-114" dirty="0">
                <a:latin typeface="Times New Roman"/>
                <a:cs typeface="Times New Roman"/>
              </a:rPr>
              <a:t>television</a:t>
            </a:r>
            <a:r>
              <a:rPr sz="2400" spc="-65" dirty="0">
                <a:latin typeface="Times New Roman"/>
                <a:cs typeface="Times New Roman"/>
              </a:rPr>
              <a:t> </a:t>
            </a:r>
            <a:r>
              <a:rPr sz="2400" spc="-140" dirty="0">
                <a:latin typeface="Times New Roman"/>
                <a:cs typeface="Times New Roman"/>
              </a:rPr>
              <a:t>and</a:t>
            </a:r>
            <a:endParaRPr sz="2400">
              <a:latin typeface="Times New Roman"/>
              <a:cs typeface="Times New Roman"/>
            </a:endParaRPr>
          </a:p>
          <a:p>
            <a:pPr marL="560705" lvl="1" indent="-228600">
              <a:lnSpc>
                <a:spcPct val="100000"/>
              </a:lnSpc>
              <a:spcBef>
                <a:spcPts val="395"/>
              </a:spcBef>
              <a:buClr>
                <a:srgbClr val="9B2C1F"/>
              </a:buClr>
              <a:buSzPct val="85416"/>
              <a:buFont typeface="Arial"/>
              <a:buChar char=""/>
              <a:tabLst>
                <a:tab pos="561340" algn="l"/>
              </a:tabLst>
            </a:pPr>
            <a:r>
              <a:rPr sz="2400" spc="-175" dirty="0">
                <a:latin typeface="Times New Roman"/>
                <a:cs typeface="Times New Roman"/>
              </a:rPr>
              <a:t>CCTV </a:t>
            </a:r>
            <a:r>
              <a:rPr sz="2400" spc="-35" dirty="0">
                <a:latin typeface="Times New Roman"/>
                <a:cs typeface="Times New Roman"/>
              </a:rPr>
              <a:t>to </a:t>
            </a:r>
            <a:r>
              <a:rPr sz="2400" spc="-140" dirty="0">
                <a:latin typeface="Times New Roman"/>
                <a:cs typeface="Times New Roman"/>
              </a:rPr>
              <a:t>businesses </a:t>
            </a:r>
            <a:r>
              <a:rPr sz="2400" spc="-135" dirty="0">
                <a:latin typeface="Times New Roman"/>
                <a:cs typeface="Times New Roman"/>
              </a:rPr>
              <a:t>and </a:t>
            </a:r>
            <a:r>
              <a:rPr sz="2400" spc="-114" dirty="0">
                <a:latin typeface="Times New Roman"/>
                <a:cs typeface="Times New Roman"/>
              </a:rPr>
              <a:t>citizens </a:t>
            </a:r>
            <a:r>
              <a:rPr sz="2400" spc="-110" dirty="0">
                <a:latin typeface="Times New Roman"/>
                <a:cs typeface="Times New Roman"/>
              </a:rPr>
              <a:t>in </a:t>
            </a:r>
            <a:r>
              <a:rPr sz="2400" spc="-100" dirty="0">
                <a:latin typeface="Times New Roman"/>
                <a:cs typeface="Times New Roman"/>
              </a:rPr>
              <a:t>these </a:t>
            </a:r>
            <a:r>
              <a:rPr sz="2400" spc="-85" dirty="0">
                <a:latin typeface="Times New Roman"/>
                <a:cs typeface="Times New Roman"/>
              </a:rPr>
              <a:t>metropolitan</a:t>
            </a:r>
            <a:r>
              <a:rPr sz="2400" spc="280" dirty="0">
                <a:latin typeface="Times New Roman"/>
                <a:cs typeface="Times New Roman"/>
              </a:rPr>
              <a:t> </a:t>
            </a:r>
            <a:r>
              <a:rPr sz="2400" spc="-140" dirty="0">
                <a:latin typeface="Times New Roman"/>
                <a:cs typeface="Times New Roman"/>
              </a:rPr>
              <a:t>areas.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4540" y="642569"/>
            <a:ext cx="470408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70" dirty="0"/>
              <a:t>UNIPOLAR</a:t>
            </a:r>
            <a:r>
              <a:rPr sz="4000" spc="-254" dirty="0"/>
              <a:t> </a:t>
            </a:r>
            <a:r>
              <a:rPr sz="4000" spc="-20" dirty="0"/>
              <a:t>ENCODING</a:t>
            </a:r>
            <a:endParaRPr sz="4000"/>
          </a:p>
        </p:txBody>
      </p:sp>
      <p:sp>
        <p:nvSpPr>
          <p:cNvPr id="3" name="object 3"/>
          <p:cNvSpPr/>
          <p:nvPr/>
        </p:nvSpPr>
        <p:spPr>
          <a:xfrm>
            <a:off x="539387" y="1710085"/>
            <a:ext cx="7754436" cy="22232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685800" y="4419600"/>
            <a:ext cx="7543800" cy="1247775"/>
          </a:xfrm>
          <a:prstGeom prst="rect">
            <a:avLst/>
          </a:prstGeom>
          <a:ln w="57150">
            <a:solidFill>
              <a:srgbClr val="FF0066"/>
            </a:solidFill>
          </a:ln>
        </p:spPr>
        <p:txBody>
          <a:bodyPr vert="horz" wrap="square" lIns="0" tIns="635" rIns="0" bIns="0" rtlCol="0">
            <a:spAutoFit/>
          </a:bodyPr>
          <a:lstStyle/>
          <a:p>
            <a:pPr marL="3309620" marR="203835" indent="-3098800">
              <a:lnSpc>
                <a:spcPts val="4320"/>
              </a:lnSpc>
              <a:spcBef>
                <a:spcPts val="5"/>
              </a:spcBef>
            </a:pPr>
            <a:r>
              <a:rPr sz="3600" b="1" i="1" spc="-40" dirty="0">
                <a:latin typeface="Times New Roman"/>
                <a:cs typeface="Times New Roman"/>
              </a:rPr>
              <a:t>Unipolar </a:t>
            </a:r>
            <a:r>
              <a:rPr sz="3600" b="1" i="1" spc="-140" dirty="0">
                <a:latin typeface="Times New Roman"/>
                <a:cs typeface="Times New Roman"/>
              </a:rPr>
              <a:t>encoding </a:t>
            </a:r>
            <a:r>
              <a:rPr sz="3600" b="1" i="1" spc="-160" dirty="0">
                <a:latin typeface="Times New Roman"/>
                <a:cs typeface="Times New Roman"/>
              </a:rPr>
              <a:t>uses only </a:t>
            </a:r>
            <a:r>
              <a:rPr sz="3600" b="1" i="1" spc="-190" dirty="0">
                <a:latin typeface="Times New Roman"/>
                <a:cs typeface="Times New Roman"/>
              </a:rPr>
              <a:t>one </a:t>
            </a:r>
            <a:r>
              <a:rPr sz="3600" b="1" i="1" spc="-90" dirty="0">
                <a:latin typeface="Times New Roman"/>
                <a:cs typeface="Times New Roman"/>
              </a:rPr>
              <a:t>voltage  </a:t>
            </a:r>
            <a:r>
              <a:rPr sz="3600" b="1" i="1" spc="-70" dirty="0">
                <a:latin typeface="Times New Roman"/>
                <a:cs typeface="Times New Roman"/>
              </a:rPr>
              <a:t>level.</a:t>
            </a:r>
            <a:endParaRPr sz="3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444" y="688974"/>
            <a:ext cx="508952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 i="1" spc="-280" dirty="0">
                <a:solidFill>
                  <a:srgbClr val="000000"/>
                </a:solidFill>
                <a:latin typeface="Arial"/>
                <a:cs typeface="Arial"/>
              </a:rPr>
              <a:t>Lack </a:t>
            </a:r>
            <a:r>
              <a:rPr sz="4000" b="1" i="1" spc="-250" dirty="0">
                <a:solidFill>
                  <a:srgbClr val="000000"/>
                </a:solidFill>
                <a:latin typeface="Arial"/>
                <a:cs typeface="Arial"/>
              </a:rPr>
              <a:t>of</a:t>
            </a:r>
            <a:r>
              <a:rPr sz="4000" b="1" i="1" spc="-1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4000" b="1" i="1" spc="-275" dirty="0">
                <a:solidFill>
                  <a:srgbClr val="000000"/>
                </a:solidFill>
                <a:latin typeface="Arial"/>
                <a:cs typeface="Arial"/>
              </a:rPr>
              <a:t>synchronization</a:t>
            </a:r>
            <a:endParaRPr sz="40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709357" y="2014428"/>
            <a:ext cx="5723760" cy="403726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444" y="688974"/>
            <a:ext cx="393128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75" dirty="0"/>
              <a:t>POLAR</a:t>
            </a:r>
            <a:r>
              <a:rPr sz="4000" spc="-245" dirty="0"/>
              <a:t> </a:t>
            </a:r>
            <a:r>
              <a:rPr sz="4000" spc="-25" dirty="0"/>
              <a:t>ENCODING</a:t>
            </a:r>
            <a:endParaRPr sz="4000"/>
          </a:p>
        </p:txBody>
      </p:sp>
      <p:sp>
        <p:nvSpPr>
          <p:cNvPr id="3" name="object 3"/>
          <p:cNvSpPr/>
          <p:nvPr/>
        </p:nvSpPr>
        <p:spPr>
          <a:xfrm>
            <a:off x="685800" y="2285873"/>
            <a:ext cx="7772400" cy="17510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85800" y="4876800"/>
            <a:ext cx="7543800" cy="1247775"/>
          </a:xfrm>
          <a:custGeom>
            <a:avLst/>
            <a:gdLst/>
            <a:ahLst/>
            <a:cxnLst/>
            <a:rect l="l" t="t" r="r" b="b"/>
            <a:pathLst>
              <a:path w="7543800" h="1247775">
                <a:moveTo>
                  <a:pt x="0" y="1247775"/>
                </a:moveTo>
                <a:lnTo>
                  <a:pt x="7543800" y="1247775"/>
                </a:lnTo>
                <a:lnTo>
                  <a:pt x="7543800" y="0"/>
                </a:lnTo>
                <a:lnTo>
                  <a:pt x="0" y="0"/>
                </a:lnTo>
                <a:lnTo>
                  <a:pt x="0" y="1247775"/>
                </a:lnTo>
                <a:close/>
              </a:path>
            </a:pathLst>
          </a:custGeom>
          <a:ln w="57150">
            <a:solidFill>
              <a:srgbClr val="FF00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36675" y="4779264"/>
            <a:ext cx="7374635" cy="10058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068067" y="5327903"/>
            <a:ext cx="4806696" cy="100584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280403" y="5327903"/>
            <a:ext cx="697992" cy="100584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106830" y="4846777"/>
            <a:ext cx="6703059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43965" marR="5080" indent="-1231900">
              <a:lnSpc>
                <a:spcPct val="100000"/>
              </a:lnSpc>
              <a:spcBef>
                <a:spcPts val="100"/>
              </a:spcBef>
            </a:pPr>
            <a:r>
              <a:rPr sz="3600" b="1" i="1" spc="-110" dirty="0">
                <a:latin typeface="Times New Roman"/>
                <a:cs typeface="Times New Roman"/>
              </a:rPr>
              <a:t>Polar </a:t>
            </a:r>
            <a:r>
              <a:rPr sz="3600" b="1" i="1" spc="-140" dirty="0">
                <a:latin typeface="Times New Roman"/>
                <a:cs typeface="Times New Roman"/>
              </a:rPr>
              <a:t>encoding </a:t>
            </a:r>
            <a:r>
              <a:rPr sz="3600" b="1" i="1" spc="-160" dirty="0">
                <a:latin typeface="Times New Roman"/>
                <a:cs typeface="Times New Roman"/>
              </a:rPr>
              <a:t>uses </a:t>
            </a:r>
            <a:r>
              <a:rPr sz="3600" b="1" i="1" spc="-65" dirty="0">
                <a:latin typeface="Times New Roman"/>
                <a:cs typeface="Times New Roman"/>
              </a:rPr>
              <a:t>two </a:t>
            </a:r>
            <a:r>
              <a:rPr sz="3600" b="1" i="1" spc="-90" dirty="0">
                <a:latin typeface="Times New Roman"/>
                <a:cs typeface="Times New Roman"/>
              </a:rPr>
              <a:t>voltage </a:t>
            </a:r>
            <a:r>
              <a:rPr sz="3600" b="1" i="1" spc="-105" dirty="0">
                <a:latin typeface="Times New Roman"/>
                <a:cs typeface="Times New Roman"/>
              </a:rPr>
              <a:t>levels  </a:t>
            </a:r>
            <a:r>
              <a:rPr sz="3600" b="1" i="1" spc="-40" dirty="0">
                <a:latin typeface="Times New Roman"/>
                <a:cs typeface="Times New Roman"/>
              </a:rPr>
              <a:t>(positive </a:t>
            </a:r>
            <a:r>
              <a:rPr sz="3600" b="1" i="1" spc="-70" dirty="0">
                <a:latin typeface="Times New Roman"/>
                <a:cs typeface="Times New Roman"/>
              </a:rPr>
              <a:t>and</a:t>
            </a:r>
            <a:r>
              <a:rPr sz="3600" b="1" i="1" spc="-140" dirty="0">
                <a:latin typeface="Times New Roman"/>
                <a:cs typeface="Times New Roman"/>
              </a:rPr>
              <a:t> </a:t>
            </a:r>
            <a:r>
              <a:rPr sz="3600" b="1" i="1" spc="-45" dirty="0">
                <a:latin typeface="Times New Roman"/>
                <a:cs typeface="Times New Roman"/>
              </a:rPr>
              <a:t>negative).</a:t>
            </a:r>
            <a:endParaRPr sz="3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418541"/>
            <a:ext cx="215709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350" dirty="0">
                <a:latin typeface="Times New Roman"/>
                <a:cs typeface="Times New Roman"/>
              </a:rPr>
              <a:t>Ma</a:t>
            </a:r>
            <a:r>
              <a:rPr sz="4000" spc="-254" dirty="0">
                <a:latin typeface="Times New Roman"/>
                <a:cs typeface="Times New Roman"/>
              </a:rPr>
              <a:t>n</a:t>
            </a:r>
            <a:r>
              <a:rPr sz="4000" spc="-165" dirty="0">
                <a:latin typeface="Times New Roman"/>
                <a:cs typeface="Times New Roman"/>
              </a:rPr>
              <a:t>c</a:t>
            </a:r>
            <a:r>
              <a:rPr sz="4000" spc="-160" dirty="0">
                <a:latin typeface="Times New Roman"/>
                <a:cs typeface="Times New Roman"/>
              </a:rPr>
              <a:t>hest</a:t>
            </a:r>
            <a:r>
              <a:rPr sz="4000" spc="-190" dirty="0">
                <a:latin typeface="Times New Roman"/>
                <a:cs typeface="Times New Roman"/>
              </a:rPr>
              <a:t>e</a:t>
            </a:r>
            <a:r>
              <a:rPr sz="4000" spc="40" dirty="0">
                <a:latin typeface="Times New Roman"/>
                <a:cs typeface="Times New Roman"/>
              </a:rPr>
              <a:t>r</a:t>
            </a:r>
            <a:endParaRPr sz="4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09600" y="1829435"/>
            <a:ext cx="7696200" cy="737235"/>
          </a:xfrm>
          <a:custGeom>
            <a:avLst/>
            <a:gdLst/>
            <a:ahLst/>
            <a:cxnLst/>
            <a:rect l="l" t="t" r="r" b="b"/>
            <a:pathLst>
              <a:path w="7696200" h="737235">
                <a:moveTo>
                  <a:pt x="0" y="122809"/>
                </a:moveTo>
                <a:lnTo>
                  <a:pt x="9654" y="75009"/>
                </a:lnTo>
                <a:lnTo>
                  <a:pt x="35982" y="35972"/>
                </a:lnTo>
                <a:lnTo>
                  <a:pt x="75030" y="9651"/>
                </a:lnTo>
                <a:lnTo>
                  <a:pt x="122847" y="0"/>
                </a:lnTo>
                <a:lnTo>
                  <a:pt x="7573391" y="0"/>
                </a:lnTo>
                <a:lnTo>
                  <a:pt x="7621190" y="9651"/>
                </a:lnTo>
                <a:lnTo>
                  <a:pt x="7660227" y="35972"/>
                </a:lnTo>
                <a:lnTo>
                  <a:pt x="7686548" y="75009"/>
                </a:lnTo>
                <a:lnTo>
                  <a:pt x="7696200" y="122809"/>
                </a:lnTo>
                <a:lnTo>
                  <a:pt x="7696200" y="614172"/>
                </a:lnTo>
                <a:lnTo>
                  <a:pt x="7686548" y="662045"/>
                </a:lnTo>
                <a:lnTo>
                  <a:pt x="7660227" y="701119"/>
                </a:lnTo>
                <a:lnTo>
                  <a:pt x="7621190" y="727454"/>
                </a:lnTo>
                <a:lnTo>
                  <a:pt x="7573391" y="737107"/>
                </a:lnTo>
                <a:lnTo>
                  <a:pt x="122847" y="737107"/>
                </a:lnTo>
                <a:lnTo>
                  <a:pt x="75030" y="727454"/>
                </a:lnTo>
                <a:lnTo>
                  <a:pt x="35982" y="701119"/>
                </a:lnTo>
                <a:lnTo>
                  <a:pt x="9654" y="662045"/>
                </a:lnTo>
                <a:lnTo>
                  <a:pt x="0" y="614172"/>
                </a:lnTo>
                <a:lnTo>
                  <a:pt x="0" y="122809"/>
                </a:lnTo>
                <a:close/>
              </a:path>
            </a:pathLst>
          </a:custGeom>
          <a:ln w="12700">
            <a:solidFill>
              <a:srgbClr val="BE401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09600" y="2580894"/>
            <a:ext cx="7696200" cy="737235"/>
          </a:xfrm>
          <a:custGeom>
            <a:avLst/>
            <a:gdLst/>
            <a:ahLst/>
            <a:cxnLst/>
            <a:rect l="l" t="t" r="r" b="b"/>
            <a:pathLst>
              <a:path w="7696200" h="737235">
                <a:moveTo>
                  <a:pt x="0" y="122808"/>
                </a:moveTo>
                <a:lnTo>
                  <a:pt x="9654" y="75009"/>
                </a:lnTo>
                <a:lnTo>
                  <a:pt x="35982" y="35972"/>
                </a:lnTo>
                <a:lnTo>
                  <a:pt x="75030" y="9652"/>
                </a:lnTo>
                <a:lnTo>
                  <a:pt x="122847" y="0"/>
                </a:lnTo>
                <a:lnTo>
                  <a:pt x="7573391" y="0"/>
                </a:lnTo>
                <a:lnTo>
                  <a:pt x="7621190" y="9651"/>
                </a:lnTo>
                <a:lnTo>
                  <a:pt x="7660227" y="35972"/>
                </a:lnTo>
                <a:lnTo>
                  <a:pt x="7686548" y="75009"/>
                </a:lnTo>
                <a:lnTo>
                  <a:pt x="7696200" y="122808"/>
                </a:lnTo>
                <a:lnTo>
                  <a:pt x="7696200" y="614298"/>
                </a:lnTo>
                <a:lnTo>
                  <a:pt x="7686548" y="662098"/>
                </a:lnTo>
                <a:lnTo>
                  <a:pt x="7660227" y="701135"/>
                </a:lnTo>
                <a:lnTo>
                  <a:pt x="7621190" y="727455"/>
                </a:lnTo>
                <a:lnTo>
                  <a:pt x="7573391" y="737107"/>
                </a:lnTo>
                <a:lnTo>
                  <a:pt x="122847" y="737107"/>
                </a:lnTo>
                <a:lnTo>
                  <a:pt x="75030" y="727455"/>
                </a:lnTo>
                <a:lnTo>
                  <a:pt x="35982" y="701135"/>
                </a:lnTo>
                <a:lnTo>
                  <a:pt x="9654" y="662098"/>
                </a:lnTo>
                <a:lnTo>
                  <a:pt x="0" y="614298"/>
                </a:lnTo>
                <a:lnTo>
                  <a:pt x="0" y="122808"/>
                </a:lnTo>
                <a:close/>
              </a:path>
            </a:pathLst>
          </a:custGeom>
          <a:ln w="12700">
            <a:solidFill>
              <a:srgbClr val="BE401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09600" y="3332353"/>
            <a:ext cx="7696200" cy="737235"/>
          </a:xfrm>
          <a:custGeom>
            <a:avLst/>
            <a:gdLst/>
            <a:ahLst/>
            <a:cxnLst/>
            <a:rect l="l" t="t" r="r" b="b"/>
            <a:pathLst>
              <a:path w="7696200" h="737235">
                <a:moveTo>
                  <a:pt x="0" y="122936"/>
                </a:moveTo>
                <a:lnTo>
                  <a:pt x="9654" y="75062"/>
                </a:lnTo>
                <a:lnTo>
                  <a:pt x="35982" y="35988"/>
                </a:lnTo>
                <a:lnTo>
                  <a:pt x="75030" y="9653"/>
                </a:lnTo>
                <a:lnTo>
                  <a:pt x="122847" y="0"/>
                </a:lnTo>
                <a:lnTo>
                  <a:pt x="7573391" y="0"/>
                </a:lnTo>
                <a:lnTo>
                  <a:pt x="7621190" y="9653"/>
                </a:lnTo>
                <a:lnTo>
                  <a:pt x="7660227" y="35988"/>
                </a:lnTo>
                <a:lnTo>
                  <a:pt x="7686548" y="75062"/>
                </a:lnTo>
                <a:lnTo>
                  <a:pt x="7696200" y="122936"/>
                </a:lnTo>
                <a:lnTo>
                  <a:pt x="7696200" y="614299"/>
                </a:lnTo>
                <a:lnTo>
                  <a:pt x="7686548" y="662098"/>
                </a:lnTo>
                <a:lnTo>
                  <a:pt x="7660227" y="701135"/>
                </a:lnTo>
                <a:lnTo>
                  <a:pt x="7621190" y="727456"/>
                </a:lnTo>
                <a:lnTo>
                  <a:pt x="7573391" y="737108"/>
                </a:lnTo>
                <a:lnTo>
                  <a:pt x="122847" y="737108"/>
                </a:lnTo>
                <a:lnTo>
                  <a:pt x="75030" y="727456"/>
                </a:lnTo>
                <a:lnTo>
                  <a:pt x="35982" y="701135"/>
                </a:lnTo>
                <a:lnTo>
                  <a:pt x="9654" y="662098"/>
                </a:lnTo>
                <a:lnTo>
                  <a:pt x="0" y="614299"/>
                </a:lnTo>
                <a:lnTo>
                  <a:pt x="0" y="122936"/>
                </a:lnTo>
                <a:close/>
              </a:path>
            </a:pathLst>
          </a:custGeom>
          <a:ln w="12700">
            <a:solidFill>
              <a:srgbClr val="BE401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09600" y="4083939"/>
            <a:ext cx="7696200" cy="737235"/>
          </a:xfrm>
          <a:custGeom>
            <a:avLst/>
            <a:gdLst/>
            <a:ahLst/>
            <a:cxnLst/>
            <a:rect l="l" t="t" r="r" b="b"/>
            <a:pathLst>
              <a:path w="7696200" h="737235">
                <a:moveTo>
                  <a:pt x="0" y="122809"/>
                </a:moveTo>
                <a:lnTo>
                  <a:pt x="9654" y="75009"/>
                </a:lnTo>
                <a:lnTo>
                  <a:pt x="35982" y="35972"/>
                </a:lnTo>
                <a:lnTo>
                  <a:pt x="75030" y="9651"/>
                </a:lnTo>
                <a:lnTo>
                  <a:pt x="122847" y="0"/>
                </a:lnTo>
                <a:lnTo>
                  <a:pt x="7573391" y="0"/>
                </a:lnTo>
                <a:lnTo>
                  <a:pt x="7621190" y="9651"/>
                </a:lnTo>
                <a:lnTo>
                  <a:pt x="7660227" y="35972"/>
                </a:lnTo>
                <a:lnTo>
                  <a:pt x="7686548" y="75009"/>
                </a:lnTo>
                <a:lnTo>
                  <a:pt x="7696200" y="122809"/>
                </a:lnTo>
                <a:lnTo>
                  <a:pt x="7696200" y="614172"/>
                </a:lnTo>
                <a:lnTo>
                  <a:pt x="7686548" y="662045"/>
                </a:lnTo>
                <a:lnTo>
                  <a:pt x="7660227" y="701119"/>
                </a:lnTo>
                <a:lnTo>
                  <a:pt x="7621190" y="727454"/>
                </a:lnTo>
                <a:lnTo>
                  <a:pt x="7573391" y="737108"/>
                </a:lnTo>
                <a:lnTo>
                  <a:pt x="122847" y="737108"/>
                </a:lnTo>
                <a:lnTo>
                  <a:pt x="75030" y="727454"/>
                </a:lnTo>
                <a:lnTo>
                  <a:pt x="35982" y="701119"/>
                </a:lnTo>
                <a:lnTo>
                  <a:pt x="9654" y="662045"/>
                </a:lnTo>
                <a:lnTo>
                  <a:pt x="0" y="614172"/>
                </a:lnTo>
                <a:lnTo>
                  <a:pt x="0" y="122809"/>
                </a:lnTo>
                <a:close/>
              </a:path>
            </a:pathLst>
          </a:custGeom>
          <a:ln w="12700">
            <a:solidFill>
              <a:srgbClr val="BE401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09600" y="4835397"/>
            <a:ext cx="7696200" cy="737235"/>
          </a:xfrm>
          <a:custGeom>
            <a:avLst/>
            <a:gdLst/>
            <a:ahLst/>
            <a:cxnLst/>
            <a:rect l="l" t="t" r="r" b="b"/>
            <a:pathLst>
              <a:path w="7696200" h="737235">
                <a:moveTo>
                  <a:pt x="0" y="122808"/>
                </a:moveTo>
                <a:lnTo>
                  <a:pt x="9654" y="75009"/>
                </a:lnTo>
                <a:lnTo>
                  <a:pt x="35982" y="35972"/>
                </a:lnTo>
                <a:lnTo>
                  <a:pt x="75030" y="9652"/>
                </a:lnTo>
                <a:lnTo>
                  <a:pt x="122847" y="0"/>
                </a:lnTo>
                <a:lnTo>
                  <a:pt x="7573391" y="0"/>
                </a:lnTo>
                <a:lnTo>
                  <a:pt x="7621190" y="9651"/>
                </a:lnTo>
                <a:lnTo>
                  <a:pt x="7660227" y="35972"/>
                </a:lnTo>
                <a:lnTo>
                  <a:pt x="7686548" y="75009"/>
                </a:lnTo>
                <a:lnTo>
                  <a:pt x="7696200" y="122808"/>
                </a:lnTo>
                <a:lnTo>
                  <a:pt x="7696200" y="614298"/>
                </a:lnTo>
                <a:lnTo>
                  <a:pt x="7686548" y="662098"/>
                </a:lnTo>
                <a:lnTo>
                  <a:pt x="7660227" y="701135"/>
                </a:lnTo>
                <a:lnTo>
                  <a:pt x="7621190" y="727456"/>
                </a:lnTo>
                <a:lnTo>
                  <a:pt x="7573391" y="737107"/>
                </a:lnTo>
                <a:lnTo>
                  <a:pt x="122847" y="737107"/>
                </a:lnTo>
                <a:lnTo>
                  <a:pt x="75030" y="727455"/>
                </a:lnTo>
                <a:lnTo>
                  <a:pt x="35982" y="701135"/>
                </a:lnTo>
                <a:lnTo>
                  <a:pt x="9654" y="662098"/>
                </a:lnTo>
                <a:lnTo>
                  <a:pt x="0" y="614298"/>
                </a:lnTo>
                <a:lnTo>
                  <a:pt x="0" y="122808"/>
                </a:lnTo>
                <a:close/>
              </a:path>
            </a:pathLst>
          </a:custGeom>
          <a:ln w="12700">
            <a:solidFill>
              <a:srgbClr val="BE401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09600" y="5586857"/>
            <a:ext cx="7696200" cy="737235"/>
          </a:xfrm>
          <a:custGeom>
            <a:avLst/>
            <a:gdLst/>
            <a:ahLst/>
            <a:cxnLst/>
            <a:rect l="l" t="t" r="r" b="b"/>
            <a:pathLst>
              <a:path w="7696200" h="737235">
                <a:moveTo>
                  <a:pt x="0" y="122897"/>
                </a:moveTo>
                <a:lnTo>
                  <a:pt x="9654" y="75068"/>
                </a:lnTo>
                <a:lnTo>
                  <a:pt x="35982" y="36002"/>
                </a:lnTo>
                <a:lnTo>
                  <a:pt x="75030" y="9660"/>
                </a:lnTo>
                <a:lnTo>
                  <a:pt x="122847" y="0"/>
                </a:lnTo>
                <a:lnTo>
                  <a:pt x="7573391" y="0"/>
                </a:lnTo>
                <a:lnTo>
                  <a:pt x="7621190" y="9660"/>
                </a:lnTo>
                <a:lnTo>
                  <a:pt x="7660227" y="36002"/>
                </a:lnTo>
                <a:lnTo>
                  <a:pt x="7686548" y="75068"/>
                </a:lnTo>
                <a:lnTo>
                  <a:pt x="7696200" y="122897"/>
                </a:lnTo>
                <a:lnTo>
                  <a:pt x="7696200" y="614286"/>
                </a:lnTo>
                <a:lnTo>
                  <a:pt x="7686548" y="662109"/>
                </a:lnTo>
                <a:lnTo>
                  <a:pt x="7660227" y="701162"/>
                </a:lnTo>
                <a:lnTo>
                  <a:pt x="7621190" y="727491"/>
                </a:lnTo>
                <a:lnTo>
                  <a:pt x="7573391" y="737146"/>
                </a:lnTo>
                <a:lnTo>
                  <a:pt x="122847" y="737146"/>
                </a:lnTo>
                <a:lnTo>
                  <a:pt x="75030" y="727491"/>
                </a:lnTo>
                <a:lnTo>
                  <a:pt x="35982" y="701162"/>
                </a:lnTo>
                <a:lnTo>
                  <a:pt x="9654" y="662109"/>
                </a:lnTo>
                <a:lnTo>
                  <a:pt x="0" y="614286"/>
                </a:lnTo>
                <a:lnTo>
                  <a:pt x="0" y="122897"/>
                </a:lnTo>
                <a:close/>
              </a:path>
            </a:pathLst>
          </a:custGeom>
          <a:ln w="12700">
            <a:solidFill>
              <a:srgbClr val="BE401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688340" y="1072641"/>
            <a:ext cx="7379334" cy="4867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160" dirty="0">
                <a:solidFill>
                  <a:srgbClr val="696363"/>
                </a:solidFill>
                <a:latin typeface="Trebuchet MS"/>
                <a:cs typeface="Trebuchet MS"/>
              </a:rPr>
              <a:t>(or </a:t>
            </a:r>
            <a:r>
              <a:rPr sz="3200" spc="-30" dirty="0">
                <a:solidFill>
                  <a:srgbClr val="696363"/>
                </a:solidFill>
                <a:latin typeface="Trebuchet MS"/>
                <a:cs typeface="Trebuchet MS"/>
              </a:rPr>
              <a:t>diphase </a:t>
            </a:r>
            <a:r>
              <a:rPr sz="3200" spc="-125" dirty="0">
                <a:solidFill>
                  <a:srgbClr val="696363"/>
                </a:solidFill>
                <a:latin typeface="Trebuchet MS"/>
                <a:cs typeface="Trebuchet MS"/>
              </a:rPr>
              <a:t>or </a:t>
            </a:r>
            <a:r>
              <a:rPr sz="3200" spc="-35" dirty="0">
                <a:solidFill>
                  <a:srgbClr val="696363"/>
                </a:solidFill>
                <a:latin typeface="Trebuchet MS"/>
                <a:cs typeface="Trebuchet MS"/>
              </a:rPr>
              <a:t>biphase</a:t>
            </a:r>
            <a:r>
              <a:rPr sz="3200" spc="-415" dirty="0">
                <a:solidFill>
                  <a:srgbClr val="696363"/>
                </a:solidFill>
                <a:latin typeface="Trebuchet MS"/>
                <a:cs typeface="Trebuchet MS"/>
              </a:rPr>
              <a:t> </a:t>
            </a:r>
            <a:r>
              <a:rPr sz="3200" spc="-85" dirty="0">
                <a:solidFill>
                  <a:srgbClr val="696363"/>
                </a:solidFill>
                <a:latin typeface="Trebuchet MS"/>
                <a:cs typeface="Trebuchet MS"/>
              </a:rPr>
              <a:t>encoding)</a:t>
            </a:r>
            <a:endParaRPr sz="3200">
              <a:latin typeface="Trebuchet MS"/>
              <a:cs typeface="Trebuchet MS"/>
            </a:endParaRPr>
          </a:p>
          <a:p>
            <a:pPr marL="48260">
              <a:lnSpc>
                <a:spcPct val="100000"/>
              </a:lnSpc>
              <a:spcBef>
                <a:spcPts val="3045"/>
              </a:spcBef>
            </a:pPr>
            <a:r>
              <a:rPr sz="2400" spc="-140" dirty="0">
                <a:latin typeface="Times New Roman"/>
                <a:cs typeface="Times New Roman"/>
              </a:rPr>
              <a:t>This </a:t>
            </a:r>
            <a:r>
              <a:rPr sz="2400" spc="-110" dirty="0">
                <a:latin typeface="Times New Roman"/>
                <a:cs typeface="Times New Roman"/>
              </a:rPr>
              <a:t>code </a:t>
            </a:r>
            <a:r>
              <a:rPr sz="2400" spc="-150" dirty="0">
                <a:latin typeface="Times New Roman"/>
                <a:cs typeface="Times New Roman"/>
              </a:rPr>
              <a:t>is</a:t>
            </a:r>
            <a:r>
              <a:rPr sz="2400" spc="35" dirty="0">
                <a:latin typeface="Times New Roman"/>
                <a:cs typeface="Times New Roman"/>
              </a:rPr>
              <a:t> </a:t>
            </a:r>
            <a:r>
              <a:rPr sz="2400" spc="-125" dirty="0">
                <a:latin typeface="Times New Roman"/>
                <a:cs typeface="Times New Roman"/>
              </a:rPr>
              <a:t>self-clocking.</a:t>
            </a:r>
            <a:endParaRPr sz="2400">
              <a:latin typeface="Times New Roman"/>
              <a:cs typeface="Times New Roman"/>
            </a:endParaRPr>
          </a:p>
          <a:p>
            <a:pPr marL="48260" marR="241935">
              <a:lnSpc>
                <a:spcPts val="2470"/>
              </a:lnSpc>
              <a:spcBef>
                <a:spcPts val="2225"/>
              </a:spcBef>
            </a:pPr>
            <a:r>
              <a:rPr sz="2400" spc="-125" dirty="0">
                <a:latin typeface="Times New Roman"/>
                <a:cs typeface="Times New Roman"/>
              </a:rPr>
              <a:t>Provides </a:t>
            </a:r>
            <a:r>
              <a:rPr sz="2400" spc="-190" dirty="0">
                <a:latin typeface="Times New Roman"/>
                <a:cs typeface="Times New Roman"/>
              </a:rPr>
              <a:t>a </a:t>
            </a:r>
            <a:r>
              <a:rPr sz="2400" i="1" spc="-195" dirty="0">
                <a:latin typeface="Times New Roman"/>
                <a:cs typeface="Times New Roman"/>
              </a:rPr>
              <a:t>transition </a:t>
            </a:r>
            <a:r>
              <a:rPr sz="2400" spc="-85" dirty="0">
                <a:latin typeface="Times New Roman"/>
                <a:cs typeface="Times New Roman"/>
              </a:rPr>
              <a:t>for </a:t>
            </a:r>
            <a:r>
              <a:rPr sz="2400" spc="-125" dirty="0">
                <a:latin typeface="Times New Roman"/>
                <a:cs typeface="Times New Roman"/>
              </a:rPr>
              <a:t>every </a:t>
            </a:r>
            <a:r>
              <a:rPr sz="2400" spc="-70" dirty="0">
                <a:latin typeface="Times New Roman"/>
                <a:cs typeface="Times New Roman"/>
              </a:rPr>
              <a:t>bit </a:t>
            </a:r>
            <a:r>
              <a:rPr sz="2400" spc="-110" dirty="0">
                <a:latin typeface="Times New Roman"/>
                <a:cs typeface="Times New Roman"/>
              </a:rPr>
              <a:t>in </a:t>
            </a:r>
            <a:r>
              <a:rPr sz="2400" spc="-70" dirty="0">
                <a:latin typeface="Times New Roman"/>
                <a:cs typeface="Times New Roman"/>
              </a:rPr>
              <a:t>the </a:t>
            </a:r>
            <a:r>
              <a:rPr sz="2400" i="1" spc="-229" dirty="0">
                <a:latin typeface="Times New Roman"/>
                <a:cs typeface="Times New Roman"/>
              </a:rPr>
              <a:t>middle </a:t>
            </a:r>
            <a:r>
              <a:rPr sz="2400" spc="-140" dirty="0">
                <a:latin typeface="Times New Roman"/>
                <a:cs typeface="Times New Roman"/>
              </a:rPr>
              <a:t>of </a:t>
            </a:r>
            <a:r>
              <a:rPr sz="2400" spc="-75" dirty="0">
                <a:latin typeface="Times New Roman"/>
                <a:cs typeface="Times New Roman"/>
              </a:rPr>
              <a:t>the </a:t>
            </a:r>
            <a:r>
              <a:rPr sz="2400" spc="-70" dirty="0">
                <a:latin typeface="Times New Roman"/>
                <a:cs typeface="Times New Roman"/>
              </a:rPr>
              <a:t>bit </a:t>
            </a:r>
            <a:r>
              <a:rPr sz="2400" spc="-80" dirty="0">
                <a:latin typeface="Times New Roman"/>
                <a:cs typeface="Times New Roman"/>
              </a:rPr>
              <a:t>cell.This  </a:t>
            </a:r>
            <a:r>
              <a:rPr sz="2400" spc="-85" dirty="0">
                <a:latin typeface="Times New Roman"/>
                <a:cs typeface="Times New Roman"/>
              </a:rPr>
              <a:t>transition </a:t>
            </a:r>
            <a:r>
              <a:rPr sz="2400" spc="-150" dirty="0">
                <a:latin typeface="Times New Roman"/>
                <a:cs typeface="Times New Roman"/>
              </a:rPr>
              <a:t>is </a:t>
            </a:r>
            <a:r>
              <a:rPr sz="2400" spc="-120" dirty="0">
                <a:latin typeface="Times New Roman"/>
                <a:cs typeface="Times New Roman"/>
              </a:rPr>
              <a:t>used </a:t>
            </a:r>
            <a:r>
              <a:rPr sz="2400" spc="-135" dirty="0">
                <a:latin typeface="Times New Roman"/>
                <a:cs typeface="Times New Roman"/>
              </a:rPr>
              <a:t>only </a:t>
            </a:r>
            <a:r>
              <a:rPr sz="2400" spc="-35" dirty="0">
                <a:latin typeface="Times New Roman"/>
                <a:cs typeface="Times New Roman"/>
              </a:rPr>
              <a:t>to </a:t>
            </a:r>
            <a:r>
              <a:rPr sz="2400" spc="-114" dirty="0">
                <a:latin typeface="Times New Roman"/>
                <a:cs typeface="Times New Roman"/>
              </a:rPr>
              <a:t>provide</a:t>
            </a:r>
            <a:r>
              <a:rPr sz="2400" spc="145" dirty="0">
                <a:latin typeface="Times New Roman"/>
                <a:cs typeface="Times New Roman"/>
              </a:rPr>
              <a:t> </a:t>
            </a:r>
            <a:r>
              <a:rPr sz="2400" spc="-125" dirty="0">
                <a:latin typeface="Times New Roman"/>
                <a:cs typeface="Times New Roman"/>
              </a:rPr>
              <a:t>clocking.</a:t>
            </a:r>
            <a:endParaRPr sz="2400">
              <a:latin typeface="Times New Roman"/>
              <a:cs typeface="Times New Roman"/>
            </a:endParaRPr>
          </a:p>
          <a:p>
            <a:pPr marL="48260">
              <a:lnSpc>
                <a:spcPct val="100000"/>
              </a:lnSpc>
              <a:spcBef>
                <a:spcPts val="1789"/>
              </a:spcBef>
            </a:pPr>
            <a:r>
              <a:rPr sz="2400" spc="-35" dirty="0">
                <a:latin typeface="Times New Roman"/>
                <a:cs typeface="Times New Roman"/>
              </a:rPr>
              <a:t>+ve to </a:t>
            </a:r>
            <a:r>
              <a:rPr sz="2400" spc="-135" dirty="0">
                <a:latin typeface="Times New Roman"/>
                <a:cs typeface="Times New Roman"/>
              </a:rPr>
              <a:t>-ve </a:t>
            </a:r>
            <a:r>
              <a:rPr sz="2400" spc="-85" dirty="0">
                <a:latin typeface="Times New Roman"/>
                <a:cs typeface="Times New Roman"/>
              </a:rPr>
              <a:t>transition for </a:t>
            </a:r>
            <a:r>
              <a:rPr sz="2400" spc="-190" dirty="0">
                <a:latin typeface="Times New Roman"/>
                <a:cs typeface="Times New Roman"/>
              </a:rPr>
              <a:t>a </a:t>
            </a:r>
            <a:r>
              <a:rPr sz="2400" spc="-35" dirty="0">
                <a:latin typeface="Times New Roman"/>
                <a:cs typeface="Times New Roman"/>
              </a:rPr>
              <a:t>"0"</a:t>
            </a:r>
            <a:r>
              <a:rPr sz="2400" spc="114" dirty="0">
                <a:latin typeface="Times New Roman"/>
                <a:cs typeface="Times New Roman"/>
              </a:rPr>
              <a:t> </a:t>
            </a:r>
            <a:r>
              <a:rPr sz="2400" spc="-70" dirty="0">
                <a:latin typeface="Times New Roman"/>
                <a:cs typeface="Times New Roman"/>
              </a:rPr>
              <a:t>bit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600">
              <a:latin typeface="Times New Roman"/>
              <a:cs typeface="Times New Roman"/>
            </a:endParaRPr>
          </a:p>
          <a:p>
            <a:pPr marL="48260">
              <a:lnSpc>
                <a:spcPct val="100000"/>
              </a:lnSpc>
            </a:pPr>
            <a:r>
              <a:rPr sz="2400" spc="-135" dirty="0">
                <a:latin typeface="Times New Roman"/>
                <a:cs typeface="Times New Roman"/>
              </a:rPr>
              <a:t>-ve </a:t>
            </a:r>
            <a:r>
              <a:rPr sz="2400" spc="-35" dirty="0">
                <a:latin typeface="Times New Roman"/>
                <a:cs typeface="Times New Roman"/>
              </a:rPr>
              <a:t>to +ve </a:t>
            </a:r>
            <a:r>
              <a:rPr sz="2400" spc="-85" dirty="0">
                <a:latin typeface="Times New Roman"/>
                <a:cs typeface="Times New Roman"/>
              </a:rPr>
              <a:t>transition for </a:t>
            </a:r>
            <a:r>
              <a:rPr sz="2400" spc="-190" dirty="0">
                <a:latin typeface="Times New Roman"/>
                <a:cs typeface="Times New Roman"/>
              </a:rPr>
              <a:t>a </a:t>
            </a:r>
            <a:r>
              <a:rPr sz="2400" spc="-35" dirty="0">
                <a:latin typeface="Times New Roman"/>
                <a:cs typeface="Times New Roman"/>
              </a:rPr>
              <a:t>"1"</a:t>
            </a:r>
            <a:r>
              <a:rPr sz="2400" spc="120" dirty="0">
                <a:latin typeface="Times New Roman"/>
                <a:cs typeface="Times New Roman"/>
              </a:rPr>
              <a:t> </a:t>
            </a:r>
            <a:r>
              <a:rPr sz="2400" spc="-70" dirty="0">
                <a:latin typeface="Times New Roman"/>
                <a:cs typeface="Times New Roman"/>
              </a:rPr>
              <a:t>bit</a:t>
            </a:r>
            <a:endParaRPr sz="2400">
              <a:latin typeface="Times New Roman"/>
              <a:cs typeface="Times New Roman"/>
            </a:endParaRPr>
          </a:p>
          <a:p>
            <a:pPr marL="48260" marR="5080">
              <a:lnSpc>
                <a:spcPts val="2470"/>
              </a:lnSpc>
              <a:spcBef>
                <a:spcPts val="2225"/>
              </a:spcBef>
            </a:pPr>
            <a:r>
              <a:rPr sz="2400" spc="-135" dirty="0">
                <a:latin typeface="Times New Roman"/>
                <a:cs typeface="Times New Roman"/>
              </a:rPr>
              <a:t>Residual </a:t>
            </a:r>
            <a:r>
              <a:rPr sz="2400" spc="-130" dirty="0">
                <a:latin typeface="Times New Roman"/>
                <a:cs typeface="Times New Roman"/>
              </a:rPr>
              <a:t>DC </a:t>
            </a:r>
            <a:r>
              <a:rPr sz="2400" spc="-95" dirty="0">
                <a:latin typeface="Times New Roman"/>
                <a:cs typeface="Times New Roman"/>
              </a:rPr>
              <a:t>component </a:t>
            </a:r>
            <a:r>
              <a:rPr sz="2400" spc="-150" dirty="0">
                <a:latin typeface="Times New Roman"/>
                <a:cs typeface="Times New Roman"/>
              </a:rPr>
              <a:t>is </a:t>
            </a:r>
            <a:r>
              <a:rPr sz="2400" spc="-105" dirty="0">
                <a:latin typeface="Times New Roman"/>
                <a:cs typeface="Times New Roman"/>
              </a:rPr>
              <a:t>eliminated </a:t>
            </a:r>
            <a:r>
              <a:rPr sz="2400" spc="-185" dirty="0">
                <a:latin typeface="Times New Roman"/>
                <a:cs typeface="Times New Roman"/>
              </a:rPr>
              <a:t>by </a:t>
            </a:r>
            <a:r>
              <a:rPr sz="2400" spc="-175" dirty="0">
                <a:latin typeface="Times New Roman"/>
                <a:cs typeface="Times New Roman"/>
              </a:rPr>
              <a:t>having </a:t>
            </a:r>
            <a:r>
              <a:rPr sz="2400" spc="-85" dirty="0">
                <a:latin typeface="Times New Roman"/>
                <a:cs typeface="Times New Roman"/>
              </a:rPr>
              <a:t>both </a:t>
            </a:r>
            <a:r>
              <a:rPr sz="2400" spc="-90" dirty="0">
                <a:latin typeface="Times New Roman"/>
                <a:cs typeface="Times New Roman"/>
              </a:rPr>
              <a:t>polarities </a:t>
            </a:r>
            <a:r>
              <a:rPr sz="2400" spc="-85" dirty="0">
                <a:latin typeface="Times New Roman"/>
                <a:cs typeface="Times New Roman"/>
              </a:rPr>
              <a:t>for  </a:t>
            </a:r>
            <a:r>
              <a:rPr sz="2400" spc="-125" dirty="0">
                <a:latin typeface="Times New Roman"/>
                <a:cs typeface="Times New Roman"/>
              </a:rPr>
              <a:t>every</a:t>
            </a:r>
            <a:r>
              <a:rPr sz="2400" spc="-60" dirty="0">
                <a:latin typeface="Times New Roman"/>
                <a:cs typeface="Times New Roman"/>
              </a:rPr>
              <a:t> </a:t>
            </a:r>
            <a:r>
              <a:rPr sz="2400" spc="-25" dirty="0">
                <a:latin typeface="Times New Roman"/>
                <a:cs typeface="Times New Roman"/>
              </a:rPr>
              <a:t>bit.</a:t>
            </a:r>
            <a:endParaRPr sz="2400">
              <a:latin typeface="Times New Roman"/>
              <a:cs typeface="Times New Roman"/>
            </a:endParaRPr>
          </a:p>
          <a:p>
            <a:pPr marL="48260">
              <a:lnSpc>
                <a:spcPct val="100000"/>
              </a:lnSpc>
              <a:spcBef>
                <a:spcPts val="555"/>
              </a:spcBef>
            </a:pPr>
            <a:r>
              <a:rPr sz="2400" i="1" spc="-200" dirty="0">
                <a:latin typeface="Times New Roman"/>
                <a:cs typeface="Times New Roman"/>
              </a:rPr>
              <a:t>This </a:t>
            </a:r>
            <a:r>
              <a:rPr sz="2400" i="1" spc="-310" dirty="0">
                <a:latin typeface="Times New Roman"/>
                <a:cs typeface="Times New Roman"/>
              </a:rPr>
              <a:t>scheme </a:t>
            </a:r>
            <a:r>
              <a:rPr sz="2400" i="1" spc="-215" dirty="0">
                <a:latin typeface="Times New Roman"/>
                <a:cs typeface="Times New Roman"/>
              </a:rPr>
              <a:t>is </a:t>
            </a:r>
            <a:r>
              <a:rPr sz="2400" i="1" spc="-275" dirty="0">
                <a:latin typeface="Times New Roman"/>
                <a:cs typeface="Times New Roman"/>
              </a:rPr>
              <a:t>used </a:t>
            </a:r>
            <a:r>
              <a:rPr sz="2400" i="1" spc="-150" dirty="0">
                <a:latin typeface="Times New Roman"/>
                <a:cs typeface="Times New Roman"/>
              </a:rPr>
              <a:t>in </a:t>
            </a:r>
            <a:r>
              <a:rPr sz="2400" i="1" spc="-210" dirty="0">
                <a:latin typeface="Times New Roman"/>
                <a:cs typeface="Times New Roman"/>
              </a:rPr>
              <a:t>Ethernet </a:t>
            </a:r>
            <a:r>
              <a:rPr sz="2400" i="1" spc="-235" dirty="0">
                <a:latin typeface="Times New Roman"/>
                <a:cs typeface="Times New Roman"/>
              </a:rPr>
              <a:t>and </a:t>
            </a:r>
            <a:r>
              <a:rPr sz="2400" i="1" spc="-320" dirty="0">
                <a:latin typeface="Times New Roman"/>
                <a:cs typeface="Times New Roman"/>
              </a:rPr>
              <a:t>IEEE </a:t>
            </a:r>
            <a:r>
              <a:rPr sz="2400" i="1" spc="-75" dirty="0">
                <a:latin typeface="Times New Roman"/>
                <a:cs typeface="Times New Roman"/>
              </a:rPr>
              <a:t>802.3 </a:t>
            </a:r>
            <a:r>
              <a:rPr sz="2400" i="1" spc="-220" dirty="0">
                <a:latin typeface="Times New Roman"/>
                <a:cs typeface="Times New Roman"/>
              </a:rPr>
              <a:t>compliant</a:t>
            </a:r>
            <a:r>
              <a:rPr sz="2400" i="1" spc="-270" dirty="0">
                <a:latin typeface="Times New Roman"/>
                <a:cs typeface="Times New Roman"/>
              </a:rPr>
              <a:t> </a:t>
            </a:r>
            <a:r>
              <a:rPr sz="2400" i="1" spc="-300" dirty="0">
                <a:latin typeface="Times New Roman"/>
                <a:cs typeface="Times New Roman"/>
              </a:rPr>
              <a:t>LANs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0739" y="357581"/>
            <a:ext cx="473265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 spc="-20" dirty="0">
                <a:latin typeface="Times New Roman"/>
                <a:cs typeface="Times New Roman"/>
              </a:rPr>
              <a:t>Manchester</a:t>
            </a:r>
            <a:r>
              <a:rPr sz="4000" b="1" spc="-140" dirty="0">
                <a:latin typeface="Times New Roman"/>
                <a:cs typeface="Times New Roman"/>
              </a:rPr>
              <a:t> </a:t>
            </a:r>
            <a:r>
              <a:rPr sz="4000" b="1" spc="-20" dirty="0">
                <a:latin typeface="Times New Roman"/>
                <a:cs typeface="Times New Roman"/>
              </a:rPr>
              <a:t>Encoding</a:t>
            </a:r>
            <a:endParaRPr sz="4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69414" y="1484253"/>
            <a:ext cx="7681371" cy="23937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38200" y="4114800"/>
            <a:ext cx="7543800" cy="2346325"/>
          </a:xfrm>
          <a:custGeom>
            <a:avLst/>
            <a:gdLst/>
            <a:ahLst/>
            <a:cxnLst/>
            <a:rect l="l" t="t" r="r" b="b"/>
            <a:pathLst>
              <a:path w="7543800" h="2346325">
                <a:moveTo>
                  <a:pt x="0" y="2346325"/>
                </a:moveTo>
                <a:lnTo>
                  <a:pt x="7543800" y="2346325"/>
                </a:lnTo>
                <a:lnTo>
                  <a:pt x="7543800" y="0"/>
                </a:lnTo>
                <a:lnTo>
                  <a:pt x="0" y="0"/>
                </a:lnTo>
                <a:lnTo>
                  <a:pt x="0" y="2346325"/>
                </a:lnTo>
                <a:close/>
              </a:path>
            </a:pathLst>
          </a:custGeom>
          <a:ln w="57150">
            <a:solidFill>
              <a:srgbClr val="FF00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50748" y="4017264"/>
            <a:ext cx="8051292" cy="10058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15567" y="4565903"/>
            <a:ext cx="7121652" cy="100584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00100" y="5114544"/>
            <a:ext cx="7647432" cy="100584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853171" y="5114544"/>
            <a:ext cx="697992" cy="100584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920902" y="4084701"/>
            <a:ext cx="7378700" cy="1671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0"/>
              </a:spcBef>
            </a:pPr>
            <a:r>
              <a:rPr sz="3600" b="1" i="1" spc="-130" dirty="0">
                <a:latin typeface="Times New Roman"/>
                <a:cs typeface="Times New Roman"/>
              </a:rPr>
              <a:t>In </a:t>
            </a:r>
            <a:r>
              <a:rPr sz="3600" b="1" i="1" spc="-140" dirty="0">
                <a:latin typeface="Times New Roman"/>
                <a:cs typeface="Times New Roman"/>
              </a:rPr>
              <a:t>Manchester </a:t>
            </a:r>
            <a:r>
              <a:rPr sz="3600" b="1" i="1" spc="-125" dirty="0">
                <a:latin typeface="Times New Roman"/>
                <a:cs typeface="Times New Roman"/>
              </a:rPr>
              <a:t>encoding, </a:t>
            </a:r>
            <a:r>
              <a:rPr sz="3600" b="1" i="1" spc="-40" dirty="0">
                <a:latin typeface="Times New Roman"/>
                <a:cs typeface="Times New Roman"/>
              </a:rPr>
              <a:t>the </a:t>
            </a:r>
            <a:r>
              <a:rPr sz="3600" b="1" i="1" spc="-50" dirty="0">
                <a:latin typeface="Times New Roman"/>
                <a:cs typeface="Times New Roman"/>
              </a:rPr>
              <a:t>transition</a:t>
            </a:r>
            <a:r>
              <a:rPr sz="3600" b="1" i="1" spc="-385" dirty="0">
                <a:latin typeface="Times New Roman"/>
                <a:cs typeface="Times New Roman"/>
              </a:rPr>
              <a:t> </a:t>
            </a:r>
            <a:r>
              <a:rPr sz="3600" b="1" i="1" spc="75" dirty="0">
                <a:latin typeface="Times New Roman"/>
                <a:cs typeface="Times New Roman"/>
              </a:rPr>
              <a:t>at  </a:t>
            </a:r>
            <a:r>
              <a:rPr sz="3600" b="1" i="1" spc="-40" dirty="0">
                <a:latin typeface="Times New Roman"/>
                <a:cs typeface="Times New Roman"/>
              </a:rPr>
              <a:t>the </a:t>
            </a:r>
            <a:r>
              <a:rPr sz="3600" b="1" i="1" spc="-70" dirty="0">
                <a:latin typeface="Times New Roman"/>
                <a:cs typeface="Times New Roman"/>
              </a:rPr>
              <a:t>middle </a:t>
            </a:r>
            <a:r>
              <a:rPr sz="3600" b="1" i="1" spc="-170" dirty="0">
                <a:latin typeface="Times New Roman"/>
                <a:cs typeface="Times New Roman"/>
              </a:rPr>
              <a:t>of </a:t>
            </a:r>
            <a:r>
              <a:rPr sz="3600" b="1" i="1" spc="-40" dirty="0">
                <a:latin typeface="Times New Roman"/>
                <a:cs typeface="Times New Roman"/>
              </a:rPr>
              <a:t>the </a:t>
            </a:r>
            <a:r>
              <a:rPr sz="3600" b="1" i="1" spc="50" dirty="0">
                <a:latin typeface="Times New Roman"/>
                <a:cs typeface="Times New Roman"/>
              </a:rPr>
              <a:t>bit </a:t>
            </a:r>
            <a:r>
              <a:rPr sz="3600" b="1" i="1" spc="-80" dirty="0">
                <a:latin typeface="Times New Roman"/>
                <a:cs typeface="Times New Roman"/>
              </a:rPr>
              <a:t>is </a:t>
            </a:r>
            <a:r>
              <a:rPr sz="3600" b="1" i="1" spc="-130" dirty="0">
                <a:latin typeface="Times New Roman"/>
                <a:cs typeface="Times New Roman"/>
              </a:rPr>
              <a:t>used </a:t>
            </a:r>
            <a:r>
              <a:rPr sz="3600" b="1" i="1" spc="-145" dirty="0">
                <a:latin typeface="Times New Roman"/>
                <a:cs typeface="Times New Roman"/>
              </a:rPr>
              <a:t>for </a:t>
            </a:r>
            <a:r>
              <a:rPr sz="3600" b="1" i="1" spc="-75" dirty="0">
                <a:latin typeface="Times New Roman"/>
                <a:cs typeface="Times New Roman"/>
              </a:rPr>
              <a:t>both  </a:t>
            </a:r>
            <a:r>
              <a:rPr sz="3600" b="1" i="1" spc="-105" dirty="0">
                <a:latin typeface="Times New Roman"/>
                <a:cs typeface="Times New Roman"/>
              </a:rPr>
              <a:t>synchronization </a:t>
            </a:r>
            <a:r>
              <a:rPr sz="3600" b="1" i="1" spc="-70" dirty="0">
                <a:latin typeface="Times New Roman"/>
                <a:cs typeface="Times New Roman"/>
              </a:rPr>
              <a:t>and </a:t>
            </a:r>
            <a:r>
              <a:rPr sz="3600" b="1" i="1" spc="50" dirty="0">
                <a:latin typeface="Times New Roman"/>
                <a:cs typeface="Times New Roman"/>
              </a:rPr>
              <a:t>bit</a:t>
            </a:r>
            <a:r>
              <a:rPr sz="3600" b="1" i="1" spc="-75" dirty="0">
                <a:latin typeface="Times New Roman"/>
                <a:cs typeface="Times New Roman"/>
              </a:rPr>
              <a:t> </a:t>
            </a:r>
            <a:r>
              <a:rPr sz="3600" b="1" i="1" spc="-65" dirty="0">
                <a:latin typeface="Times New Roman"/>
                <a:cs typeface="Times New Roman"/>
              </a:rPr>
              <a:t>representation.</a:t>
            </a:r>
            <a:endParaRPr sz="3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0739" y="204927"/>
            <a:ext cx="583755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175" dirty="0">
                <a:solidFill>
                  <a:srgbClr val="585858"/>
                </a:solidFill>
                <a:latin typeface="Times New Roman"/>
                <a:cs typeface="Times New Roman"/>
              </a:rPr>
              <a:t>Differential </a:t>
            </a:r>
            <a:r>
              <a:rPr sz="4000" spc="-190" dirty="0">
                <a:solidFill>
                  <a:srgbClr val="585858"/>
                </a:solidFill>
                <a:latin typeface="Times New Roman"/>
                <a:cs typeface="Times New Roman"/>
              </a:rPr>
              <a:t>Manchester</a:t>
            </a:r>
            <a:r>
              <a:rPr sz="4000" spc="-25" dirty="0">
                <a:solidFill>
                  <a:srgbClr val="585858"/>
                </a:solidFill>
                <a:latin typeface="Times New Roman"/>
                <a:cs typeface="Times New Roman"/>
              </a:rPr>
              <a:t> </a:t>
            </a:r>
            <a:r>
              <a:rPr sz="4000" spc="-210" dirty="0">
                <a:solidFill>
                  <a:srgbClr val="585858"/>
                </a:solidFill>
                <a:latin typeface="Times New Roman"/>
                <a:cs typeface="Times New Roman"/>
              </a:rPr>
              <a:t>Coding</a:t>
            </a:r>
            <a:endParaRPr sz="4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0739" y="1742821"/>
            <a:ext cx="7397750" cy="223647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287020" indent="-274320">
              <a:lnSpc>
                <a:spcPct val="100000"/>
              </a:lnSpc>
              <a:spcBef>
                <a:spcPts val="700"/>
              </a:spcBef>
              <a:buClr>
                <a:srgbClr val="D24717"/>
              </a:buClr>
              <a:buSzPct val="85416"/>
              <a:buFont typeface="Arial"/>
              <a:buChar char=""/>
              <a:tabLst>
                <a:tab pos="287020" algn="l"/>
                <a:tab pos="287655" algn="l"/>
              </a:tabLst>
            </a:pPr>
            <a:r>
              <a:rPr sz="2400" spc="-105" dirty="0">
                <a:latin typeface="Times New Roman"/>
                <a:cs typeface="Times New Roman"/>
              </a:rPr>
              <a:t>Code </a:t>
            </a:r>
            <a:r>
              <a:rPr sz="2400" spc="-150" dirty="0">
                <a:latin typeface="Times New Roman"/>
                <a:cs typeface="Times New Roman"/>
              </a:rPr>
              <a:t>is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spc="-125" dirty="0">
                <a:latin typeface="Times New Roman"/>
                <a:cs typeface="Times New Roman"/>
              </a:rPr>
              <a:t>self-clocking</a:t>
            </a:r>
            <a:endParaRPr sz="2400">
              <a:latin typeface="Times New Roman"/>
              <a:cs typeface="Times New Roman"/>
            </a:endParaRPr>
          </a:p>
          <a:p>
            <a:pPr marL="287020" indent="-274320">
              <a:lnSpc>
                <a:spcPct val="100000"/>
              </a:lnSpc>
              <a:spcBef>
                <a:spcPts val="605"/>
              </a:spcBef>
              <a:buClr>
                <a:srgbClr val="D24717"/>
              </a:buClr>
              <a:buSzPct val="85416"/>
              <a:buFont typeface="Arial"/>
              <a:buChar char=""/>
              <a:tabLst>
                <a:tab pos="287020" algn="l"/>
                <a:tab pos="287655" algn="l"/>
              </a:tabLst>
            </a:pPr>
            <a:r>
              <a:rPr sz="2400" i="1" spc="-229" dirty="0">
                <a:latin typeface="Times New Roman"/>
                <a:cs typeface="Times New Roman"/>
              </a:rPr>
              <a:t>Transition </a:t>
            </a:r>
            <a:r>
              <a:rPr sz="2400" spc="-85" dirty="0">
                <a:latin typeface="Times New Roman"/>
                <a:cs typeface="Times New Roman"/>
              </a:rPr>
              <a:t>for </a:t>
            </a:r>
            <a:r>
              <a:rPr sz="2400" spc="-130" dirty="0">
                <a:latin typeface="Times New Roman"/>
                <a:cs typeface="Times New Roman"/>
              </a:rPr>
              <a:t>every </a:t>
            </a:r>
            <a:r>
              <a:rPr sz="2400" spc="-70" dirty="0">
                <a:latin typeface="Times New Roman"/>
                <a:cs typeface="Times New Roman"/>
              </a:rPr>
              <a:t>bit </a:t>
            </a:r>
            <a:r>
              <a:rPr sz="2400" spc="-110" dirty="0">
                <a:latin typeface="Times New Roman"/>
                <a:cs typeface="Times New Roman"/>
              </a:rPr>
              <a:t>in </a:t>
            </a:r>
            <a:r>
              <a:rPr sz="2400" spc="-70" dirty="0">
                <a:latin typeface="Times New Roman"/>
                <a:cs typeface="Times New Roman"/>
              </a:rPr>
              <a:t>the </a:t>
            </a:r>
            <a:r>
              <a:rPr sz="2400" i="1" spc="-229" dirty="0">
                <a:latin typeface="Times New Roman"/>
                <a:cs typeface="Times New Roman"/>
              </a:rPr>
              <a:t>middle </a:t>
            </a:r>
            <a:r>
              <a:rPr sz="2400" spc="-140" dirty="0">
                <a:latin typeface="Times New Roman"/>
                <a:cs typeface="Times New Roman"/>
              </a:rPr>
              <a:t>of </a:t>
            </a:r>
            <a:r>
              <a:rPr sz="2400" spc="-70" dirty="0">
                <a:latin typeface="Times New Roman"/>
                <a:cs typeface="Times New Roman"/>
              </a:rPr>
              <a:t>the bit</a:t>
            </a:r>
            <a:r>
              <a:rPr sz="2400" spc="-285" dirty="0">
                <a:latin typeface="Times New Roman"/>
                <a:cs typeface="Times New Roman"/>
              </a:rPr>
              <a:t> </a:t>
            </a:r>
            <a:r>
              <a:rPr sz="2400" spc="-105" dirty="0">
                <a:latin typeface="Times New Roman"/>
                <a:cs typeface="Times New Roman"/>
              </a:rPr>
              <a:t>cell</a:t>
            </a:r>
            <a:endParaRPr sz="2400">
              <a:latin typeface="Times New Roman"/>
              <a:cs typeface="Times New Roman"/>
            </a:endParaRPr>
          </a:p>
          <a:p>
            <a:pPr marL="287020" indent="-274320">
              <a:lnSpc>
                <a:spcPct val="100000"/>
              </a:lnSpc>
              <a:spcBef>
                <a:spcPts val="600"/>
              </a:spcBef>
              <a:buClr>
                <a:srgbClr val="D24717"/>
              </a:buClr>
              <a:buSzPct val="85416"/>
              <a:buFont typeface="Arial"/>
              <a:buChar char=""/>
              <a:tabLst>
                <a:tab pos="287020" algn="l"/>
                <a:tab pos="287655" algn="l"/>
              </a:tabLst>
            </a:pPr>
            <a:r>
              <a:rPr sz="2400" i="1" spc="-229" dirty="0">
                <a:latin typeface="Times New Roman"/>
                <a:cs typeface="Times New Roman"/>
              </a:rPr>
              <a:t>Transition </a:t>
            </a:r>
            <a:r>
              <a:rPr sz="2400" spc="-90" dirty="0">
                <a:latin typeface="Times New Roman"/>
                <a:cs typeface="Times New Roman"/>
              </a:rPr>
              <a:t>at </a:t>
            </a:r>
            <a:r>
              <a:rPr sz="2400" spc="-75" dirty="0">
                <a:latin typeface="Times New Roman"/>
                <a:cs typeface="Times New Roman"/>
              </a:rPr>
              <a:t>the </a:t>
            </a:r>
            <a:r>
              <a:rPr sz="2400" spc="-125" dirty="0">
                <a:latin typeface="Times New Roman"/>
                <a:cs typeface="Times New Roman"/>
              </a:rPr>
              <a:t>beginning </a:t>
            </a:r>
            <a:r>
              <a:rPr sz="2400" spc="-140" dirty="0">
                <a:latin typeface="Times New Roman"/>
                <a:cs typeface="Times New Roman"/>
              </a:rPr>
              <a:t>of </a:t>
            </a:r>
            <a:r>
              <a:rPr sz="2400" spc="-75" dirty="0">
                <a:latin typeface="Times New Roman"/>
                <a:cs typeface="Times New Roman"/>
              </a:rPr>
              <a:t>the </a:t>
            </a:r>
            <a:r>
              <a:rPr sz="2400" spc="-70" dirty="0">
                <a:latin typeface="Times New Roman"/>
                <a:cs typeface="Times New Roman"/>
              </a:rPr>
              <a:t>bit </a:t>
            </a:r>
            <a:r>
              <a:rPr sz="2400" spc="-105" dirty="0">
                <a:latin typeface="Times New Roman"/>
                <a:cs typeface="Times New Roman"/>
              </a:rPr>
              <a:t>cell </a:t>
            </a:r>
            <a:r>
              <a:rPr sz="2400" spc="-150" dirty="0">
                <a:latin typeface="Times New Roman"/>
                <a:cs typeface="Times New Roman"/>
              </a:rPr>
              <a:t>if </a:t>
            </a:r>
            <a:r>
              <a:rPr sz="2400" spc="-70" dirty="0">
                <a:latin typeface="Times New Roman"/>
                <a:cs typeface="Times New Roman"/>
              </a:rPr>
              <a:t>the </a:t>
            </a:r>
            <a:r>
              <a:rPr sz="2400" spc="-65" dirty="0">
                <a:latin typeface="Times New Roman"/>
                <a:cs typeface="Times New Roman"/>
              </a:rPr>
              <a:t>next </a:t>
            </a:r>
            <a:r>
              <a:rPr sz="2400" spc="-70" dirty="0">
                <a:latin typeface="Times New Roman"/>
                <a:cs typeface="Times New Roman"/>
              </a:rPr>
              <a:t>bit </a:t>
            </a:r>
            <a:r>
              <a:rPr sz="2400" spc="-150" dirty="0">
                <a:latin typeface="Times New Roman"/>
                <a:cs typeface="Times New Roman"/>
              </a:rPr>
              <a:t>is </a:t>
            </a:r>
            <a:r>
              <a:rPr sz="2400" dirty="0">
                <a:latin typeface="Times New Roman"/>
                <a:cs typeface="Times New Roman"/>
              </a:rPr>
              <a:t>" </a:t>
            </a:r>
            <a:r>
              <a:rPr sz="2400" i="1" spc="-105" dirty="0">
                <a:latin typeface="Times New Roman"/>
                <a:cs typeface="Times New Roman"/>
              </a:rPr>
              <a:t>0</a:t>
            </a:r>
            <a:r>
              <a:rPr sz="2400" i="1" spc="6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"</a:t>
            </a:r>
            <a:endParaRPr sz="2400">
              <a:latin typeface="Times New Roman"/>
              <a:cs typeface="Times New Roman"/>
            </a:endParaRPr>
          </a:p>
          <a:p>
            <a:pPr marL="287020" indent="-274320">
              <a:lnSpc>
                <a:spcPct val="100000"/>
              </a:lnSpc>
              <a:spcBef>
                <a:spcPts val="600"/>
              </a:spcBef>
              <a:buClr>
                <a:srgbClr val="D24717"/>
              </a:buClr>
              <a:buSzPct val="85416"/>
              <a:buFont typeface="Arial"/>
              <a:buChar char=""/>
              <a:tabLst>
                <a:tab pos="287020" algn="l"/>
                <a:tab pos="287655" algn="l"/>
              </a:tabLst>
            </a:pPr>
            <a:r>
              <a:rPr sz="2400" i="1" spc="-270" dirty="0">
                <a:latin typeface="Times New Roman"/>
                <a:cs typeface="Times New Roman"/>
              </a:rPr>
              <a:t>NO </a:t>
            </a:r>
            <a:r>
              <a:rPr sz="2400" i="1" spc="-229" dirty="0">
                <a:latin typeface="Times New Roman"/>
                <a:cs typeface="Times New Roman"/>
              </a:rPr>
              <a:t>Transition </a:t>
            </a:r>
            <a:r>
              <a:rPr sz="2400" spc="-90" dirty="0">
                <a:latin typeface="Times New Roman"/>
                <a:cs typeface="Times New Roman"/>
              </a:rPr>
              <a:t>at </a:t>
            </a:r>
            <a:r>
              <a:rPr sz="2400" spc="-75" dirty="0">
                <a:latin typeface="Times New Roman"/>
                <a:cs typeface="Times New Roman"/>
              </a:rPr>
              <a:t>the </a:t>
            </a:r>
            <a:r>
              <a:rPr sz="2400" spc="-125" dirty="0">
                <a:latin typeface="Times New Roman"/>
                <a:cs typeface="Times New Roman"/>
              </a:rPr>
              <a:t>beginning </a:t>
            </a:r>
            <a:r>
              <a:rPr sz="2400" spc="-140" dirty="0">
                <a:latin typeface="Times New Roman"/>
                <a:cs typeface="Times New Roman"/>
              </a:rPr>
              <a:t>of </a:t>
            </a:r>
            <a:r>
              <a:rPr sz="2400" spc="-75" dirty="0">
                <a:latin typeface="Times New Roman"/>
                <a:cs typeface="Times New Roman"/>
              </a:rPr>
              <a:t>the </a:t>
            </a:r>
            <a:r>
              <a:rPr sz="2400" spc="-70" dirty="0">
                <a:latin typeface="Times New Roman"/>
                <a:cs typeface="Times New Roman"/>
              </a:rPr>
              <a:t>bit </a:t>
            </a:r>
            <a:r>
              <a:rPr sz="2400" spc="-105" dirty="0">
                <a:latin typeface="Times New Roman"/>
                <a:cs typeface="Times New Roman"/>
              </a:rPr>
              <a:t>cell </a:t>
            </a:r>
            <a:r>
              <a:rPr sz="2400" spc="-150" dirty="0">
                <a:latin typeface="Times New Roman"/>
                <a:cs typeface="Times New Roman"/>
              </a:rPr>
              <a:t>if </a:t>
            </a:r>
            <a:r>
              <a:rPr sz="2400" spc="-70" dirty="0">
                <a:latin typeface="Times New Roman"/>
                <a:cs typeface="Times New Roman"/>
              </a:rPr>
              <a:t>the </a:t>
            </a:r>
            <a:r>
              <a:rPr sz="2400" spc="-65" dirty="0">
                <a:latin typeface="Times New Roman"/>
                <a:cs typeface="Times New Roman"/>
              </a:rPr>
              <a:t>next </a:t>
            </a:r>
            <a:r>
              <a:rPr sz="2400" spc="-70" dirty="0">
                <a:latin typeface="Times New Roman"/>
                <a:cs typeface="Times New Roman"/>
              </a:rPr>
              <a:t>bit </a:t>
            </a:r>
            <a:r>
              <a:rPr sz="2400" spc="-150" dirty="0">
                <a:latin typeface="Times New Roman"/>
                <a:cs typeface="Times New Roman"/>
              </a:rPr>
              <a:t>is </a:t>
            </a:r>
            <a:r>
              <a:rPr sz="2400" dirty="0">
                <a:latin typeface="Times New Roman"/>
                <a:cs typeface="Times New Roman"/>
              </a:rPr>
              <a:t>" </a:t>
            </a:r>
            <a:r>
              <a:rPr sz="2400" i="1" spc="-105" dirty="0">
                <a:latin typeface="Times New Roman"/>
                <a:cs typeface="Times New Roman"/>
              </a:rPr>
              <a:t>1</a:t>
            </a:r>
            <a:r>
              <a:rPr sz="2400" i="1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"</a:t>
            </a:r>
            <a:endParaRPr sz="2400">
              <a:latin typeface="Times New Roman"/>
              <a:cs typeface="Times New Roman"/>
            </a:endParaRPr>
          </a:p>
          <a:p>
            <a:pPr marL="287020" indent="-274320">
              <a:lnSpc>
                <a:spcPct val="100000"/>
              </a:lnSpc>
              <a:spcBef>
                <a:spcPts val="600"/>
              </a:spcBef>
              <a:buClr>
                <a:srgbClr val="D24717"/>
              </a:buClr>
              <a:buSzPct val="85416"/>
              <a:buFont typeface="Arial"/>
              <a:buChar char=""/>
              <a:tabLst>
                <a:tab pos="287020" algn="l"/>
                <a:tab pos="287655" algn="l"/>
              </a:tabLst>
            </a:pPr>
            <a:r>
              <a:rPr sz="2400" i="1" spc="-305" dirty="0">
                <a:latin typeface="Times New Roman"/>
                <a:cs typeface="Times New Roman"/>
              </a:rPr>
              <a:t>Used </a:t>
            </a:r>
            <a:r>
              <a:rPr sz="2400" i="1" spc="-150" dirty="0">
                <a:latin typeface="Times New Roman"/>
                <a:cs typeface="Times New Roman"/>
              </a:rPr>
              <a:t>in </a:t>
            </a:r>
            <a:r>
              <a:rPr sz="2400" i="1" spc="-300" dirty="0">
                <a:latin typeface="Times New Roman"/>
                <a:cs typeface="Times New Roman"/>
              </a:rPr>
              <a:t>Token </a:t>
            </a:r>
            <a:r>
              <a:rPr sz="2400" i="1" spc="-204" dirty="0">
                <a:latin typeface="Times New Roman"/>
                <a:cs typeface="Times New Roman"/>
              </a:rPr>
              <a:t>Ring </a:t>
            </a:r>
            <a:r>
              <a:rPr sz="2400" i="1" spc="-295" dirty="0">
                <a:latin typeface="Times New Roman"/>
                <a:cs typeface="Times New Roman"/>
              </a:rPr>
              <a:t>or </a:t>
            </a:r>
            <a:r>
              <a:rPr sz="2400" i="1" spc="-320" dirty="0">
                <a:latin typeface="Times New Roman"/>
                <a:cs typeface="Times New Roman"/>
              </a:rPr>
              <a:t>IEEE </a:t>
            </a:r>
            <a:r>
              <a:rPr sz="2400" i="1" spc="-160" dirty="0">
                <a:latin typeface="Times New Roman"/>
                <a:cs typeface="Times New Roman"/>
              </a:rPr>
              <a:t>802.5-compliant</a:t>
            </a:r>
            <a:r>
              <a:rPr sz="2400" i="1" spc="-375" dirty="0">
                <a:latin typeface="Times New Roman"/>
                <a:cs typeface="Times New Roman"/>
              </a:rPr>
              <a:t> </a:t>
            </a:r>
            <a:r>
              <a:rPr sz="2400" i="1" spc="-245" dirty="0">
                <a:latin typeface="Times New Roman"/>
                <a:cs typeface="Times New Roman"/>
              </a:rPr>
              <a:t>LANs.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74040" y="194564"/>
            <a:ext cx="553974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5" dirty="0">
                <a:solidFill>
                  <a:srgbClr val="585858"/>
                </a:solidFill>
                <a:latin typeface="Times New Roman"/>
                <a:cs typeface="Times New Roman"/>
              </a:rPr>
              <a:t>Differential </a:t>
            </a:r>
            <a:r>
              <a:rPr spc="-170" dirty="0">
                <a:solidFill>
                  <a:srgbClr val="585858"/>
                </a:solidFill>
                <a:latin typeface="Times New Roman"/>
                <a:cs typeface="Times New Roman"/>
              </a:rPr>
              <a:t>Manchester</a:t>
            </a:r>
            <a:r>
              <a:rPr spc="-120" dirty="0">
                <a:solidFill>
                  <a:srgbClr val="585858"/>
                </a:solidFill>
                <a:latin typeface="Times New Roman"/>
                <a:cs typeface="Times New Roman"/>
              </a:rPr>
              <a:t> </a:t>
            </a:r>
            <a:r>
              <a:rPr spc="-180" dirty="0">
                <a:solidFill>
                  <a:srgbClr val="585858"/>
                </a:solidFill>
                <a:latin typeface="Times New Roman"/>
                <a:cs typeface="Times New Roman"/>
              </a:rPr>
              <a:t>encoding</a:t>
            </a:r>
          </a:p>
        </p:txBody>
      </p:sp>
      <p:sp>
        <p:nvSpPr>
          <p:cNvPr id="3" name="object 3"/>
          <p:cNvSpPr/>
          <p:nvPr/>
        </p:nvSpPr>
        <p:spPr>
          <a:xfrm>
            <a:off x="617059" y="953494"/>
            <a:ext cx="7757481" cy="30298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38200" y="4495800"/>
            <a:ext cx="7543800" cy="2062480"/>
          </a:xfrm>
          <a:custGeom>
            <a:avLst/>
            <a:gdLst/>
            <a:ahLst/>
            <a:cxnLst/>
            <a:rect l="l" t="t" r="r" b="b"/>
            <a:pathLst>
              <a:path w="7543800" h="2062479">
                <a:moveTo>
                  <a:pt x="0" y="2062099"/>
                </a:moveTo>
                <a:lnTo>
                  <a:pt x="7543800" y="2062099"/>
                </a:lnTo>
                <a:lnTo>
                  <a:pt x="7543800" y="0"/>
                </a:lnTo>
                <a:lnTo>
                  <a:pt x="0" y="0"/>
                </a:lnTo>
                <a:lnTo>
                  <a:pt x="0" y="2062099"/>
                </a:lnTo>
                <a:close/>
              </a:path>
            </a:pathLst>
          </a:custGeom>
          <a:ln w="12700">
            <a:solidFill>
              <a:srgbClr val="D2471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12875" y="4411979"/>
            <a:ext cx="7516368" cy="8961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96111" y="4899659"/>
            <a:ext cx="7551420" cy="89611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917180" y="4899659"/>
            <a:ext cx="621792" cy="89611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30224" y="5387340"/>
            <a:ext cx="7280148" cy="89611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723644" y="5875020"/>
            <a:ext cx="5800344" cy="89611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993635" y="5875020"/>
            <a:ext cx="621792" cy="89611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134262" y="4471796"/>
            <a:ext cx="6990715" cy="19773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40005" algn="ctr">
              <a:lnSpc>
                <a:spcPct val="100000"/>
              </a:lnSpc>
              <a:spcBef>
                <a:spcPts val="100"/>
              </a:spcBef>
            </a:pPr>
            <a:r>
              <a:rPr sz="3200" i="1" spc="-250" dirty="0">
                <a:latin typeface="Times New Roman"/>
                <a:cs typeface="Times New Roman"/>
              </a:rPr>
              <a:t>In </a:t>
            </a:r>
            <a:r>
              <a:rPr sz="3200" i="1" spc="-240" dirty="0">
                <a:latin typeface="Times New Roman"/>
                <a:cs typeface="Times New Roman"/>
              </a:rPr>
              <a:t>differential </a:t>
            </a:r>
            <a:r>
              <a:rPr sz="3200" i="1" spc="-355" dirty="0">
                <a:latin typeface="Times New Roman"/>
                <a:cs typeface="Times New Roman"/>
              </a:rPr>
              <a:t>Manchester </a:t>
            </a:r>
            <a:r>
              <a:rPr sz="3200" i="1" spc="-295" dirty="0">
                <a:latin typeface="Times New Roman"/>
                <a:cs typeface="Times New Roman"/>
              </a:rPr>
              <a:t>encoding, </a:t>
            </a:r>
            <a:r>
              <a:rPr sz="3200" i="1" spc="-250" dirty="0">
                <a:latin typeface="Times New Roman"/>
                <a:cs typeface="Times New Roman"/>
              </a:rPr>
              <a:t>the </a:t>
            </a:r>
            <a:r>
              <a:rPr sz="3200" i="1" spc="-254" dirty="0">
                <a:latin typeface="Times New Roman"/>
                <a:cs typeface="Times New Roman"/>
              </a:rPr>
              <a:t>transition </a:t>
            </a:r>
            <a:r>
              <a:rPr sz="3200" i="1" spc="-215" dirty="0">
                <a:latin typeface="Times New Roman"/>
                <a:cs typeface="Times New Roman"/>
              </a:rPr>
              <a:t>at  </a:t>
            </a:r>
            <a:r>
              <a:rPr sz="3200" i="1" spc="-250" dirty="0">
                <a:latin typeface="Times New Roman"/>
                <a:cs typeface="Times New Roman"/>
              </a:rPr>
              <a:t>the </a:t>
            </a:r>
            <a:r>
              <a:rPr sz="3200" i="1" spc="-305" dirty="0">
                <a:latin typeface="Times New Roman"/>
                <a:cs typeface="Times New Roman"/>
              </a:rPr>
              <a:t>middle </a:t>
            </a:r>
            <a:r>
              <a:rPr sz="3200" i="1" spc="-280" dirty="0">
                <a:latin typeface="Times New Roman"/>
                <a:cs typeface="Times New Roman"/>
              </a:rPr>
              <a:t>of </a:t>
            </a:r>
            <a:r>
              <a:rPr sz="3200" i="1" spc="-250" dirty="0">
                <a:latin typeface="Times New Roman"/>
                <a:cs typeface="Times New Roman"/>
              </a:rPr>
              <a:t>the </a:t>
            </a:r>
            <a:r>
              <a:rPr sz="3200" i="1" spc="-204" dirty="0">
                <a:latin typeface="Times New Roman"/>
                <a:cs typeface="Times New Roman"/>
              </a:rPr>
              <a:t>bit </a:t>
            </a:r>
            <a:r>
              <a:rPr sz="3200" i="1" spc="-285" dirty="0">
                <a:latin typeface="Times New Roman"/>
                <a:cs typeface="Times New Roman"/>
              </a:rPr>
              <a:t>is </a:t>
            </a:r>
            <a:r>
              <a:rPr sz="3200" i="1" spc="-365" dirty="0">
                <a:latin typeface="Times New Roman"/>
                <a:cs typeface="Times New Roman"/>
              </a:rPr>
              <a:t>used </a:t>
            </a:r>
            <a:r>
              <a:rPr sz="3200" i="1" spc="-285" dirty="0">
                <a:latin typeface="Times New Roman"/>
                <a:cs typeface="Times New Roman"/>
              </a:rPr>
              <a:t>only </a:t>
            </a:r>
            <a:r>
              <a:rPr sz="3200" i="1" spc="-320" dirty="0">
                <a:latin typeface="Times New Roman"/>
                <a:cs typeface="Times New Roman"/>
              </a:rPr>
              <a:t>for</a:t>
            </a:r>
            <a:r>
              <a:rPr sz="3200" i="1" spc="-305" dirty="0">
                <a:latin typeface="Times New Roman"/>
                <a:cs typeface="Times New Roman"/>
              </a:rPr>
              <a:t> </a:t>
            </a:r>
            <a:r>
              <a:rPr sz="3200" i="1" spc="-260" dirty="0">
                <a:latin typeface="Times New Roman"/>
                <a:cs typeface="Times New Roman"/>
              </a:rPr>
              <a:t>synchronization.</a:t>
            </a:r>
            <a:endParaRPr sz="3200">
              <a:latin typeface="Times New Roman"/>
              <a:cs typeface="Times New Roman"/>
            </a:endParaRPr>
          </a:p>
          <a:p>
            <a:pPr marL="146685" marR="180340" algn="ctr">
              <a:lnSpc>
                <a:spcPct val="100000"/>
              </a:lnSpc>
              <a:spcBef>
                <a:spcPts val="5"/>
              </a:spcBef>
            </a:pPr>
            <a:r>
              <a:rPr sz="3200" i="1" spc="-305" dirty="0">
                <a:latin typeface="Times New Roman"/>
                <a:cs typeface="Times New Roman"/>
              </a:rPr>
              <a:t>The </a:t>
            </a:r>
            <a:r>
              <a:rPr sz="3200" i="1" spc="-210" dirty="0">
                <a:latin typeface="Times New Roman"/>
                <a:cs typeface="Times New Roman"/>
              </a:rPr>
              <a:t>bit </a:t>
            </a:r>
            <a:r>
              <a:rPr sz="3200" i="1" spc="-315" dirty="0">
                <a:latin typeface="Times New Roman"/>
                <a:cs typeface="Times New Roman"/>
              </a:rPr>
              <a:t>representation </a:t>
            </a:r>
            <a:r>
              <a:rPr sz="3200" i="1" spc="-285" dirty="0">
                <a:latin typeface="Times New Roman"/>
                <a:cs typeface="Times New Roman"/>
              </a:rPr>
              <a:t>is defined </a:t>
            </a:r>
            <a:r>
              <a:rPr sz="3200" i="1" spc="-380" dirty="0">
                <a:latin typeface="Times New Roman"/>
                <a:cs typeface="Times New Roman"/>
              </a:rPr>
              <a:t>by </a:t>
            </a:r>
            <a:r>
              <a:rPr sz="3200" i="1" spc="-250" dirty="0">
                <a:latin typeface="Times New Roman"/>
                <a:cs typeface="Times New Roman"/>
              </a:rPr>
              <a:t>the </a:t>
            </a:r>
            <a:r>
              <a:rPr sz="3200" i="1" spc="-320" dirty="0">
                <a:latin typeface="Times New Roman"/>
                <a:cs typeface="Times New Roman"/>
              </a:rPr>
              <a:t>inversion </a:t>
            </a:r>
            <a:r>
              <a:rPr sz="3200" i="1" spc="-395" dirty="0">
                <a:latin typeface="Times New Roman"/>
                <a:cs typeface="Times New Roman"/>
              </a:rPr>
              <a:t>or  </a:t>
            </a:r>
            <a:r>
              <a:rPr sz="3200" i="1" spc="-320" dirty="0">
                <a:latin typeface="Times New Roman"/>
                <a:cs typeface="Times New Roman"/>
              </a:rPr>
              <a:t>noninversion </a:t>
            </a:r>
            <a:r>
              <a:rPr sz="3200" i="1" spc="-215" dirty="0">
                <a:latin typeface="Times New Roman"/>
                <a:cs typeface="Times New Roman"/>
              </a:rPr>
              <a:t>at </a:t>
            </a:r>
            <a:r>
              <a:rPr sz="3200" i="1" spc="-250" dirty="0">
                <a:latin typeface="Times New Roman"/>
                <a:cs typeface="Times New Roman"/>
              </a:rPr>
              <a:t>the </a:t>
            </a:r>
            <a:r>
              <a:rPr sz="3200" i="1" spc="-290" dirty="0">
                <a:latin typeface="Times New Roman"/>
                <a:cs typeface="Times New Roman"/>
              </a:rPr>
              <a:t>beginning </a:t>
            </a:r>
            <a:r>
              <a:rPr sz="3200" i="1" spc="-280" dirty="0">
                <a:latin typeface="Times New Roman"/>
                <a:cs typeface="Times New Roman"/>
              </a:rPr>
              <a:t>of </a:t>
            </a:r>
            <a:r>
              <a:rPr sz="3200" i="1" spc="-250" dirty="0">
                <a:latin typeface="Times New Roman"/>
                <a:cs typeface="Times New Roman"/>
              </a:rPr>
              <a:t>the</a:t>
            </a:r>
            <a:r>
              <a:rPr sz="3200" i="1" spc="-580" dirty="0">
                <a:latin typeface="Times New Roman"/>
                <a:cs typeface="Times New Roman"/>
              </a:rPr>
              <a:t> </a:t>
            </a:r>
            <a:r>
              <a:rPr sz="3200" i="1" spc="-150" dirty="0">
                <a:latin typeface="Times New Roman"/>
                <a:cs typeface="Times New Roman"/>
              </a:rPr>
              <a:t>bit.</a:t>
            </a:r>
            <a:endParaRPr sz="3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444" y="688974"/>
            <a:ext cx="154749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210" dirty="0"/>
              <a:t>Ou</a:t>
            </a:r>
            <a:r>
              <a:rPr sz="4000" spc="-160" dirty="0"/>
              <a:t>t</a:t>
            </a:r>
            <a:r>
              <a:rPr sz="4000" spc="-155" dirty="0"/>
              <a:t>line</a:t>
            </a:r>
            <a:endParaRPr sz="4000"/>
          </a:p>
        </p:txBody>
      </p:sp>
      <p:sp>
        <p:nvSpPr>
          <p:cNvPr id="3" name="object 3"/>
          <p:cNvSpPr/>
          <p:nvPr/>
        </p:nvSpPr>
        <p:spPr>
          <a:xfrm>
            <a:off x="914400" y="1450594"/>
            <a:ext cx="7467600" cy="463550"/>
          </a:xfrm>
          <a:custGeom>
            <a:avLst/>
            <a:gdLst/>
            <a:ahLst/>
            <a:cxnLst/>
            <a:rect l="l" t="t" r="r" b="b"/>
            <a:pathLst>
              <a:path w="7467600" h="463550">
                <a:moveTo>
                  <a:pt x="0" y="77215"/>
                </a:moveTo>
                <a:lnTo>
                  <a:pt x="6067" y="47148"/>
                </a:lnTo>
                <a:lnTo>
                  <a:pt x="22615" y="22605"/>
                </a:lnTo>
                <a:lnTo>
                  <a:pt x="47159" y="6064"/>
                </a:lnTo>
                <a:lnTo>
                  <a:pt x="77215" y="0"/>
                </a:lnTo>
                <a:lnTo>
                  <a:pt x="7390383" y="0"/>
                </a:lnTo>
                <a:lnTo>
                  <a:pt x="7420451" y="6064"/>
                </a:lnTo>
                <a:lnTo>
                  <a:pt x="7444994" y="22606"/>
                </a:lnTo>
                <a:lnTo>
                  <a:pt x="7461535" y="47148"/>
                </a:lnTo>
                <a:lnTo>
                  <a:pt x="7467600" y="77215"/>
                </a:lnTo>
                <a:lnTo>
                  <a:pt x="7467600" y="386079"/>
                </a:lnTo>
                <a:lnTo>
                  <a:pt x="7461535" y="416147"/>
                </a:lnTo>
                <a:lnTo>
                  <a:pt x="7444994" y="440689"/>
                </a:lnTo>
                <a:lnTo>
                  <a:pt x="7420451" y="457231"/>
                </a:lnTo>
                <a:lnTo>
                  <a:pt x="7390383" y="463295"/>
                </a:lnTo>
                <a:lnTo>
                  <a:pt x="77215" y="463295"/>
                </a:lnTo>
                <a:lnTo>
                  <a:pt x="47159" y="457231"/>
                </a:lnTo>
                <a:lnTo>
                  <a:pt x="22615" y="440689"/>
                </a:lnTo>
                <a:lnTo>
                  <a:pt x="6067" y="416147"/>
                </a:lnTo>
                <a:lnTo>
                  <a:pt x="0" y="386079"/>
                </a:lnTo>
                <a:lnTo>
                  <a:pt x="0" y="77215"/>
                </a:lnTo>
                <a:close/>
              </a:path>
            </a:pathLst>
          </a:custGeom>
          <a:ln w="12700">
            <a:solidFill>
              <a:srgbClr val="BE401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14400" y="1965832"/>
            <a:ext cx="7467600" cy="463550"/>
          </a:xfrm>
          <a:custGeom>
            <a:avLst/>
            <a:gdLst/>
            <a:ahLst/>
            <a:cxnLst/>
            <a:rect l="l" t="t" r="r" b="b"/>
            <a:pathLst>
              <a:path w="7467600" h="463550">
                <a:moveTo>
                  <a:pt x="0" y="77215"/>
                </a:moveTo>
                <a:lnTo>
                  <a:pt x="6067" y="47148"/>
                </a:lnTo>
                <a:lnTo>
                  <a:pt x="22615" y="22605"/>
                </a:lnTo>
                <a:lnTo>
                  <a:pt x="47159" y="6064"/>
                </a:lnTo>
                <a:lnTo>
                  <a:pt x="77215" y="0"/>
                </a:lnTo>
                <a:lnTo>
                  <a:pt x="7390383" y="0"/>
                </a:lnTo>
                <a:lnTo>
                  <a:pt x="7420451" y="6064"/>
                </a:lnTo>
                <a:lnTo>
                  <a:pt x="7444994" y="22606"/>
                </a:lnTo>
                <a:lnTo>
                  <a:pt x="7461535" y="47148"/>
                </a:lnTo>
                <a:lnTo>
                  <a:pt x="7467600" y="77215"/>
                </a:lnTo>
                <a:lnTo>
                  <a:pt x="7467600" y="386079"/>
                </a:lnTo>
                <a:lnTo>
                  <a:pt x="7461535" y="416147"/>
                </a:lnTo>
                <a:lnTo>
                  <a:pt x="7444994" y="440689"/>
                </a:lnTo>
                <a:lnTo>
                  <a:pt x="7420451" y="457231"/>
                </a:lnTo>
                <a:lnTo>
                  <a:pt x="7390383" y="463295"/>
                </a:lnTo>
                <a:lnTo>
                  <a:pt x="77215" y="463295"/>
                </a:lnTo>
                <a:lnTo>
                  <a:pt x="47159" y="457231"/>
                </a:lnTo>
                <a:lnTo>
                  <a:pt x="22615" y="440689"/>
                </a:lnTo>
                <a:lnTo>
                  <a:pt x="6067" y="416147"/>
                </a:lnTo>
                <a:lnTo>
                  <a:pt x="0" y="386079"/>
                </a:lnTo>
                <a:lnTo>
                  <a:pt x="0" y="77215"/>
                </a:lnTo>
                <a:close/>
              </a:path>
            </a:pathLst>
          </a:custGeom>
          <a:ln w="12700">
            <a:solidFill>
              <a:srgbClr val="BE401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14400" y="2480945"/>
            <a:ext cx="7467600" cy="463550"/>
          </a:xfrm>
          <a:custGeom>
            <a:avLst/>
            <a:gdLst/>
            <a:ahLst/>
            <a:cxnLst/>
            <a:rect l="l" t="t" r="r" b="b"/>
            <a:pathLst>
              <a:path w="7467600" h="463550">
                <a:moveTo>
                  <a:pt x="0" y="77215"/>
                </a:moveTo>
                <a:lnTo>
                  <a:pt x="6067" y="47148"/>
                </a:lnTo>
                <a:lnTo>
                  <a:pt x="22615" y="22605"/>
                </a:lnTo>
                <a:lnTo>
                  <a:pt x="47159" y="6064"/>
                </a:lnTo>
                <a:lnTo>
                  <a:pt x="77215" y="0"/>
                </a:lnTo>
                <a:lnTo>
                  <a:pt x="7390383" y="0"/>
                </a:lnTo>
                <a:lnTo>
                  <a:pt x="7420451" y="6064"/>
                </a:lnTo>
                <a:lnTo>
                  <a:pt x="7444994" y="22606"/>
                </a:lnTo>
                <a:lnTo>
                  <a:pt x="7461535" y="47148"/>
                </a:lnTo>
                <a:lnTo>
                  <a:pt x="7467600" y="77215"/>
                </a:lnTo>
                <a:lnTo>
                  <a:pt x="7467600" y="386079"/>
                </a:lnTo>
                <a:lnTo>
                  <a:pt x="7461535" y="416147"/>
                </a:lnTo>
                <a:lnTo>
                  <a:pt x="7444994" y="440689"/>
                </a:lnTo>
                <a:lnTo>
                  <a:pt x="7420451" y="457231"/>
                </a:lnTo>
                <a:lnTo>
                  <a:pt x="7390383" y="463295"/>
                </a:lnTo>
                <a:lnTo>
                  <a:pt x="77215" y="463295"/>
                </a:lnTo>
                <a:lnTo>
                  <a:pt x="47159" y="457231"/>
                </a:lnTo>
                <a:lnTo>
                  <a:pt x="22615" y="440689"/>
                </a:lnTo>
                <a:lnTo>
                  <a:pt x="6067" y="416147"/>
                </a:lnTo>
                <a:lnTo>
                  <a:pt x="0" y="386079"/>
                </a:lnTo>
                <a:lnTo>
                  <a:pt x="0" y="77215"/>
                </a:lnTo>
                <a:close/>
              </a:path>
            </a:pathLst>
          </a:custGeom>
          <a:ln w="12700">
            <a:solidFill>
              <a:srgbClr val="BE401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14400" y="2996057"/>
            <a:ext cx="7467600" cy="463550"/>
          </a:xfrm>
          <a:custGeom>
            <a:avLst/>
            <a:gdLst/>
            <a:ahLst/>
            <a:cxnLst/>
            <a:rect l="l" t="t" r="r" b="b"/>
            <a:pathLst>
              <a:path w="7467600" h="463550">
                <a:moveTo>
                  <a:pt x="0" y="77215"/>
                </a:moveTo>
                <a:lnTo>
                  <a:pt x="6067" y="47202"/>
                </a:lnTo>
                <a:lnTo>
                  <a:pt x="22615" y="22653"/>
                </a:lnTo>
                <a:lnTo>
                  <a:pt x="47159" y="6082"/>
                </a:lnTo>
                <a:lnTo>
                  <a:pt x="77215" y="0"/>
                </a:lnTo>
                <a:lnTo>
                  <a:pt x="7390383" y="0"/>
                </a:lnTo>
                <a:lnTo>
                  <a:pt x="7420451" y="6082"/>
                </a:lnTo>
                <a:lnTo>
                  <a:pt x="7444994" y="22653"/>
                </a:lnTo>
                <a:lnTo>
                  <a:pt x="7461535" y="47202"/>
                </a:lnTo>
                <a:lnTo>
                  <a:pt x="7467600" y="77215"/>
                </a:lnTo>
                <a:lnTo>
                  <a:pt x="7467600" y="386079"/>
                </a:lnTo>
                <a:lnTo>
                  <a:pt x="7461535" y="416167"/>
                </a:lnTo>
                <a:lnTo>
                  <a:pt x="7444994" y="440753"/>
                </a:lnTo>
                <a:lnTo>
                  <a:pt x="7420451" y="457338"/>
                </a:lnTo>
                <a:lnTo>
                  <a:pt x="7390383" y="463422"/>
                </a:lnTo>
                <a:lnTo>
                  <a:pt x="77215" y="463422"/>
                </a:lnTo>
                <a:lnTo>
                  <a:pt x="47159" y="457338"/>
                </a:lnTo>
                <a:lnTo>
                  <a:pt x="22615" y="440753"/>
                </a:lnTo>
                <a:lnTo>
                  <a:pt x="6067" y="416167"/>
                </a:lnTo>
                <a:lnTo>
                  <a:pt x="0" y="386079"/>
                </a:lnTo>
                <a:lnTo>
                  <a:pt x="0" y="77215"/>
                </a:lnTo>
                <a:close/>
              </a:path>
            </a:pathLst>
          </a:custGeom>
          <a:ln w="12700">
            <a:solidFill>
              <a:srgbClr val="BE401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14400" y="3511296"/>
            <a:ext cx="7467600" cy="463550"/>
          </a:xfrm>
          <a:custGeom>
            <a:avLst/>
            <a:gdLst/>
            <a:ahLst/>
            <a:cxnLst/>
            <a:rect l="l" t="t" r="r" b="b"/>
            <a:pathLst>
              <a:path w="7467600" h="463550">
                <a:moveTo>
                  <a:pt x="0" y="77215"/>
                </a:moveTo>
                <a:lnTo>
                  <a:pt x="6067" y="47148"/>
                </a:lnTo>
                <a:lnTo>
                  <a:pt x="22615" y="22605"/>
                </a:lnTo>
                <a:lnTo>
                  <a:pt x="47159" y="6064"/>
                </a:lnTo>
                <a:lnTo>
                  <a:pt x="77215" y="0"/>
                </a:lnTo>
                <a:lnTo>
                  <a:pt x="7390383" y="0"/>
                </a:lnTo>
                <a:lnTo>
                  <a:pt x="7420451" y="6064"/>
                </a:lnTo>
                <a:lnTo>
                  <a:pt x="7444994" y="22606"/>
                </a:lnTo>
                <a:lnTo>
                  <a:pt x="7461535" y="47148"/>
                </a:lnTo>
                <a:lnTo>
                  <a:pt x="7467600" y="77215"/>
                </a:lnTo>
                <a:lnTo>
                  <a:pt x="7467600" y="386079"/>
                </a:lnTo>
                <a:lnTo>
                  <a:pt x="7461535" y="416147"/>
                </a:lnTo>
                <a:lnTo>
                  <a:pt x="7444994" y="440689"/>
                </a:lnTo>
                <a:lnTo>
                  <a:pt x="7420451" y="457231"/>
                </a:lnTo>
                <a:lnTo>
                  <a:pt x="7390383" y="463295"/>
                </a:lnTo>
                <a:lnTo>
                  <a:pt x="77215" y="463295"/>
                </a:lnTo>
                <a:lnTo>
                  <a:pt x="47159" y="457231"/>
                </a:lnTo>
                <a:lnTo>
                  <a:pt x="22615" y="440689"/>
                </a:lnTo>
                <a:lnTo>
                  <a:pt x="6067" y="416147"/>
                </a:lnTo>
                <a:lnTo>
                  <a:pt x="0" y="386079"/>
                </a:lnTo>
                <a:lnTo>
                  <a:pt x="0" y="77215"/>
                </a:lnTo>
                <a:close/>
              </a:path>
            </a:pathLst>
          </a:custGeom>
          <a:ln w="12700">
            <a:solidFill>
              <a:srgbClr val="BE401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914400" y="4026408"/>
            <a:ext cx="7467600" cy="463550"/>
          </a:xfrm>
          <a:custGeom>
            <a:avLst/>
            <a:gdLst/>
            <a:ahLst/>
            <a:cxnLst/>
            <a:rect l="l" t="t" r="r" b="b"/>
            <a:pathLst>
              <a:path w="7467600" h="463550">
                <a:moveTo>
                  <a:pt x="0" y="77216"/>
                </a:moveTo>
                <a:lnTo>
                  <a:pt x="6067" y="47148"/>
                </a:lnTo>
                <a:lnTo>
                  <a:pt x="22615" y="22606"/>
                </a:lnTo>
                <a:lnTo>
                  <a:pt x="47159" y="6064"/>
                </a:lnTo>
                <a:lnTo>
                  <a:pt x="77215" y="0"/>
                </a:lnTo>
                <a:lnTo>
                  <a:pt x="7390383" y="0"/>
                </a:lnTo>
                <a:lnTo>
                  <a:pt x="7420451" y="6064"/>
                </a:lnTo>
                <a:lnTo>
                  <a:pt x="7444994" y="22606"/>
                </a:lnTo>
                <a:lnTo>
                  <a:pt x="7461535" y="47148"/>
                </a:lnTo>
                <a:lnTo>
                  <a:pt x="7467600" y="77216"/>
                </a:lnTo>
                <a:lnTo>
                  <a:pt x="7467600" y="386080"/>
                </a:lnTo>
                <a:lnTo>
                  <a:pt x="7461535" y="416147"/>
                </a:lnTo>
                <a:lnTo>
                  <a:pt x="7444994" y="440690"/>
                </a:lnTo>
                <a:lnTo>
                  <a:pt x="7420451" y="457231"/>
                </a:lnTo>
                <a:lnTo>
                  <a:pt x="7390383" y="463296"/>
                </a:lnTo>
                <a:lnTo>
                  <a:pt x="77215" y="463296"/>
                </a:lnTo>
                <a:lnTo>
                  <a:pt x="47159" y="457231"/>
                </a:lnTo>
                <a:lnTo>
                  <a:pt x="22615" y="440690"/>
                </a:lnTo>
                <a:lnTo>
                  <a:pt x="6067" y="416147"/>
                </a:lnTo>
                <a:lnTo>
                  <a:pt x="0" y="386080"/>
                </a:lnTo>
                <a:lnTo>
                  <a:pt x="0" y="77216"/>
                </a:lnTo>
                <a:close/>
              </a:path>
            </a:pathLst>
          </a:custGeom>
          <a:ln w="12700">
            <a:solidFill>
              <a:srgbClr val="BE401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14400" y="4541520"/>
            <a:ext cx="7467600" cy="463550"/>
          </a:xfrm>
          <a:custGeom>
            <a:avLst/>
            <a:gdLst/>
            <a:ahLst/>
            <a:cxnLst/>
            <a:rect l="l" t="t" r="r" b="b"/>
            <a:pathLst>
              <a:path w="7467600" h="463550">
                <a:moveTo>
                  <a:pt x="0" y="77342"/>
                </a:moveTo>
                <a:lnTo>
                  <a:pt x="6067" y="47255"/>
                </a:lnTo>
                <a:lnTo>
                  <a:pt x="22615" y="22669"/>
                </a:lnTo>
                <a:lnTo>
                  <a:pt x="47159" y="6084"/>
                </a:lnTo>
                <a:lnTo>
                  <a:pt x="77215" y="0"/>
                </a:lnTo>
                <a:lnTo>
                  <a:pt x="7390383" y="0"/>
                </a:lnTo>
                <a:lnTo>
                  <a:pt x="7420451" y="6084"/>
                </a:lnTo>
                <a:lnTo>
                  <a:pt x="7444994" y="22669"/>
                </a:lnTo>
                <a:lnTo>
                  <a:pt x="7461535" y="47255"/>
                </a:lnTo>
                <a:lnTo>
                  <a:pt x="7467600" y="77342"/>
                </a:lnTo>
                <a:lnTo>
                  <a:pt x="7467600" y="386206"/>
                </a:lnTo>
                <a:lnTo>
                  <a:pt x="7461535" y="416220"/>
                </a:lnTo>
                <a:lnTo>
                  <a:pt x="7444994" y="440769"/>
                </a:lnTo>
                <a:lnTo>
                  <a:pt x="7420451" y="457340"/>
                </a:lnTo>
                <a:lnTo>
                  <a:pt x="7390383" y="463422"/>
                </a:lnTo>
                <a:lnTo>
                  <a:pt x="77215" y="463422"/>
                </a:lnTo>
                <a:lnTo>
                  <a:pt x="47159" y="457340"/>
                </a:lnTo>
                <a:lnTo>
                  <a:pt x="22615" y="440769"/>
                </a:lnTo>
                <a:lnTo>
                  <a:pt x="6067" y="416220"/>
                </a:lnTo>
                <a:lnTo>
                  <a:pt x="0" y="386206"/>
                </a:lnTo>
                <a:lnTo>
                  <a:pt x="0" y="77342"/>
                </a:lnTo>
                <a:close/>
              </a:path>
            </a:pathLst>
          </a:custGeom>
          <a:ln w="12700">
            <a:solidFill>
              <a:srgbClr val="BE401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14400" y="5056759"/>
            <a:ext cx="7467600" cy="463550"/>
          </a:xfrm>
          <a:custGeom>
            <a:avLst/>
            <a:gdLst/>
            <a:ahLst/>
            <a:cxnLst/>
            <a:rect l="l" t="t" r="r" b="b"/>
            <a:pathLst>
              <a:path w="7467600" h="463550">
                <a:moveTo>
                  <a:pt x="0" y="77216"/>
                </a:moveTo>
                <a:lnTo>
                  <a:pt x="6067" y="47148"/>
                </a:lnTo>
                <a:lnTo>
                  <a:pt x="22615" y="22606"/>
                </a:lnTo>
                <a:lnTo>
                  <a:pt x="47159" y="6064"/>
                </a:lnTo>
                <a:lnTo>
                  <a:pt x="77215" y="0"/>
                </a:lnTo>
                <a:lnTo>
                  <a:pt x="7390383" y="0"/>
                </a:lnTo>
                <a:lnTo>
                  <a:pt x="7420451" y="6064"/>
                </a:lnTo>
                <a:lnTo>
                  <a:pt x="7444994" y="22606"/>
                </a:lnTo>
                <a:lnTo>
                  <a:pt x="7461535" y="47148"/>
                </a:lnTo>
                <a:lnTo>
                  <a:pt x="7467600" y="77216"/>
                </a:lnTo>
                <a:lnTo>
                  <a:pt x="7467600" y="386080"/>
                </a:lnTo>
                <a:lnTo>
                  <a:pt x="7461535" y="416147"/>
                </a:lnTo>
                <a:lnTo>
                  <a:pt x="7444994" y="440690"/>
                </a:lnTo>
                <a:lnTo>
                  <a:pt x="7420451" y="457231"/>
                </a:lnTo>
                <a:lnTo>
                  <a:pt x="7390383" y="463296"/>
                </a:lnTo>
                <a:lnTo>
                  <a:pt x="77215" y="463296"/>
                </a:lnTo>
                <a:lnTo>
                  <a:pt x="47159" y="457231"/>
                </a:lnTo>
                <a:lnTo>
                  <a:pt x="22615" y="440690"/>
                </a:lnTo>
                <a:lnTo>
                  <a:pt x="6067" y="416147"/>
                </a:lnTo>
                <a:lnTo>
                  <a:pt x="0" y="386080"/>
                </a:lnTo>
                <a:lnTo>
                  <a:pt x="0" y="77216"/>
                </a:lnTo>
                <a:close/>
              </a:path>
            </a:pathLst>
          </a:custGeom>
          <a:ln w="12700">
            <a:solidFill>
              <a:srgbClr val="BE401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14400" y="5571871"/>
            <a:ext cx="7467600" cy="463550"/>
          </a:xfrm>
          <a:custGeom>
            <a:avLst/>
            <a:gdLst/>
            <a:ahLst/>
            <a:cxnLst/>
            <a:rect l="l" t="t" r="r" b="b"/>
            <a:pathLst>
              <a:path w="7467600" h="463550">
                <a:moveTo>
                  <a:pt x="0" y="77254"/>
                </a:moveTo>
                <a:lnTo>
                  <a:pt x="6067" y="47186"/>
                </a:lnTo>
                <a:lnTo>
                  <a:pt x="22615" y="22629"/>
                </a:lnTo>
                <a:lnTo>
                  <a:pt x="47159" y="6071"/>
                </a:lnTo>
                <a:lnTo>
                  <a:pt x="77215" y="0"/>
                </a:lnTo>
                <a:lnTo>
                  <a:pt x="7390383" y="0"/>
                </a:lnTo>
                <a:lnTo>
                  <a:pt x="7420451" y="6071"/>
                </a:lnTo>
                <a:lnTo>
                  <a:pt x="7444994" y="22629"/>
                </a:lnTo>
                <a:lnTo>
                  <a:pt x="7461535" y="47186"/>
                </a:lnTo>
                <a:lnTo>
                  <a:pt x="7467600" y="77254"/>
                </a:lnTo>
                <a:lnTo>
                  <a:pt x="7467600" y="386130"/>
                </a:lnTo>
                <a:lnTo>
                  <a:pt x="7461535" y="416187"/>
                </a:lnTo>
                <a:lnTo>
                  <a:pt x="7444994" y="440731"/>
                </a:lnTo>
                <a:lnTo>
                  <a:pt x="7420451" y="457278"/>
                </a:lnTo>
                <a:lnTo>
                  <a:pt x="7390383" y="463346"/>
                </a:lnTo>
                <a:lnTo>
                  <a:pt x="77215" y="463346"/>
                </a:lnTo>
                <a:lnTo>
                  <a:pt x="47159" y="457278"/>
                </a:lnTo>
                <a:lnTo>
                  <a:pt x="22615" y="440731"/>
                </a:lnTo>
                <a:lnTo>
                  <a:pt x="6067" y="416187"/>
                </a:lnTo>
                <a:lnTo>
                  <a:pt x="0" y="386130"/>
                </a:lnTo>
                <a:lnTo>
                  <a:pt x="0" y="77254"/>
                </a:lnTo>
                <a:close/>
              </a:path>
            </a:pathLst>
          </a:custGeom>
          <a:ln w="12700">
            <a:solidFill>
              <a:srgbClr val="BE401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914400" y="6087059"/>
            <a:ext cx="7467600" cy="463550"/>
          </a:xfrm>
          <a:custGeom>
            <a:avLst/>
            <a:gdLst/>
            <a:ahLst/>
            <a:cxnLst/>
            <a:rect l="l" t="t" r="r" b="b"/>
            <a:pathLst>
              <a:path w="7467600" h="463550">
                <a:moveTo>
                  <a:pt x="0" y="77216"/>
                </a:moveTo>
                <a:lnTo>
                  <a:pt x="6067" y="47159"/>
                </a:lnTo>
                <a:lnTo>
                  <a:pt x="22615" y="22615"/>
                </a:lnTo>
                <a:lnTo>
                  <a:pt x="47159" y="6067"/>
                </a:lnTo>
                <a:lnTo>
                  <a:pt x="77215" y="0"/>
                </a:lnTo>
                <a:lnTo>
                  <a:pt x="7390383" y="0"/>
                </a:lnTo>
                <a:lnTo>
                  <a:pt x="7420451" y="6067"/>
                </a:lnTo>
                <a:lnTo>
                  <a:pt x="7444994" y="22615"/>
                </a:lnTo>
                <a:lnTo>
                  <a:pt x="7461535" y="47159"/>
                </a:lnTo>
                <a:lnTo>
                  <a:pt x="7467600" y="77216"/>
                </a:lnTo>
                <a:lnTo>
                  <a:pt x="7467600" y="386092"/>
                </a:lnTo>
                <a:lnTo>
                  <a:pt x="7461535" y="416156"/>
                </a:lnTo>
                <a:lnTo>
                  <a:pt x="7444994" y="440704"/>
                </a:lnTo>
                <a:lnTo>
                  <a:pt x="7420451" y="457253"/>
                </a:lnTo>
                <a:lnTo>
                  <a:pt x="7390383" y="463321"/>
                </a:lnTo>
                <a:lnTo>
                  <a:pt x="77215" y="463321"/>
                </a:lnTo>
                <a:lnTo>
                  <a:pt x="47159" y="457253"/>
                </a:lnTo>
                <a:lnTo>
                  <a:pt x="22615" y="440704"/>
                </a:lnTo>
                <a:lnTo>
                  <a:pt x="6067" y="416156"/>
                </a:lnTo>
                <a:lnTo>
                  <a:pt x="0" y="386092"/>
                </a:lnTo>
                <a:lnTo>
                  <a:pt x="0" y="77216"/>
                </a:lnTo>
                <a:close/>
              </a:path>
            </a:pathLst>
          </a:custGeom>
          <a:ln w="12699">
            <a:solidFill>
              <a:srgbClr val="BE401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000760" y="1470406"/>
            <a:ext cx="7293609" cy="496824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15" dirty="0">
                <a:solidFill>
                  <a:srgbClr val="BEBEBE"/>
                </a:solidFill>
                <a:latin typeface="Times New Roman"/>
                <a:cs typeface="Times New Roman"/>
              </a:rPr>
              <a:t>Introduction </a:t>
            </a:r>
            <a:r>
              <a:rPr sz="2000" b="1" spc="20" dirty="0">
                <a:solidFill>
                  <a:srgbClr val="BEBEBE"/>
                </a:solidFill>
                <a:latin typeface="Times New Roman"/>
                <a:cs typeface="Times New Roman"/>
              </a:rPr>
              <a:t>of </a:t>
            </a:r>
            <a:r>
              <a:rPr sz="2000" b="1" spc="-175" dirty="0">
                <a:solidFill>
                  <a:srgbClr val="BEBEBE"/>
                </a:solidFill>
                <a:latin typeface="Times New Roman"/>
                <a:cs typeface="Times New Roman"/>
              </a:rPr>
              <a:t>LAN; </a:t>
            </a:r>
            <a:r>
              <a:rPr sz="2000" b="1" spc="-135" dirty="0">
                <a:solidFill>
                  <a:srgbClr val="BEBEBE"/>
                </a:solidFill>
                <a:latin typeface="Times New Roman"/>
                <a:cs typeface="Times New Roman"/>
              </a:rPr>
              <a:t>MAN;WAN; </a:t>
            </a:r>
            <a:r>
              <a:rPr sz="2000" b="1" spc="-130" dirty="0">
                <a:solidFill>
                  <a:srgbClr val="BEBEBE"/>
                </a:solidFill>
                <a:latin typeface="Times New Roman"/>
                <a:cs typeface="Times New Roman"/>
              </a:rPr>
              <a:t>PAN, </a:t>
            </a:r>
            <a:r>
              <a:rPr sz="2000" b="1" spc="25" dirty="0">
                <a:solidFill>
                  <a:srgbClr val="BEBEBE"/>
                </a:solidFill>
                <a:latin typeface="Times New Roman"/>
                <a:cs typeface="Times New Roman"/>
              </a:rPr>
              <a:t>Ad-hoc</a:t>
            </a:r>
            <a:r>
              <a:rPr sz="2000" b="1" spc="-260" dirty="0">
                <a:solidFill>
                  <a:srgbClr val="BEBEBE"/>
                </a:solidFill>
                <a:latin typeface="Times New Roman"/>
                <a:cs typeface="Times New Roman"/>
              </a:rPr>
              <a:t> </a:t>
            </a:r>
            <a:r>
              <a:rPr sz="2000" b="1" spc="-5" dirty="0">
                <a:solidFill>
                  <a:srgbClr val="BEBEBE"/>
                </a:solidFill>
                <a:latin typeface="Times New Roman"/>
                <a:cs typeface="Times New Roman"/>
              </a:rPr>
              <a:t>Network</a:t>
            </a: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655"/>
              </a:spcBef>
            </a:pPr>
            <a:r>
              <a:rPr sz="2000" b="1" spc="5" dirty="0">
                <a:solidFill>
                  <a:srgbClr val="BEBEBE"/>
                </a:solidFill>
                <a:latin typeface="Times New Roman"/>
                <a:cs typeface="Times New Roman"/>
              </a:rPr>
              <a:t>Topologies</a:t>
            </a:r>
            <a:endParaRPr sz="2000">
              <a:latin typeface="Times New Roman"/>
              <a:cs typeface="Times New Roman"/>
            </a:endParaRPr>
          </a:p>
          <a:p>
            <a:pPr marL="12700" marR="4799965">
              <a:lnSpc>
                <a:spcPct val="169000"/>
              </a:lnSpc>
            </a:pPr>
            <a:r>
              <a:rPr sz="2000" b="1" spc="-5" dirty="0">
                <a:solidFill>
                  <a:srgbClr val="BEBEBE"/>
                </a:solidFill>
                <a:latin typeface="Times New Roman"/>
                <a:cs typeface="Times New Roman"/>
              </a:rPr>
              <a:t>Network</a:t>
            </a:r>
            <a:r>
              <a:rPr sz="2000" b="1" spc="-165" dirty="0">
                <a:solidFill>
                  <a:srgbClr val="BEBEBE"/>
                </a:solidFill>
                <a:latin typeface="Times New Roman"/>
                <a:cs typeface="Times New Roman"/>
              </a:rPr>
              <a:t> </a:t>
            </a:r>
            <a:r>
              <a:rPr sz="2000" b="1" spc="-5" dirty="0">
                <a:solidFill>
                  <a:srgbClr val="BEBEBE"/>
                </a:solidFill>
                <a:latin typeface="Times New Roman"/>
                <a:cs typeface="Times New Roman"/>
              </a:rPr>
              <a:t>Architectures  </a:t>
            </a:r>
            <a:r>
              <a:rPr sz="2000" b="1" spc="-125" dirty="0">
                <a:solidFill>
                  <a:srgbClr val="BEBEBE"/>
                </a:solidFill>
                <a:latin typeface="Times New Roman"/>
                <a:cs typeface="Times New Roman"/>
              </a:rPr>
              <a:t>OSI</a:t>
            </a:r>
            <a:r>
              <a:rPr sz="2000" b="1" spc="-55" dirty="0">
                <a:solidFill>
                  <a:srgbClr val="BEBEBE"/>
                </a:solidFill>
                <a:latin typeface="Times New Roman"/>
                <a:cs typeface="Times New Roman"/>
              </a:rPr>
              <a:t> </a:t>
            </a:r>
            <a:r>
              <a:rPr sz="2000" b="1" spc="25" dirty="0">
                <a:solidFill>
                  <a:srgbClr val="BEBEBE"/>
                </a:solidFill>
                <a:latin typeface="Times New Roman"/>
                <a:cs typeface="Times New Roman"/>
              </a:rPr>
              <a:t>Model</a:t>
            </a: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660"/>
              </a:spcBef>
            </a:pPr>
            <a:r>
              <a:rPr sz="2000" b="1" spc="-40" dirty="0">
                <a:solidFill>
                  <a:srgbClr val="BEBEBE"/>
                </a:solidFill>
                <a:latin typeface="Times New Roman"/>
                <a:cs typeface="Times New Roman"/>
              </a:rPr>
              <a:t>TCP/IP</a:t>
            </a:r>
            <a:r>
              <a:rPr sz="2000" b="1" spc="-80" dirty="0">
                <a:solidFill>
                  <a:srgbClr val="BEBEBE"/>
                </a:solidFill>
                <a:latin typeface="Times New Roman"/>
                <a:cs typeface="Times New Roman"/>
              </a:rPr>
              <a:t> </a:t>
            </a:r>
            <a:r>
              <a:rPr sz="2000" b="1" spc="25" dirty="0">
                <a:solidFill>
                  <a:srgbClr val="BEBEBE"/>
                </a:solidFill>
                <a:latin typeface="Times New Roman"/>
                <a:cs typeface="Times New Roman"/>
              </a:rPr>
              <a:t>Model</a:t>
            </a: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655"/>
              </a:spcBef>
            </a:pPr>
            <a:r>
              <a:rPr sz="2000" b="1" spc="5" dirty="0">
                <a:solidFill>
                  <a:srgbClr val="BEBEBE"/>
                </a:solidFill>
                <a:latin typeface="Times New Roman"/>
                <a:cs typeface="Times New Roman"/>
              </a:rPr>
              <a:t>Design </a:t>
            </a:r>
            <a:r>
              <a:rPr sz="2000" b="1" spc="-10" dirty="0">
                <a:solidFill>
                  <a:srgbClr val="BEBEBE"/>
                </a:solidFill>
                <a:latin typeface="Times New Roman"/>
                <a:cs typeface="Times New Roman"/>
              </a:rPr>
              <a:t>issues for</a:t>
            </a:r>
            <a:r>
              <a:rPr sz="2000" b="1" spc="-190" dirty="0">
                <a:solidFill>
                  <a:srgbClr val="BEBEBE"/>
                </a:solidFill>
                <a:latin typeface="Times New Roman"/>
                <a:cs typeface="Times New Roman"/>
              </a:rPr>
              <a:t> </a:t>
            </a:r>
            <a:r>
              <a:rPr sz="2000" b="1" spc="-100" dirty="0">
                <a:solidFill>
                  <a:srgbClr val="BEBEBE"/>
                </a:solidFill>
                <a:latin typeface="Times New Roman"/>
                <a:cs typeface="Times New Roman"/>
              </a:rPr>
              <a:t>Layers</a:t>
            </a:r>
            <a:endParaRPr sz="2000">
              <a:latin typeface="Times New Roman"/>
              <a:cs typeface="Times New Roman"/>
            </a:endParaRPr>
          </a:p>
          <a:p>
            <a:pPr marL="12700" marR="4808220">
              <a:lnSpc>
                <a:spcPct val="169000"/>
              </a:lnSpc>
              <a:spcBef>
                <a:spcPts val="5"/>
              </a:spcBef>
            </a:pPr>
            <a:r>
              <a:rPr sz="2000" b="1" spc="-45" dirty="0">
                <a:solidFill>
                  <a:srgbClr val="BEBEBE"/>
                </a:solidFill>
                <a:latin typeface="Times New Roman"/>
                <a:cs typeface="Times New Roman"/>
              </a:rPr>
              <a:t>Transmission</a:t>
            </a:r>
            <a:r>
              <a:rPr sz="2000" b="1" spc="-165" dirty="0">
                <a:solidFill>
                  <a:srgbClr val="BEBEBE"/>
                </a:solidFill>
                <a:latin typeface="Times New Roman"/>
                <a:cs typeface="Times New Roman"/>
              </a:rPr>
              <a:t> </a:t>
            </a:r>
            <a:r>
              <a:rPr sz="2000" b="1" spc="-10" dirty="0">
                <a:solidFill>
                  <a:srgbClr val="BEBEBE"/>
                </a:solidFill>
                <a:latin typeface="Times New Roman"/>
                <a:cs typeface="Times New Roman"/>
              </a:rPr>
              <a:t>Mediums  </a:t>
            </a:r>
            <a:r>
              <a:rPr sz="2000" b="1" spc="-5" dirty="0">
                <a:solidFill>
                  <a:srgbClr val="BEBEBE"/>
                </a:solidFill>
                <a:latin typeface="Times New Roman"/>
                <a:cs typeface="Times New Roman"/>
              </a:rPr>
              <a:t>Network</a:t>
            </a:r>
            <a:r>
              <a:rPr sz="2000" b="1" spc="-65" dirty="0">
                <a:solidFill>
                  <a:srgbClr val="BEBEBE"/>
                </a:solidFill>
                <a:latin typeface="Times New Roman"/>
                <a:cs typeface="Times New Roman"/>
              </a:rPr>
              <a:t> </a:t>
            </a:r>
            <a:r>
              <a:rPr sz="2000" b="1" spc="10" dirty="0">
                <a:solidFill>
                  <a:srgbClr val="BEBEBE"/>
                </a:solidFill>
                <a:latin typeface="Times New Roman"/>
                <a:cs typeface="Times New Roman"/>
              </a:rPr>
              <a:t>Devices</a:t>
            </a: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655"/>
              </a:spcBef>
            </a:pPr>
            <a:r>
              <a:rPr sz="2000" b="1" spc="-15" dirty="0">
                <a:solidFill>
                  <a:srgbClr val="BEBEBE"/>
                </a:solidFill>
                <a:latin typeface="Times New Roman"/>
                <a:cs typeface="Times New Roman"/>
              </a:rPr>
              <a:t>Manchester and </a:t>
            </a:r>
            <a:r>
              <a:rPr sz="2000" b="1" spc="-10" dirty="0">
                <a:solidFill>
                  <a:srgbClr val="BEBEBE"/>
                </a:solidFill>
                <a:latin typeface="Times New Roman"/>
                <a:cs typeface="Times New Roman"/>
              </a:rPr>
              <a:t>Differential </a:t>
            </a:r>
            <a:r>
              <a:rPr sz="2000" b="1" spc="-15" dirty="0">
                <a:solidFill>
                  <a:srgbClr val="BEBEBE"/>
                </a:solidFill>
                <a:latin typeface="Times New Roman"/>
                <a:cs typeface="Times New Roman"/>
              </a:rPr>
              <a:t>Manchester</a:t>
            </a:r>
            <a:r>
              <a:rPr sz="2000" b="1" spc="-150" dirty="0">
                <a:solidFill>
                  <a:srgbClr val="BEBEBE"/>
                </a:solidFill>
                <a:latin typeface="Times New Roman"/>
                <a:cs typeface="Times New Roman"/>
              </a:rPr>
              <a:t> </a:t>
            </a:r>
            <a:r>
              <a:rPr sz="2000" b="1" spc="-30" dirty="0">
                <a:solidFill>
                  <a:srgbClr val="BEBEBE"/>
                </a:solidFill>
                <a:latin typeface="Times New Roman"/>
                <a:cs typeface="Times New Roman"/>
              </a:rPr>
              <a:t>Encodings;</a:t>
            </a: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655"/>
              </a:spcBef>
            </a:pPr>
            <a:r>
              <a:rPr sz="2000" b="1" spc="-145" dirty="0">
                <a:solidFill>
                  <a:srgbClr val="FF0000"/>
                </a:solidFill>
                <a:latin typeface="Times New Roman"/>
                <a:cs typeface="Times New Roman"/>
              </a:rPr>
              <a:t>IEEE802.11: </a:t>
            </a:r>
            <a:r>
              <a:rPr sz="2000" b="1" spc="-10" dirty="0">
                <a:solidFill>
                  <a:srgbClr val="FF0000"/>
                </a:solidFill>
                <a:latin typeface="Times New Roman"/>
                <a:cs typeface="Times New Roman"/>
              </a:rPr>
              <a:t>Frequency </a:t>
            </a:r>
            <a:r>
              <a:rPr sz="2000" b="1" spc="30" dirty="0">
                <a:solidFill>
                  <a:srgbClr val="FF0000"/>
                </a:solidFill>
                <a:latin typeface="Times New Roman"/>
                <a:cs typeface="Times New Roman"/>
              </a:rPr>
              <a:t>Hopping </a:t>
            </a:r>
            <a:r>
              <a:rPr sz="2000" b="1" spc="-95" dirty="0">
                <a:solidFill>
                  <a:srgbClr val="FF0000"/>
                </a:solidFill>
                <a:latin typeface="Times New Roman"/>
                <a:cs typeface="Times New Roman"/>
              </a:rPr>
              <a:t>(FHSS) </a:t>
            </a:r>
            <a:r>
              <a:rPr sz="2000" b="1" spc="-15" dirty="0">
                <a:solidFill>
                  <a:srgbClr val="FF0000"/>
                </a:solidFill>
                <a:latin typeface="Times New Roman"/>
                <a:cs typeface="Times New Roman"/>
              </a:rPr>
              <a:t>and </a:t>
            </a:r>
            <a:r>
              <a:rPr sz="2000" b="1" spc="5" dirty="0">
                <a:solidFill>
                  <a:srgbClr val="FF0000"/>
                </a:solidFill>
                <a:latin typeface="Times New Roman"/>
                <a:cs typeface="Times New Roman"/>
              </a:rPr>
              <a:t>Direct Sequence</a:t>
            </a:r>
            <a:r>
              <a:rPr sz="2000" b="1" spc="-27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b="1" spc="-80" dirty="0">
                <a:solidFill>
                  <a:srgbClr val="FF0000"/>
                </a:solidFill>
                <a:latin typeface="Times New Roman"/>
                <a:cs typeface="Times New Roman"/>
              </a:rPr>
              <a:t>(DSSS)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79195" y="81788"/>
            <a:ext cx="347281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5" dirty="0">
                <a:solidFill>
                  <a:srgbClr val="FF0000"/>
                </a:solidFill>
              </a:rPr>
              <a:t>IEEE </a:t>
            </a:r>
            <a:r>
              <a:rPr sz="3200" spc="200" dirty="0">
                <a:solidFill>
                  <a:srgbClr val="FF0000"/>
                </a:solidFill>
              </a:rPr>
              <a:t>802</a:t>
            </a:r>
            <a:r>
              <a:rPr sz="3200" spc="-459" dirty="0">
                <a:solidFill>
                  <a:srgbClr val="FF0000"/>
                </a:solidFill>
              </a:rPr>
              <a:t> </a:t>
            </a:r>
            <a:r>
              <a:rPr sz="3200" spc="-20" dirty="0">
                <a:solidFill>
                  <a:srgbClr val="FF0000"/>
                </a:solidFill>
              </a:rPr>
              <a:t>Standards</a:t>
            </a:r>
            <a:endParaRPr sz="3200"/>
          </a:p>
        </p:txBody>
      </p:sp>
      <p:sp>
        <p:nvSpPr>
          <p:cNvPr id="3" name="object 3"/>
          <p:cNvSpPr/>
          <p:nvPr/>
        </p:nvSpPr>
        <p:spPr>
          <a:xfrm>
            <a:off x="146304" y="6210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29" y="4644"/>
                </a:lnTo>
                <a:lnTo>
                  <a:pt x="139619" y="17964"/>
                </a:lnTo>
                <a:lnTo>
                  <a:pt x="100788" y="39041"/>
                </a:lnTo>
                <a:lnTo>
                  <a:pt x="66955" y="66955"/>
                </a:lnTo>
                <a:lnTo>
                  <a:pt x="39041" y="100788"/>
                </a:lnTo>
                <a:lnTo>
                  <a:pt x="17964" y="139619"/>
                </a:lnTo>
                <a:lnTo>
                  <a:pt x="4644" y="182529"/>
                </a:lnTo>
                <a:lnTo>
                  <a:pt x="0" y="228600"/>
                </a:lnTo>
                <a:lnTo>
                  <a:pt x="4644" y="274670"/>
                </a:lnTo>
                <a:lnTo>
                  <a:pt x="17964" y="317580"/>
                </a:lnTo>
                <a:lnTo>
                  <a:pt x="39041" y="356411"/>
                </a:lnTo>
                <a:lnTo>
                  <a:pt x="66955" y="390244"/>
                </a:lnTo>
                <a:lnTo>
                  <a:pt x="100788" y="418158"/>
                </a:lnTo>
                <a:lnTo>
                  <a:pt x="139619" y="439235"/>
                </a:lnTo>
                <a:lnTo>
                  <a:pt x="182529" y="452555"/>
                </a:lnTo>
                <a:lnTo>
                  <a:pt x="228600" y="457200"/>
                </a:lnTo>
                <a:lnTo>
                  <a:pt x="274670" y="452555"/>
                </a:lnTo>
                <a:lnTo>
                  <a:pt x="317580" y="439235"/>
                </a:lnTo>
                <a:lnTo>
                  <a:pt x="356411" y="418158"/>
                </a:lnTo>
                <a:lnTo>
                  <a:pt x="390244" y="390244"/>
                </a:lnTo>
                <a:lnTo>
                  <a:pt x="418158" y="356411"/>
                </a:lnTo>
                <a:lnTo>
                  <a:pt x="439235" y="317580"/>
                </a:lnTo>
                <a:lnTo>
                  <a:pt x="452555" y="274670"/>
                </a:lnTo>
                <a:lnTo>
                  <a:pt x="457200" y="228600"/>
                </a:lnTo>
                <a:lnTo>
                  <a:pt x="452555" y="182529"/>
                </a:lnTo>
                <a:lnTo>
                  <a:pt x="439235" y="139619"/>
                </a:lnTo>
                <a:lnTo>
                  <a:pt x="418158" y="100788"/>
                </a:lnTo>
                <a:lnTo>
                  <a:pt x="390244" y="66955"/>
                </a:lnTo>
                <a:lnTo>
                  <a:pt x="356411" y="39041"/>
                </a:lnTo>
                <a:lnTo>
                  <a:pt x="317580" y="17964"/>
                </a:lnTo>
                <a:lnTo>
                  <a:pt x="274670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D2471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18236" y="6342231"/>
            <a:ext cx="311785" cy="202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65"/>
              </a:lnSpc>
            </a:pPr>
            <a:r>
              <a:rPr sz="1400" spc="65" dirty="0">
                <a:solidFill>
                  <a:srgbClr val="FFFFFF"/>
                </a:solidFill>
                <a:latin typeface="Trebuchet MS"/>
                <a:cs typeface="Trebuchet MS"/>
              </a:rPr>
              <a:t>1</a:t>
            </a:r>
            <a:r>
              <a:rPr sz="1400" spc="85" dirty="0">
                <a:solidFill>
                  <a:srgbClr val="FFFFFF"/>
                </a:solidFill>
                <a:latin typeface="Trebuchet MS"/>
                <a:cs typeface="Trebuchet MS"/>
              </a:rPr>
              <a:t>58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855699" y="672363"/>
            <a:ext cx="7595515" cy="52443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07822" y="5983935"/>
            <a:ext cx="8305800" cy="701675"/>
          </a:xfrm>
          <a:custGeom>
            <a:avLst/>
            <a:gdLst/>
            <a:ahLst/>
            <a:cxnLst/>
            <a:rect l="l" t="t" r="r" b="b"/>
            <a:pathLst>
              <a:path w="8305800" h="701675">
                <a:moveTo>
                  <a:pt x="0" y="701675"/>
                </a:moveTo>
                <a:lnTo>
                  <a:pt x="8305800" y="701675"/>
                </a:lnTo>
                <a:lnTo>
                  <a:pt x="8305800" y="0"/>
                </a:lnTo>
                <a:lnTo>
                  <a:pt x="0" y="0"/>
                </a:lnTo>
                <a:lnTo>
                  <a:pt x="0" y="7016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07822" y="5983935"/>
            <a:ext cx="8305800" cy="701675"/>
          </a:xfrm>
          <a:prstGeom prst="rect">
            <a:avLst/>
          </a:prstGeom>
          <a:ln w="12700">
            <a:solidFill>
              <a:srgbClr val="9B2C1F"/>
            </a:solidFill>
          </a:ln>
        </p:spPr>
        <p:txBody>
          <a:bodyPr vert="horz" wrap="square" lIns="0" tIns="18415" rIns="0" bIns="0" rtlCol="0">
            <a:spAutoFit/>
          </a:bodyPr>
          <a:lstStyle/>
          <a:p>
            <a:pPr marL="91440">
              <a:lnSpc>
                <a:spcPts val="2370"/>
              </a:lnSpc>
              <a:spcBef>
                <a:spcPts val="145"/>
              </a:spcBef>
            </a:pPr>
            <a:r>
              <a:rPr sz="2000" spc="-100" dirty="0">
                <a:latin typeface="Times New Roman"/>
                <a:cs typeface="Times New Roman"/>
              </a:rPr>
              <a:t>The </a:t>
            </a:r>
            <a:r>
              <a:rPr sz="2000" spc="-55" dirty="0">
                <a:latin typeface="Times New Roman"/>
                <a:cs typeface="Times New Roman"/>
              </a:rPr>
              <a:t>important </a:t>
            </a:r>
            <a:r>
              <a:rPr sz="2000" spc="-105" dirty="0">
                <a:latin typeface="Times New Roman"/>
                <a:cs typeface="Times New Roman"/>
              </a:rPr>
              <a:t>ones </a:t>
            </a:r>
            <a:r>
              <a:rPr sz="2000" spc="-80" dirty="0">
                <a:latin typeface="Times New Roman"/>
                <a:cs typeface="Times New Roman"/>
              </a:rPr>
              <a:t>are </a:t>
            </a:r>
            <a:r>
              <a:rPr sz="2000" spc="-100" dirty="0">
                <a:latin typeface="Times New Roman"/>
                <a:cs typeface="Times New Roman"/>
              </a:rPr>
              <a:t>marked </a:t>
            </a:r>
            <a:r>
              <a:rPr sz="2000" spc="-80" dirty="0">
                <a:latin typeface="Times New Roman"/>
                <a:cs typeface="Times New Roman"/>
              </a:rPr>
              <a:t>with </a:t>
            </a:r>
            <a:r>
              <a:rPr sz="2000" spc="-5" dirty="0">
                <a:latin typeface="Times New Roman"/>
                <a:cs typeface="Times New Roman"/>
              </a:rPr>
              <a:t>*. </a:t>
            </a:r>
            <a:r>
              <a:rPr sz="2000" spc="-100" dirty="0">
                <a:latin typeface="Times New Roman"/>
                <a:cs typeface="Times New Roman"/>
              </a:rPr>
              <a:t>The </a:t>
            </a:r>
            <a:r>
              <a:rPr sz="2000" spc="-105" dirty="0">
                <a:latin typeface="Times New Roman"/>
                <a:cs typeface="Times New Roman"/>
              </a:rPr>
              <a:t>ones </a:t>
            </a:r>
            <a:r>
              <a:rPr sz="2000" spc="-100" dirty="0">
                <a:latin typeface="Times New Roman"/>
                <a:cs typeface="Times New Roman"/>
              </a:rPr>
              <a:t>marked </a:t>
            </a:r>
            <a:r>
              <a:rPr sz="2000" spc="-80" dirty="0">
                <a:latin typeface="Times New Roman"/>
                <a:cs typeface="Times New Roman"/>
              </a:rPr>
              <a:t>with </a:t>
            </a:r>
            <a:r>
              <a:rPr sz="2000" spc="5" dirty="0">
                <a:latin typeface="Wingdings"/>
                <a:cs typeface="Wingdings"/>
              </a:rPr>
              <a:t>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-85" dirty="0">
                <a:latin typeface="Times New Roman"/>
                <a:cs typeface="Times New Roman"/>
              </a:rPr>
              <a:t>are hibernating.</a:t>
            </a:r>
            <a:r>
              <a:rPr sz="2000" spc="114" dirty="0">
                <a:latin typeface="Times New Roman"/>
                <a:cs typeface="Times New Roman"/>
              </a:rPr>
              <a:t> </a:t>
            </a:r>
            <a:r>
              <a:rPr sz="2000" spc="-100" dirty="0">
                <a:latin typeface="Times New Roman"/>
                <a:cs typeface="Times New Roman"/>
              </a:rPr>
              <a:t>The</a:t>
            </a:r>
            <a:endParaRPr sz="2000">
              <a:latin typeface="Times New Roman"/>
              <a:cs typeface="Times New Roman"/>
            </a:endParaRPr>
          </a:p>
          <a:p>
            <a:pPr marL="91440">
              <a:lnSpc>
                <a:spcPts val="2370"/>
              </a:lnSpc>
            </a:pPr>
            <a:r>
              <a:rPr sz="2000" spc="-85" dirty="0">
                <a:latin typeface="Times New Roman"/>
                <a:cs typeface="Times New Roman"/>
              </a:rPr>
              <a:t>one </a:t>
            </a:r>
            <a:r>
              <a:rPr sz="2000" spc="-100" dirty="0">
                <a:latin typeface="Times New Roman"/>
                <a:cs typeface="Times New Roman"/>
              </a:rPr>
              <a:t>marked </a:t>
            </a:r>
            <a:r>
              <a:rPr sz="2000" spc="-80" dirty="0">
                <a:latin typeface="Times New Roman"/>
                <a:cs typeface="Times New Roman"/>
              </a:rPr>
              <a:t>with </a:t>
            </a:r>
            <a:r>
              <a:rPr sz="2000" spc="-165" dirty="0">
                <a:latin typeface="Times New Roman"/>
                <a:cs typeface="Times New Roman"/>
              </a:rPr>
              <a:t>† gave</a:t>
            </a:r>
            <a:r>
              <a:rPr sz="2000" spc="-140" dirty="0">
                <a:latin typeface="Times New Roman"/>
                <a:cs typeface="Times New Roman"/>
              </a:rPr>
              <a:t> </a:t>
            </a:r>
            <a:r>
              <a:rPr sz="2000" spc="-65" dirty="0">
                <a:latin typeface="Times New Roman"/>
                <a:cs typeface="Times New Roman"/>
              </a:rPr>
              <a:t>up.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86613" y="353948"/>
            <a:ext cx="7531734" cy="619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900" b="1" spc="-90" dirty="0">
                <a:solidFill>
                  <a:srgbClr val="696363"/>
                </a:solidFill>
                <a:latin typeface="Trebuchet MS"/>
                <a:cs typeface="Trebuchet MS"/>
              </a:rPr>
              <a:t>IEEE </a:t>
            </a:r>
            <a:r>
              <a:rPr sz="3900" b="1" spc="-110" dirty="0">
                <a:solidFill>
                  <a:srgbClr val="FF0000"/>
                </a:solidFill>
                <a:latin typeface="Trebuchet MS"/>
                <a:cs typeface="Trebuchet MS"/>
              </a:rPr>
              <a:t>802.11 </a:t>
            </a:r>
            <a:r>
              <a:rPr sz="3900" b="1" spc="-165" dirty="0">
                <a:solidFill>
                  <a:srgbClr val="696363"/>
                </a:solidFill>
                <a:latin typeface="Trebuchet MS"/>
                <a:cs typeface="Trebuchet MS"/>
              </a:rPr>
              <a:t>Wireless </a:t>
            </a:r>
            <a:r>
              <a:rPr sz="3900" b="1" spc="-220" dirty="0">
                <a:solidFill>
                  <a:srgbClr val="696363"/>
                </a:solidFill>
                <a:latin typeface="Trebuchet MS"/>
                <a:cs typeface="Trebuchet MS"/>
              </a:rPr>
              <a:t>LAN</a:t>
            </a:r>
            <a:r>
              <a:rPr sz="3900" b="1" spc="-550" dirty="0">
                <a:solidFill>
                  <a:srgbClr val="696363"/>
                </a:solidFill>
                <a:latin typeface="Trebuchet MS"/>
                <a:cs typeface="Trebuchet MS"/>
              </a:rPr>
              <a:t> </a:t>
            </a:r>
            <a:r>
              <a:rPr sz="3900" b="1" spc="-140" dirty="0">
                <a:solidFill>
                  <a:srgbClr val="696363"/>
                </a:solidFill>
                <a:latin typeface="Trebuchet MS"/>
                <a:cs typeface="Trebuchet MS"/>
              </a:rPr>
              <a:t>Standard</a:t>
            </a:r>
            <a:endParaRPr sz="3900">
              <a:latin typeface="Trebuchet MS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83463" y="1074419"/>
            <a:ext cx="8634984" cy="27873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663696" y="2513076"/>
            <a:ext cx="3429000" cy="11734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32866" y="1416557"/>
            <a:ext cx="7643495" cy="1849120"/>
          </a:xfrm>
          <a:prstGeom prst="rect">
            <a:avLst/>
          </a:prstGeom>
        </p:spPr>
        <p:txBody>
          <a:bodyPr vert="horz" wrap="square" lIns="0" tIns="110489" rIns="0" bIns="0" rtlCol="0">
            <a:spAutoFit/>
          </a:bodyPr>
          <a:lstStyle/>
          <a:p>
            <a:pPr marL="12700" marR="5080">
              <a:lnSpc>
                <a:spcPts val="4540"/>
              </a:lnSpc>
              <a:spcBef>
                <a:spcPts val="869"/>
              </a:spcBef>
            </a:pPr>
            <a:r>
              <a:rPr sz="4400" spc="-415" dirty="0">
                <a:solidFill>
                  <a:srgbClr val="000000"/>
                </a:solidFill>
                <a:latin typeface="Times New Roman"/>
                <a:cs typeface="Times New Roman"/>
              </a:rPr>
              <a:t>IEEE </a:t>
            </a:r>
            <a:r>
              <a:rPr sz="4400" spc="-215" dirty="0">
                <a:solidFill>
                  <a:srgbClr val="000000"/>
                </a:solidFill>
                <a:latin typeface="Times New Roman"/>
                <a:cs typeface="Times New Roman"/>
              </a:rPr>
              <a:t>developed </a:t>
            </a:r>
            <a:r>
              <a:rPr sz="4400" spc="-125" dirty="0">
                <a:solidFill>
                  <a:srgbClr val="000000"/>
                </a:solidFill>
                <a:latin typeface="Times New Roman"/>
                <a:cs typeface="Times New Roman"/>
              </a:rPr>
              <a:t>the </a:t>
            </a:r>
            <a:r>
              <a:rPr sz="4400" spc="-140" dirty="0">
                <a:solidFill>
                  <a:srgbClr val="000000"/>
                </a:solidFill>
                <a:latin typeface="Times New Roman"/>
                <a:cs typeface="Times New Roman"/>
              </a:rPr>
              <a:t>first  </a:t>
            </a:r>
            <a:r>
              <a:rPr sz="4400" spc="-175" dirty="0">
                <a:solidFill>
                  <a:srgbClr val="000000"/>
                </a:solidFill>
                <a:latin typeface="Times New Roman"/>
                <a:cs typeface="Times New Roman"/>
              </a:rPr>
              <a:t>internationally </a:t>
            </a:r>
            <a:r>
              <a:rPr sz="4400" spc="-210" dirty="0">
                <a:solidFill>
                  <a:srgbClr val="000000"/>
                </a:solidFill>
                <a:latin typeface="Times New Roman"/>
                <a:cs typeface="Times New Roman"/>
              </a:rPr>
              <a:t>recognized </a:t>
            </a:r>
            <a:r>
              <a:rPr sz="4400" spc="-204" dirty="0">
                <a:solidFill>
                  <a:srgbClr val="000000"/>
                </a:solidFill>
                <a:latin typeface="Times New Roman"/>
                <a:cs typeface="Times New Roman"/>
              </a:rPr>
              <a:t>wireless  </a:t>
            </a:r>
            <a:r>
              <a:rPr sz="4400" spc="-430" dirty="0">
                <a:solidFill>
                  <a:srgbClr val="000000"/>
                </a:solidFill>
                <a:latin typeface="Times New Roman"/>
                <a:cs typeface="Times New Roman"/>
              </a:rPr>
              <a:t>LAN </a:t>
            </a:r>
            <a:r>
              <a:rPr sz="4400" spc="-185" dirty="0">
                <a:solidFill>
                  <a:srgbClr val="000000"/>
                </a:solidFill>
                <a:latin typeface="Times New Roman"/>
                <a:cs typeface="Times New Roman"/>
              </a:rPr>
              <a:t>standard </a:t>
            </a:r>
            <a:r>
              <a:rPr sz="4400" dirty="0">
                <a:solidFill>
                  <a:srgbClr val="000000"/>
                </a:solidFill>
                <a:latin typeface="Times New Roman"/>
                <a:cs typeface="Times New Roman"/>
              </a:rPr>
              <a:t>– </a:t>
            </a:r>
            <a:r>
              <a:rPr sz="4400" b="1" spc="-550" dirty="0">
                <a:solidFill>
                  <a:srgbClr val="FF0000"/>
                </a:solidFill>
                <a:latin typeface="Times New Roman"/>
                <a:cs typeface="Times New Roman"/>
              </a:rPr>
              <a:t>IEEE </a:t>
            </a:r>
            <a:r>
              <a:rPr sz="4400" b="1" spc="-150" dirty="0">
                <a:solidFill>
                  <a:srgbClr val="FF0000"/>
                </a:solidFill>
                <a:latin typeface="Times New Roman"/>
                <a:cs typeface="Times New Roman"/>
              </a:rPr>
              <a:t>802.11 </a:t>
            </a:r>
            <a:r>
              <a:rPr sz="4400" spc="-200" dirty="0">
                <a:solidFill>
                  <a:srgbClr val="000000"/>
                </a:solidFill>
                <a:latin typeface="Times New Roman"/>
                <a:cs typeface="Times New Roman"/>
              </a:rPr>
              <a:t>in</a:t>
            </a:r>
            <a:r>
              <a:rPr sz="4400" spc="-65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4400" spc="-185" dirty="0">
                <a:solidFill>
                  <a:srgbClr val="000000"/>
                </a:solidFill>
                <a:latin typeface="Times New Roman"/>
                <a:cs typeface="Times New Roman"/>
              </a:rPr>
              <a:t>1997</a:t>
            </a:r>
            <a:endParaRPr sz="44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932419" y="2513076"/>
            <a:ext cx="819912" cy="117348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058911" y="2513076"/>
            <a:ext cx="819911" cy="117348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57556" y="3895344"/>
            <a:ext cx="8517636" cy="240944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97179" y="4855464"/>
            <a:ext cx="7816596" cy="117348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614578" y="4336796"/>
            <a:ext cx="7148830" cy="12731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4910"/>
              </a:lnSpc>
              <a:spcBef>
                <a:spcPts val="100"/>
              </a:spcBef>
            </a:pPr>
            <a:r>
              <a:rPr sz="4400" spc="-285" dirty="0">
                <a:latin typeface="Times New Roman"/>
                <a:cs typeface="Times New Roman"/>
              </a:rPr>
              <a:t>Scope </a:t>
            </a:r>
            <a:r>
              <a:rPr sz="4400" spc="-260" dirty="0">
                <a:latin typeface="Times New Roman"/>
                <a:cs typeface="Times New Roman"/>
              </a:rPr>
              <a:t>of </a:t>
            </a:r>
            <a:r>
              <a:rPr sz="4400" spc="-415" dirty="0">
                <a:latin typeface="Times New Roman"/>
                <a:cs typeface="Times New Roman"/>
              </a:rPr>
              <a:t>IEEE </a:t>
            </a:r>
            <a:r>
              <a:rPr sz="4400" spc="-130" dirty="0">
                <a:latin typeface="Times New Roman"/>
                <a:cs typeface="Times New Roman"/>
              </a:rPr>
              <a:t>802.11 </a:t>
            </a:r>
            <a:r>
              <a:rPr sz="4400" spc="-275" dirty="0">
                <a:latin typeface="Times New Roman"/>
                <a:cs typeface="Times New Roman"/>
              </a:rPr>
              <a:t>is </a:t>
            </a:r>
            <a:r>
              <a:rPr sz="4400" spc="-170" dirty="0">
                <a:latin typeface="Times New Roman"/>
                <a:cs typeface="Times New Roman"/>
              </a:rPr>
              <a:t>limited</a:t>
            </a:r>
            <a:r>
              <a:rPr sz="4400" spc="-25" dirty="0">
                <a:latin typeface="Times New Roman"/>
                <a:cs typeface="Times New Roman"/>
              </a:rPr>
              <a:t> </a:t>
            </a:r>
            <a:r>
              <a:rPr sz="4400" spc="-60" dirty="0">
                <a:latin typeface="Times New Roman"/>
                <a:cs typeface="Times New Roman"/>
              </a:rPr>
              <a:t>to</a:t>
            </a:r>
            <a:endParaRPr sz="4400">
              <a:latin typeface="Times New Roman"/>
              <a:cs typeface="Times New Roman"/>
            </a:endParaRPr>
          </a:p>
          <a:p>
            <a:pPr marL="12700">
              <a:lnSpc>
                <a:spcPts val="4910"/>
              </a:lnSpc>
            </a:pPr>
            <a:r>
              <a:rPr sz="4400" b="1" spc="-65" dirty="0">
                <a:solidFill>
                  <a:srgbClr val="FF0000"/>
                </a:solidFill>
                <a:latin typeface="Times New Roman"/>
                <a:cs typeface="Times New Roman"/>
              </a:rPr>
              <a:t>Physical </a:t>
            </a:r>
            <a:r>
              <a:rPr sz="4400" b="1" spc="-30" dirty="0">
                <a:solidFill>
                  <a:srgbClr val="FF0000"/>
                </a:solidFill>
                <a:latin typeface="Times New Roman"/>
                <a:cs typeface="Times New Roman"/>
              </a:rPr>
              <a:t>and </a:t>
            </a:r>
            <a:r>
              <a:rPr sz="4400" b="1" spc="-100" dirty="0">
                <a:solidFill>
                  <a:srgbClr val="FF0000"/>
                </a:solidFill>
                <a:latin typeface="Times New Roman"/>
                <a:cs typeface="Times New Roman"/>
              </a:rPr>
              <a:t>Data </a:t>
            </a:r>
            <a:r>
              <a:rPr sz="4400" b="1" spc="-140" dirty="0">
                <a:solidFill>
                  <a:srgbClr val="FF0000"/>
                </a:solidFill>
                <a:latin typeface="Times New Roman"/>
                <a:cs typeface="Times New Roman"/>
              </a:rPr>
              <a:t>Link</a:t>
            </a:r>
            <a:r>
              <a:rPr sz="4400" b="1" spc="-33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4400" b="1" spc="-180" dirty="0">
                <a:solidFill>
                  <a:srgbClr val="FF0000"/>
                </a:solidFill>
                <a:latin typeface="Times New Roman"/>
                <a:cs typeface="Times New Roman"/>
              </a:rPr>
              <a:t>Layers.</a:t>
            </a:r>
            <a:endParaRPr sz="44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7420356" y="4855464"/>
            <a:ext cx="819911" cy="117348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444" y="688974"/>
            <a:ext cx="521906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180" dirty="0"/>
              <a:t>WAN-Wide </a:t>
            </a:r>
            <a:r>
              <a:rPr sz="4000" spc="-140" dirty="0"/>
              <a:t>Area</a:t>
            </a:r>
            <a:r>
              <a:rPr sz="4000" spc="-290" dirty="0"/>
              <a:t> </a:t>
            </a:r>
            <a:r>
              <a:rPr sz="4000" spc="-165" dirty="0"/>
              <a:t>Network</a:t>
            </a:r>
            <a:endParaRPr sz="4000"/>
          </a:p>
        </p:txBody>
      </p:sp>
      <p:sp>
        <p:nvSpPr>
          <p:cNvPr id="3" name="object 3"/>
          <p:cNvSpPr txBox="1"/>
          <p:nvPr/>
        </p:nvSpPr>
        <p:spPr>
          <a:xfrm>
            <a:off x="993444" y="1358239"/>
            <a:ext cx="7561580" cy="4050029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286385" indent="-273685">
              <a:lnSpc>
                <a:spcPct val="100000"/>
              </a:lnSpc>
              <a:spcBef>
                <a:spcPts val="700"/>
              </a:spcBef>
              <a:buClr>
                <a:srgbClr val="D24717"/>
              </a:buClr>
              <a:buSzPct val="84615"/>
              <a:buFont typeface="Arial"/>
              <a:buChar char=""/>
              <a:tabLst>
                <a:tab pos="287020" algn="l"/>
              </a:tabLst>
            </a:pPr>
            <a:r>
              <a:rPr sz="2600" b="1" spc="-20" dirty="0">
                <a:latin typeface="Times New Roman"/>
                <a:cs typeface="Times New Roman"/>
              </a:rPr>
              <a:t>Wide </a:t>
            </a:r>
            <a:r>
              <a:rPr sz="2600" b="1" spc="-70" dirty="0">
                <a:latin typeface="Times New Roman"/>
                <a:cs typeface="Times New Roman"/>
              </a:rPr>
              <a:t>Area </a:t>
            </a:r>
            <a:r>
              <a:rPr sz="2600" b="1" dirty="0">
                <a:latin typeface="Times New Roman"/>
                <a:cs typeface="Times New Roman"/>
              </a:rPr>
              <a:t>Network</a:t>
            </a:r>
            <a:r>
              <a:rPr sz="2600" b="1" spc="-235" dirty="0">
                <a:latin typeface="Times New Roman"/>
                <a:cs typeface="Times New Roman"/>
              </a:rPr>
              <a:t> </a:t>
            </a:r>
            <a:r>
              <a:rPr sz="2600" b="1" spc="-125" dirty="0">
                <a:latin typeface="Times New Roman"/>
                <a:cs typeface="Times New Roman"/>
              </a:rPr>
              <a:t>(WAN)</a:t>
            </a:r>
            <a:endParaRPr sz="2600">
              <a:latin typeface="Times New Roman"/>
              <a:cs typeface="Times New Roman"/>
            </a:endParaRPr>
          </a:p>
          <a:p>
            <a:pPr marL="286385" marR="81280" indent="-273685">
              <a:lnSpc>
                <a:spcPct val="100000"/>
              </a:lnSpc>
              <a:spcBef>
                <a:spcPts val="600"/>
              </a:spcBef>
              <a:buClr>
                <a:srgbClr val="D24717"/>
              </a:buClr>
              <a:buSzPct val="84615"/>
              <a:buFont typeface="Arial"/>
              <a:buChar char=""/>
              <a:tabLst>
                <a:tab pos="287020" algn="l"/>
              </a:tabLst>
            </a:pPr>
            <a:r>
              <a:rPr sz="2600" spc="-80" dirty="0">
                <a:latin typeface="Times New Roman"/>
                <a:cs typeface="Times New Roman"/>
              </a:rPr>
              <a:t>It </a:t>
            </a:r>
            <a:r>
              <a:rPr sz="2600" spc="-165" dirty="0">
                <a:latin typeface="Times New Roman"/>
                <a:cs typeface="Times New Roman"/>
              </a:rPr>
              <a:t>is </a:t>
            </a:r>
            <a:r>
              <a:rPr sz="2600" spc="-155" dirty="0">
                <a:latin typeface="Times New Roman"/>
                <a:cs typeface="Times New Roman"/>
              </a:rPr>
              <a:t>also </a:t>
            </a:r>
            <a:r>
              <a:rPr sz="2600" spc="-135" dirty="0">
                <a:latin typeface="Times New Roman"/>
                <a:cs typeface="Times New Roman"/>
              </a:rPr>
              <a:t>called </a:t>
            </a:r>
            <a:r>
              <a:rPr sz="2600" spc="-215" dirty="0">
                <a:latin typeface="Times New Roman"/>
                <a:cs typeface="Times New Roman"/>
              </a:rPr>
              <a:t>WAN.WAN </a:t>
            </a:r>
            <a:r>
              <a:rPr sz="2600" spc="-155" dirty="0">
                <a:latin typeface="Times New Roman"/>
                <a:cs typeface="Times New Roman"/>
              </a:rPr>
              <a:t>can </a:t>
            </a:r>
            <a:r>
              <a:rPr sz="2600" spc="-120" dirty="0">
                <a:latin typeface="Times New Roman"/>
                <a:cs typeface="Times New Roman"/>
              </a:rPr>
              <a:t>be </a:t>
            </a:r>
            <a:r>
              <a:rPr sz="2600" spc="-105" dirty="0">
                <a:latin typeface="Times New Roman"/>
                <a:cs typeface="Times New Roman"/>
              </a:rPr>
              <a:t>private </a:t>
            </a:r>
            <a:r>
              <a:rPr sz="2600" spc="-40" dirty="0">
                <a:latin typeface="Times New Roman"/>
                <a:cs typeface="Times New Roman"/>
              </a:rPr>
              <a:t>or </a:t>
            </a:r>
            <a:r>
              <a:rPr sz="2600" spc="-45" dirty="0">
                <a:latin typeface="Times New Roman"/>
                <a:cs typeface="Times New Roman"/>
              </a:rPr>
              <a:t>it </a:t>
            </a:r>
            <a:r>
              <a:rPr sz="2600" spc="-155" dirty="0">
                <a:latin typeface="Times New Roman"/>
                <a:cs typeface="Times New Roman"/>
              </a:rPr>
              <a:t>can </a:t>
            </a:r>
            <a:r>
              <a:rPr sz="2600" spc="-120" dirty="0">
                <a:latin typeface="Times New Roman"/>
                <a:cs typeface="Times New Roman"/>
              </a:rPr>
              <a:t>be </a:t>
            </a:r>
            <a:r>
              <a:rPr sz="2600" spc="-175" dirty="0">
                <a:latin typeface="Times New Roman"/>
                <a:cs typeface="Times New Roman"/>
              </a:rPr>
              <a:t>public  </a:t>
            </a:r>
            <a:r>
              <a:rPr sz="2600" spc="-140" dirty="0">
                <a:latin typeface="Times New Roman"/>
                <a:cs typeface="Times New Roman"/>
              </a:rPr>
              <a:t>leased</a:t>
            </a:r>
            <a:r>
              <a:rPr sz="2600" spc="-95" dirty="0">
                <a:latin typeface="Times New Roman"/>
                <a:cs typeface="Times New Roman"/>
              </a:rPr>
              <a:t> </a:t>
            </a:r>
            <a:r>
              <a:rPr sz="2600" spc="-70" dirty="0">
                <a:latin typeface="Times New Roman"/>
                <a:cs typeface="Times New Roman"/>
              </a:rPr>
              <a:t>network.</a:t>
            </a:r>
            <a:endParaRPr sz="2600">
              <a:latin typeface="Times New Roman"/>
              <a:cs typeface="Times New Roman"/>
            </a:endParaRPr>
          </a:p>
          <a:p>
            <a:pPr marL="286385" marR="309880" indent="-273685">
              <a:lnSpc>
                <a:spcPct val="100000"/>
              </a:lnSpc>
              <a:spcBef>
                <a:spcPts val="600"/>
              </a:spcBef>
              <a:buClr>
                <a:srgbClr val="D24717"/>
              </a:buClr>
              <a:buSzPct val="84615"/>
              <a:buFont typeface="Arial"/>
              <a:buChar char=""/>
              <a:tabLst>
                <a:tab pos="287020" algn="l"/>
              </a:tabLst>
            </a:pPr>
            <a:r>
              <a:rPr sz="2600" spc="-80" dirty="0">
                <a:latin typeface="Times New Roman"/>
                <a:cs typeface="Times New Roman"/>
              </a:rPr>
              <a:t>It </a:t>
            </a:r>
            <a:r>
              <a:rPr sz="2600" spc="-165" dirty="0">
                <a:latin typeface="Times New Roman"/>
                <a:cs typeface="Times New Roman"/>
              </a:rPr>
              <a:t>is </a:t>
            </a:r>
            <a:r>
              <a:rPr sz="2600" spc="-135" dirty="0">
                <a:latin typeface="Times New Roman"/>
                <a:cs typeface="Times New Roman"/>
              </a:rPr>
              <a:t>used </a:t>
            </a:r>
            <a:r>
              <a:rPr sz="2600" spc="-95" dirty="0">
                <a:latin typeface="Times New Roman"/>
                <a:cs typeface="Times New Roman"/>
              </a:rPr>
              <a:t>for </a:t>
            </a:r>
            <a:r>
              <a:rPr sz="2600" spc="-75" dirty="0">
                <a:latin typeface="Times New Roman"/>
                <a:cs typeface="Times New Roman"/>
              </a:rPr>
              <a:t>the </a:t>
            </a:r>
            <a:r>
              <a:rPr sz="2600" spc="-95" dirty="0">
                <a:latin typeface="Times New Roman"/>
                <a:cs typeface="Times New Roman"/>
              </a:rPr>
              <a:t>network </a:t>
            </a:r>
            <a:r>
              <a:rPr sz="2600" spc="-85" dirty="0">
                <a:latin typeface="Times New Roman"/>
                <a:cs typeface="Times New Roman"/>
              </a:rPr>
              <a:t>that </a:t>
            </a:r>
            <a:r>
              <a:rPr sz="2600" spc="-140" dirty="0">
                <a:latin typeface="Times New Roman"/>
                <a:cs typeface="Times New Roman"/>
              </a:rPr>
              <a:t>covers </a:t>
            </a:r>
            <a:r>
              <a:rPr sz="2600" spc="-125" dirty="0">
                <a:latin typeface="Times New Roman"/>
                <a:cs typeface="Times New Roman"/>
              </a:rPr>
              <a:t>large distance </a:t>
            </a:r>
            <a:r>
              <a:rPr sz="2600" spc="-150" dirty="0">
                <a:latin typeface="Times New Roman"/>
                <a:cs typeface="Times New Roman"/>
              </a:rPr>
              <a:t>such </a:t>
            </a:r>
            <a:r>
              <a:rPr sz="2600" spc="-580" dirty="0">
                <a:latin typeface="Times New Roman"/>
                <a:cs typeface="Times New Roman"/>
              </a:rPr>
              <a:t>as  </a:t>
            </a:r>
            <a:r>
              <a:rPr sz="2600" spc="-140" dirty="0">
                <a:latin typeface="Times New Roman"/>
                <a:cs typeface="Times New Roman"/>
              </a:rPr>
              <a:t>cover </a:t>
            </a:r>
            <a:r>
              <a:rPr sz="2600" spc="-110" dirty="0">
                <a:latin typeface="Times New Roman"/>
                <a:cs typeface="Times New Roman"/>
              </a:rPr>
              <a:t>states </a:t>
            </a:r>
            <a:r>
              <a:rPr sz="2600" spc="-150" dirty="0">
                <a:latin typeface="Times New Roman"/>
                <a:cs typeface="Times New Roman"/>
              </a:rPr>
              <a:t>of </a:t>
            </a:r>
            <a:r>
              <a:rPr sz="2600" spc="-204" dirty="0">
                <a:latin typeface="Times New Roman"/>
                <a:cs typeface="Times New Roman"/>
              </a:rPr>
              <a:t>a</a:t>
            </a:r>
            <a:r>
              <a:rPr sz="2600" spc="114" dirty="0">
                <a:latin typeface="Times New Roman"/>
                <a:cs typeface="Times New Roman"/>
              </a:rPr>
              <a:t> </a:t>
            </a:r>
            <a:r>
              <a:rPr sz="2600" spc="-100" dirty="0">
                <a:latin typeface="Times New Roman"/>
                <a:cs typeface="Times New Roman"/>
              </a:rPr>
              <a:t>country.</a:t>
            </a:r>
            <a:endParaRPr sz="2600">
              <a:latin typeface="Times New Roman"/>
              <a:cs typeface="Times New Roman"/>
            </a:endParaRPr>
          </a:p>
          <a:p>
            <a:pPr marL="361315" indent="-348615">
              <a:lnSpc>
                <a:spcPct val="100000"/>
              </a:lnSpc>
              <a:spcBef>
                <a:spcPts val="605"/>
              </a:spcBef>
              <a:buClr>
                <a:srgbClr val="D24717"/>
              </a:buClr>
              <a:buSzPct val="84615"/>
              <a:buFont typeface="Arial"/>
              <a:buChar char=""/>
              <a:tabLst>
                <a:tab pos="361315" algn="l"/>
                <a:tab pos="361950" algn="l"/>
              </a:tabLst>
            </a:pPr>
            <a:r>
              <a:rPr sz="2600" spc="-75" dirty="0">
                <a:latin typeface="Times New Roman"/>
                <a:cs typeface="Times New Roman"/>
              </a:rPr>
              <a:t>It </a:t>
            </a:r>
            <a:r>
              <a:rPr sz="2600" spc="-165" dirty="0">
                <a:latin typeface="Times New Roman"/>
                <a:cs typeface="Times New Roman"/>
              </a:rPr>
              <a:t>is </a:t>
            </a:r>
            <a:r>
              <a:rPr sz="2600" spc="-65" dirty="0">
                <a:latin typeface="Times New Roman"/>
                <a:cs typeface="Times New Roman"/>
              </a:rPr>
              <a:t>not </a:t>
            </a:r>
            <a:r>
              <a:rPr sz="2600" spc="-180" dirty="0">
                <a:latin typeface="Times New Roman"/>
                <a:cs typeface="Times New Roman"/>
              </a:rPr>
              <a:t>easy </a:t>
            </a:r>
            <a:r>
              <a:rPr sz="2600" spc="-35" dirty="0">
                <a:latin typeface="Times New Roman"/>
                <a:cs typeface="Times New Roman"/>
              </a:rPr>
              <a:t>to </a:t>
            </a:r>
            <a:r>
              <a:rPr sz="2600" spc="-145" dirty="0">
                <a:latin typeface="Times New Roman"/>
                <a:cs typeface="Times New Roman"/>
              </a:rPr>
              <a:t>design and</a:t>
            </a:r>
            <a:r>
              <a:rPr sz="2600" spc="180" dirty="0">
                <a:latin typeface="Times New Roman"/>
                <a:cs typeface="Times New Roman"/>
              </a:rPr>
              <a:t> </a:t>
            </a:r>
            <a:r>
              <a:rPr sz="2600" spc="-105" dirty="0">
                <a:latin typeface="Times New Roman"/>
                <a:cs typeface="Times New Roman"/>
              </a:rPr>
              <a:t>maintain.</a:t>
            </a:r>
            <a:endParaRPr sz="2600">
              <a:latin typeface="Times New Roman"/>
              <a:cs typeface="Times New Roman"/>
            </a:endParaRPr>
          </a:p>
          <a:p>
            <a:pPr marL="286385" marR="5080" indent="-273685">
              <a:lnSpc>
                <a:spcPct val="100000"/>
              </a:lnSpc>
              <a:spcBef>
                <a:spcPts val="600"/>
              </a:spcBef>
              <a:buClr>
                <a:srgbClr val="D24717"/>
              </a:buClr>
              <a:buSzPct val="84615"/>
              <a:buFont typeface="Arial"/>
              <a:buChar char=""/>
              <a:tabLst>
                <a:tab pos="287020" algn="l"/>
              </a:tabLst>
            </a:pPr>
            <a:r>
              <a:rPr sz="2600" spc="-125" dirty="0">
                <a:latin typeface="Times New Roman"/>
                <a:cs typeface="Times New Roman"/>
              </a:rPr>
              <a:t>Communication </a:t>
            </a:r>
            <a:r>
              <a:rPr sz="2600" spc="-130" dirty="0">
                <a:latin typeface="Times New Roman"/>
                <a:cs typeface="Times New Roman"/>
              </a:rPr>
              <a:t>medium </a:t>
            </a:r>
            <a:r>
              <a:rPr sz="2600" spc="-135" dirty="0">
                <a:latin typeface="Times New Roman"/>
                <a:cs typeface="Times New Roman"/>
              </a:rPr>
              <a:t>used </a:t>
            </a:r>
            <a:r>
              <a:rPr sz="2600" spc="-200" dirty="0">
                <a:latin typeface="Times New Roman"/>
                <a:cs typeface="Times New Roman"/>
              </a:rPr>
              <a:t>by </a:t>
            </a:r>
            <a:r>
              <a:rPr sz="2600" spc="-270" dirty="0">
                <a:latin typeface="Times New Roman"/>
                <a:cs typeface="Times New Roman"/>
              </a:rPr>
              <a:t>WAN </a:t>
            </a:r>
            <a:r>
              <a:rPr sz="2600" spc="-100" dirty="0">
                <a:latin typeface="Times New Roman"/>
                <a:cs typeface="Times New Roman"/>
              </a:rPr>
              <a:t>are </a:t>
            </a:r>
            <a:r>
              <a:rPr sz="2600" spc="-195" dirty="0">
                <a:latin typeface="Times New Roman"/>
                <a:cs typeface="Times New Roman"/>
              </a:rPr>
              <a:t>PSTN </a:t>
            </a:r>
            <a:r>
              <a:rPr sz="2600" spc="-40" dirty="0">
                <a:latin typeface="Times New Roman"/>
                <a:cs typeface="Times New Roman"/>
              </a:rPr>
              <a:t>or </a:t>
            </a:r>
            <a:r>
              <a:rPr sz="2600" spc="-165" dirty="0">
                <a:latin typeface="Times New Roman"/>
                <a:cs typeface="Times New Roman"/>
              </a:rPr>
              <a:t>Satellite  </a:t>
            </a:r>
            <a:r>
              <a:rPr sz="2600" spc="-110" dirty="0">
                <a:latin typeface="Times New Roman"/>
                <a:cs typeface="Times New Roman"/>
              </a:rPr>
              <a:t>links.</a:t>
            </a:r>
            <a:endParaRPr sz="2600">
              <a:latin typeface="Times New Roman"/>
              <a:cs typeface="Times New Roman"/>
            </a:endParaRPr>
          </a:p>
          <a:p>
            <a:pPr marL="286385" indent="-273685">
              <a:lnSpc>
                <a:spcPct val="100000"/>
              </a:lnSpc>
              <a:spcBef>
                <a:spcPts val="600"/>
              </a:spcBef>
              <a:buClr>
                <a:srgbClr val="D24717"/>
              </a:buClr>
              <a:buSzPct val="84615"/>
              <a:buFont typeface="Arial"/>
              <a:buChar char=""/>
              <a:tabLst>
                <a:tab pos="287020" algn="l"/>
              </a:tabLst>
            </a:pPr>
            <a:r>
              <a:rPr sz="2600" spc="-270" dirty="0">
                <a:latin typeface="Times New Roman"/>
                <a:cs typeface="Times New Roman"/>
              </a:rPr>
              <a:t>WAN </a:t>
            </a:r>
            <a:r>
              <a:rPr sz="2600" spc="-100" dirty="0">
                <a:latin typeface="Times New Roman"/>
                <a:cs typeface="Times New Roman"/>
              </a:rPr>
              <a:t>operates </a:t>
            </a:r>
            <a:r>
              <a:rPr sz="2600" spc="-110" dirty="0">
                <a:latin typeface="Times New Roman"/>
                <a:cs typeface="Times New Roman"/>
              </a:rPr>
              <a:t>on </a:t>
            </a:r>
            <a:r>
              <a:rPr sz="2600" spc="-145" dirty="0">
                <a:latin typeface="Times New Roman"/>
                <a:cs typeface="Times New Roman"/>
              </a:rPr>
              <a:t>low </a:t>
            </a:r>
            <a:r>
              <a:rPr sz="2600" spc="-130" dirty="0">
                <a:latin typeface="Times New Roman"/>
                <a:cs typeface="Times New Roman"/>
              </a:rPr>
              <a:t>data</a:t>
            </a:r>
            <a:r>
              <a:rPr sz="2600" spc="-125" dirty="0">
                <a:latin typeface="Times New Roman"/>
                <a:cs typeface="Times New Roman"/>
              </a:rPr>
              <a:t> </a:t>
            </a:r>
            <a:r>
              <a:rPr sz="2600" spc="-70" dirty="0">
                <a:latin typeface="Times New Roman"/>
                <a:cs typeface="Times New Roman"/>
              </a:rPr>
              <a:t>rates.</a:t>
            </a:r>
            <a:endParaRPr sz="26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7949" y="481660"/>
            <a:ext cx="4904740" cy="620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900" spc="5" dirty="0"/>
              <a:t>IEEE </a:t>
            </a:r>
            <a:r>
              <a:rPr sz="3900" spc="85" dirty="0">
                <a:solidFill>
                  <a:srgbClr val="FF0000"/>
                </a:solidFill>
              </a:rPr>
              <a:t>802.11</a:t>
            </a:r>
            <a:r>
              <a:rPr sz="3900" spc="-440" dirty="0">
                <a:solidFill>
                  <a:srgbClr val="FF0000"/>
                </a:solidFill>
              </a:rPr>
              <a:t> </a:t>
            </a:r>
            <a:r>
              <a:rPr sz="3900" spc="-30" dirty="0"/>
              <a:t>Standards</a:t>
            </a:r>
            <a:endParaRPr sz="3900"/>
          </a:p>
        </p:txBody>
      </p:sp>
      <p:sp>
        <p:nvSpPr>
          <p:cNvPr id="3" name="object 3"/>
          <p:cNvSpPr txBox="1"/>
          <p:nvPr/>
        </p:nvSpPr>
        <p:spPr>
          <a:xfrm>
            <a:off x="666699" y="1219936"/>
            <a:ext cx="2922905" cy="4659630"/>
          </a:xfrm>
          <a:prstGeom prst="rect">
            <a:avLst/>
          </a:prstGeom>
        </p:spPr>
        <p:txBody>
          <a:bodyPr vert="horz" wrap="square" lIns="0" tIns="93345" rIns="0" bIns="0" rtlCol="0">
            <a:spAutoFit/>
          </a:bodyPr>
          <a:lstStyle/>
          <a:p>
            <a:pPr marL="297180" indent="-284480">
              <a:lnSpc>
                <a:spcPct val="100000"/>
              </a:lnSpc>
              <a:spcBef>
                <a:spcPts val="735"/>
              </a:spcBef>
              <a:buClr>
                <a:srgbClr val="9B2C1F"/>
              </a:buClr>
              <a:buSzPct val="85000"/>
              <a:buFont typeface="Wingdings"/>
              <a:buChar char=""/>
              <a:tabLst>
                <a:tab pos="297180" algn="l"/>
                <a:tab pos="297815" algn="l"/>
              </a:tabLst>
            </a:pPr>
            <a:r>
              <a:rPr sz="2000" spc="-75" dirty="0">
                <a:latin typeface="Times New Roman"/>
                <a:cs typeface="Times New Roman"/>
              </a:rPr>
              <a:t>802.11a </a:t>
            </a:r>
            <a:r>
              <a:rPr sz="2000" spc="-114" dirty="0">
                <a:latin typeface="Times New Roman"/>
                <a:cs typeface="Times New Roman"/>
              </a:rPr>
              <a:t>(OFDM</a:t>
            </a:r>
            <a:r>
              <a:rPr sz="2000" spc="-310" dirty="0">
                <a:latin typeface="Times New Roman"/>
                <a:cs typeface="Times New Roman"/>
              </a:rPr>
              <a:t> </a:t>
            </a:r>
            <a:r>
              <a:rPr sz="2000" spc="-125" dirty="0">
                <a:latin typeface="Times New Roman"/>
                <a:cs typeface="Times New Roman"/>
              </a:rPr>
              <a:t>Waveform)</a:t>
            </a:r>
            <a:endParaRPr sz="2000">
              <a:latin typeface="Times New Roman"/>
              <a:cs typeface="Times New Roman"/>
            </a:endParaRPr>
          </a:p>
          <a:p>
            <a:pPr marL="297180" indent="-284480">
              <a:lnSpc>
                <a:spcPct val="100000"/>
              </a:lnSpc>
              <a:spcBef>
                <a:spcPts val="635"/>
              </a:spcBef>
              <a:buClr>
                <a:srgbClr val="9B2C1F"/>
              </a:buClr>
              <a:buSzPct val="85000"/>
              <a:buFont typeface="Wingdings"/>
              <a:buChar char=""/>
              <a:tabLst>
                <a:tab pos="297180" algn="l"/>
                <a:tab pos="297815" algn="l"/>
              </a:tabLst>
            </a:pPr>
            <a:r>
              <a:rPr sz="2000" spc="-65" dirty="0">
                <a:latin typeface="Times New Roman"/>
                <a:cs typeface="Times New Roman"/>
              </a:rPr>
              <a:t>802.11b</a:t>
            </a:r>
            <a:endParaRPr sz="2000">
              <a:latin typeface="Times New Roman"/>
              <a:cs typeface="Times New Roman"/>
            </a:endParaRPr>
          </a:p>
          <a:p>
            <a:pPr marL="297180" indent="-284480">
              <a:lnSpc>
                <a:spcPct val="100000"/>
              </a:lnSpc>
              <a:spcBef>
                <a:spcPts val="650"/>
              </a:spcBef>
              <a:buClr>
                <a:srgbClr val="9B2C1F"/>
              </a:buClr>
              <a:buSzPct val="85000"/>
              <a:buFont typeface="Wingdings"/>
              <a:buChar char=""/>
              <a:tabLst>
                <a:tab pos="297180" algn="l"/>
                <a:tab pos="297815" algn="l"/>
              </a:tabLst>
            </a:pPr>
            <a:r>
              <a:rPr sz="2000" spc="-75" dirty="0">
                <a:latin typeface="Times New Roman"/>
                <a:cs typeface="Times New Roman"/>
              </a:rPr>
              <a:t>802.11g</a:t>
            </a:r>
            <a:endParaRPr sz="2000">
              <a:latin typeface="Times New Roman"/>
              <a:cs typeface="Times New Roman"/>
            </a:endParaRPr>
          </a:p>
          <a:p>
            <a:pPr marL="297180" indent="-284480">
              <a:lnSpc>
                <a:spcPct val="100000"/>
              </a:lnSpc>
              <a:spcBef>
                <a:spcPts val="635"/>
              </a:spcBef>
              <a:buClr>
                <a:srgbClr val="9B2C1F"/>
              </a:buClr>
              <a:buSzPct val="85000"/>
              <a:buFont typeface="Wingdings"/>
              <a:buChar char=""/>
              <a:tabLst>
                <a:tab pos="297180" algn="l"/>
                <a:tab pos="297815" algn="l"/>
              </a:tabLst>
            </a:pPr>
            <a:r>
              <a:rPr sz="2000" spc="-65" dirty="0">
                <a:latin typeface="Times New Roman"/>
                <a:cs typeface="Times New Roman"/>
              </a:rPr>
              <a:t>802.11n</a:t>
            </a:r>
            <a:endParaRPr sz="2000">
              <a:latin typeface="Times New Roman"/>
              <a:cs typeface="Times New Roman"/>
            </a:endParaRPr>
          </a:p>
          <a:p>
            <a:pPr marL="297180" indent="-284480">
              <a:lnSpc>
                <a:spcPct val="100000"/>
              </a:lnSpc>
              <a:spcBef>
                <a:spcPts val="635"/>
              </a:spcBef>
              <a:buClr>
                <a:srgbClr val="9B2C1F"/>
              </a:buClr>
              <a:buSzPct val="85000"/>
              <a:buFont typeface="Wingdings"/>
              <a:buChar char=""/>
              <a:tabLst>
                <a:tab pos="297180" algn="l"/>
                <a:tab pos="297815" algn="l"/>
              </a:tabLst>
            </a:pPr>
            <a:r>
              <a:rPr sz="2000" spc="-80" dirty="0">
                <a:latin typeface="Times New Roman"/>
                <a:cs typeface="Times New Roman"/>
              </a:rPr>
              <a:t>802.11ac</a:t>
            </a:r>
            <a:endParaRPr sz="2000">
              <a:latin typeface="Times New Roman"/>
              <a:cs typeface="Times New Roman"/>
            </a:endParaRPr>
          </a:p>
          <a:p>
            <a:pPr marL="297180" indent="-284480">
              <a:lnSpc>
                <a:spcPct val="100000"/>
              </a:lnSpc>
              <a:spcBef>
                <a:spcPts val="650"/>
              </a:spcBef>
              <a:buClr>
                <a:srgbClr val="9B2C1F"/>
              </a:buClr>
              <a:buSzPct val="85000"/>
              <a:buFont typeface="Wingdings"/>
              <a:buChar char=""/>
              <a:tabLst>
                <a:tab pos="297180" algn="l"/>
                <a:tab pos="297815" algn="l"/>
              </a:tabLst>
            </a:pPr>
            <a:r>
              <a:rPr sz="2000" spc="-75" dirty="0">
                <a:latin typeface="Times New Roman"/>
                <a:cs typeface="Times New Roman"/>
              </a:rPr>
              <a:t>802.11ad</a:t>
            </a:r>
            <a:endParaRPr sz="2000">
              <a:latin typeface="Times New Roman"/>
              <a:cs typeface="Times New Roman"/>
            </a:endParaRPr>
          </a:p>
          <a:p>
            <a:pPr marL="297180" indent="-284480">
              <a:lnSpc>
                <a:spcPct val="100000"/>
              </a:lnSpc>
              <a:spcBef>
                <a:spcPts val="635"/>
              </a:spcBef>
              <a:buClr>
                <a:srgbClr val="9B2C1F"/>
              </a:buClr>
              <a:buSzPct val="85000"/>
              <a:buFont typeface="Wingdings"/>
              <a:buChar char=""/>
              <a:tabLst>
                <a:tab pos="297180" algn="l"/>
                <a:tab pos="297815" algn="l"/>
              </a:tabLst>
            </a:pPr>
            <a:r>
              <a:rPr sz="2000" spc="-85" dirty="0">
                <a:latin typeface="Times New Roman"/>
                <a:cs typeface="Times New Roman"/>
              </a:rPr>
              <a:t>802.11af</a:t>
            </a:r>
            <a:endParaRPr sz="2000">
              <a:latin typeface="Times New Roman"/>
              <a:cs typeface="Times New Roman"/>
            </a:endParaRPr>
          </a:p>
          <a:p>
            <a:pPr marL="297180" indent="-284480">
              <a:lnSpc>
                <a:spcPct val="100000"/>
              </a:lnSpc>
              <a:spcBef>
                <a:spcPts val="640"/>
              </a:spcBef>
              <a:buClr>
                <a:srgbClr val="9B2C1F"/>
              </a:buClr>
              <a:buSzPct val="85000"/>
              <a:buFont typeface="Wingdings"/>
              <a:buChar char=""/>
              <a:tabLst>
                <a:tab pos="297180" algn="l"/>
                <a:tab pos="297815" algn="l"/>
              </a:tabLst>
            </a:pPr>
            <a:r>
              <a:rPr sz="2000" spc="-85" dirty="0">
                <a:latin typeface="Times New Roman"/>
                <a:cs typeface="Times New Roman"/>
              </a:rPr>
              <a:t>802.11ah</a:t>
            </a:r>
            <a:endParaRPr sz="2000">
              <a:latin typeface="Times New Roman"/>
              <a:cs typeface="Times New Roman"/>
            </a:endParaRPr>
          </a:p>
          <a:p>
            <a:pPr marL="297180" indent="-284480">
              <a:lnSpc>
                <a:spcPct val="100000"/>
              </a:lnSpc>
              <a:spcBef>
                <a:spcPts val="650"/>
              </a:spcBef>
              <a:buClr>
                <a:srgbClr val="9B2C1F"/>
              </a:buClr>
              <a:buSzPct val="85000"/>
              <a:buFont typeface="Wingdings"/>
              <a:buChar char=""/>
              <a:tabLst>
                <a:tab pos="297180" algn="l"/>
                <a:tab pos="297815" algn="l"/>
              </a:tabLst>
            </a:pPr>
            <a:r>
              <a:rPr sz="2000" spc="-80" dirty="0">
                <a:latin typeface="Times New Roman"/>
                <a:cs typeface="Times New Roman"/>
              </a:rPr>
              <a:t>802.11ai</a:t>
            </a:r>
            <a:endParaRPr sz="2000">
              <a:latin typeface="Times New Roman"/>
              <a:cs typeface="Times New Roman"/>
            </a:endParaRPr>
          </a:p>
          <a:p>
            <a:pPr marL="297180" indent="-284480">
              <a:lnSpc>
                <a:spcPct val="100000"/>
              </a:lnSpc>
              <a:spcBef>
                <a:spcPts val="635"/>
              </a:spcBef>
              <a:buClr>
                <a:srgbClr val="9B2C1F"/>
              </a:buClr>
              <a:buSzPct val="85000"/>
              <a:buFont typeface="Wingdings"/>
              <a:buChar char=""/>
              <a:tabLst>
                <a:tab pos="297180" algn="l"/>
                <a:tab pos="297815" algn="l"/>
              </a:tabLst>
            </a:pPr>
            <a:r>
              <a:rPr sz="2000" spc="-80" dirty="0">
                <a:latin typeface="Times New Roman"/>
                <a:cs typeface="Times New Roman"/>
              </a:rPr>
              <a:t>802.11aj</a:t>
            </a:r>
            <a:endParaRPr sz="2000">
              <a:latin typeface="Times New Roman"/>
              <a:cs typeface="Times New Roman"/>
            </a:endParaRPr>
          </a:p>
          <a:p>
            <a:pPr marL="297180" indent="-284480">
              <a:lnSpc>
                <a:spcPct val="100000"/>
              </a:lnSpc>
              <a:spcBef>
                <a:spcPts val="635"/>
              </a:spcBef>
              <a:buClr>
                <a:srgbClr val="9B2C1F"/>
              </a:buClr>
              <a:buSzPct val="85000"/>
              <a:buFont typeface="Wingdings"/>
              <a:buChar char=""/>
              <a:tabLst>
                <a:tab pos="297180" algn="l"/>
                <a:tab pos="297815" algn="l"/>
              </a:tabLst>
            </a:pPr>
            <a:r>
              <a:rPr sz="2000" spc="-80" dirty="0">
                <a:latin typeface="Times New Roman"/>
                <a:cs typeface="Times New Roman"/>
              </a:rPr>
              <a:t>802.11aq</a:t>
            </a:r>
            <a:endParaRPr sz="2000">
              <a:latin typeface="Times New Roman"/>
              <a:cs typeface="Times New Roman"/>
            </a:endParaRPr>
          </a:p>
          <a:p>
            <a:pPr marL="297180" indent="-284480">
              <a:lnSpc>
                <a:spcPct val="100000"/>
              </a:lnSpc>
              <a:spcBef>
                <a:spcPts val="650"/>
              </a:spcBef>
              <a:buClr>
                <a:srgbClr val="9B2C1F"/>
              </a:buClr>
              <a:buSzPct val="85000"/>
              <a:buFont typeface="Wingdings"/>
              <a:buChar char=""/>
              <a:tabLst>
                <a:tab pos="297180" algn="l"/>
                <a:tab pos="297815" algn="l"/>
              </a:tabLst>
            </a:pPr>
            <a:r>
              <a:rPr sz="2000" spc="-75" dirty="0">
                <a:latin typeface="Times New Roman"/>
                <a:cs typeface="Times New Roman"/>
              </a:rPr>
              <a:t>802.11ax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80644" y="89915"/>
            <a:ext cx="3893820" cy="10942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825240" y="89915"/>
            <a:ext cx="4771644" cy="109423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947659" y="89915"/>
            <a:ext cx="774192" cy="109423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75182" y="219583"/>
            <a:ext cx="7390130" cy="619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900" b="1" spc="-180" dirty="0">
                <a:solidFill>
                  <a:srgbClr val="FF0000"/>
                </a:solidFill>
                <a:latin typeface="Trebuchet MS"/>
                <a:cs typeface="Trebuchet MS"/>
              </a:rPr>
              <a:t>Physical </a:t>
            </a:r>
            <a:r>
              <a:rPr sz="3900" b="1" spc="-80" dirty="0">
                <a:solidFill>
                  <a:srgbClr val="FF0000"/>
                </a:solidFill>
                <a:latin typeface="Trebuchet MS"/>
                <a:cs typeface="Trebuchet MS"/>
              </a:rPr>
              <a:t>Media </a:t>
            </a:r>
            <a:r>
              <a:rPr sz="3900" b="1" spc="-225" dirty="0">
                <a:latin typeface="Trebuchet MS"/>
                <a:cs typeface="Trebuchet MS"/>
              </a:rPr>
              <a:t>of </a:t>
            </a:r>
            <a:r>
              <a:rPr sz="3900" b="1" spc="-114" dirty="0">
                <a:latin typeface="Trebuchet MS"/>
                <a:cs typeface="Trebuchet MS"/>
              </a:rPr>
              <a:t>802.11</a:t>
            </a:r>
            <a:r>
              <a:rPr sz="3900" b="1" spc="-380" dirty="0">
                <a:latin typeface="Trebuchet MS"/>
                <a:cs typeface="Trebuchet MS"/>
              </a:rPr>
              <a:t> </a:t>
            </a:r>
            <a:r>
              <a:rPr sz="3900" b="1" spc="-140" dirty="0">
                <a:latin typeface="Trebuchet MS"/>
                <a:cs typeface="Trebuchet MS"/>
              </a:rPr>
              <a:t>Standard</a:t>
            </a:r>
            <a:endParaRPr sz="3900">
              <a:latin typeface="Trebuchet MS"/>
              <a:cs typeface="Trebuchet M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413759" y="1320038"/>
            <a:ext cx="5453380" cy="1395095"/>
          </a:xfrm>
          <a:custGeom>
            <a:avLst/>
            <a:gdLst/>
            <a:ahLst/>
            <a:cxnLst/>
            <a:rect l="l" t="t" r="r" b="b"/>
            <a:pathLst>
              <a:path w="5453380" h="1395095">
                <a:moveTo>
                  <a:pt x="5220716" y="0"/>
                </a:moveTo>
                <a:lnTo>
                  <a:pt x="0" y="0"/>
                </a:lnTo>
                <a:lnTo>
                  <a:pt x="0" y="1394714"/>
                </a:lnTo>
                <a:lnTo>
                  <a:pt x="5220716" y="1394714"/>
                </a:lnTo>
                <a:lnTo>
                  <a:pt x="5267566" y="1389993"/>
                </a:lnTo>
                <a:lnTo>
                  <a:pt x="5311197" y="1376455"/>
                </a:lnTo>
                <a:lnTo>
                  <a:pt x="5350676" y="1355032"/>
                </a:lnTo>
                <a:lnTo>
                  <a:pt x="5385069" y="1326657"/>
                </a:lnTo>
                <a:lnTo>
                  <a:pt x="5413444" y="1292264"/>
                </a:lnTo>
                <a:lnTo>
                  <a:pt x="5434867" y="1252785"/>
                </a:lnTo>
                <a:lnTo>
                  <a:pt x="5448405" y="1209154"/>
                </a:lnTo>
                <a:lnTo>
                  <a:pt x="5453125" y="1162303"/>
                </a:lnTo>
                <a:lnTo>
                  <a:pt x="5453125" y="232410"/>
                </a:lnTo>
                <a:lnTo>
                  <a:pt x="5448405" y="185559"/>
                </a:lnTo>
                <a:lnTo>
                  <a:pt x="5434867" y="141928"/>
                </a:lnTo>
                <a:lnTo>
                  <a:pt x="5413444" y="102449"/>
                </a:lnTo>
                <a:lnTo>
                  <a:pt x="5385069" y="68056"/>
                </a:lnTo>
                <a:lnTo>
                  <a:pt x="5350676" y="39681"/>
                </a:lnTo>
                <a:lnTo>
                  <a:pt x="5311197" y="18258"/>
                </a:lnTo>
                <a:lnTo>
                  <a:pt x="5267566" y="4720"/>
                </a:lnTo>
                <a:lnTo>
                  <a:pt x="5220716" y="0"/>
                </a:lnTo>
                <a:close/>
              </a:path>
            </a:pathLst>
          </a:custGeom>
          <a:solidFill>
            <a:srgbClr val="DFDBD3">
              <a:alpha val="90194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413759" y="1320038"/>
            <a:ext cx="5453380" cy="1395095"/>
          </a:xfrm>
          <a:custGeom>
            <a:avLst/>
            <a:gdLst/>
            <a:ahLst/>
            <a:cxnLst/>
            <a:rect l="l" t="t" r="r" b="b"/>
            <a:pathLst>
              <a:path w="5453380" h="1395095">
                <a:moveTo>
                  <a:pt x="5453125" y="232410"/>
                </a:moveTo>
                <a:lnTo>
                  <a:pt x="5453125" y="1162303"/>
                </a:lnTo>
                <a:lnTo>
                  <a:pt x="5448405" y="1209154"/>
                </a:lnTo>
                <a:lnTo>
                  <a:pt x="5434867" y="1252785"/>
                </a:lnTo>
                <a:lnTo>
                  <a:pt x="5413444" y="1292264"/>
                </a:lnTo>
                <a:lnTo>
                  <a:pt x="5385069" y="1326657"/>
                </a:lnTo>
                <a:lnTo>
                  <a:pt x="5350676" y="1355032"/>
                </a:lnTo>
                <a:lnTo>
                  <a:pt x="5311197" y="1376455"/>
                </a:lnTo>
                <a:lnTo>
                  <a:pt x="5267566" y="1389993"/>
                </a:lnTo>
                <a:lnTo>
                  <a:pt x="5220716" y="1394714"/>
                </a:lnTo>
                <a:lnTo>
                  <a:pt x="0" y="1394714"/>
                </a:lnTo>
                <a:lnTo>
                  <a:pt x="0" y="0"/>
                </a:lnTo>
                <a:lnTo>
                  <a:pt x="5220716" y="0"/>
                </a:lnTo>
                <a:lnTo>
                  <a:pt x="5267566" y="4720"/>
                </a:lnTo>
                <a:lnTo>
                  <a:pt x="5311197" y="18258"/>
                </a:lnTo>
                <a:lnTo>
                  <a:pt x="5350676" y="39681"/>
                </a:lnTo>
                <a:lnTo>
                  <a:pt x="5385069" y="68056"/>
                </a:lnTo>
                <a:lnTo>
                  <a:pt x="5413444" y="102449"/>
                </a:lnTo>
                <a:lnTo>
                  <a:pt x="5434867" y="141928"/>
                </a:lnTo>
                <a:lnTo>
                  <a:pt x="5448405" y="185559"/>
                </a:lnTo>
                <a:lnTo>
                  <a:pt x="5453125" y="232410"/>
                </a:lnTo>
                <a:close/>
              </a:path>
            </a:pathLst>
          </a:custGeom>
          <a:ln w="9525">
            <a:solidFill>
              <a:srgbClr val="DFDB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3493134" y="1400302"/>
            <a:ext cx="4138295" cy="11245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Char char="•"/>
              <a:tabLst>
                <a:tab pos="241300" algn="l"/>
              </a:tabLst>
            </a:pPr>
            <a:r>
              <a:rPr sz="2400" spc="-85" dirty="0">
                <a:latin typeface="Times New Roman"/>
                <a:cs typeface="Times New Roman"/>
              </a:rPr>
              <a:t>Operating </a:t>
            </a:r>
            <a:r>
              <a:rPr sz="2400" spc="-110" dirty="0">
                <a:latin typeface="Times New Roman"/>
                <a:cs typeface="Times New Roman"/>
              </a:rPr>
              <a:t>in </a:t>
            </a:r>
            <a:r>
              <a:rPr sz="2400" spc="-35" dirty="0">
                <a:latin typeface="Times New Roman"/>
                <a:cs typeface="Times New Roman"/>
              </a:rPr>
              <a:t>2.4 </a:t>
            </a:r>
            <a:r>
              <a:rPr sz="2400" spc="-165" dirty="0">
                <a:latin typeface="Times New Roman"/>
                <a:cs typeface="Times New Roman"/>
              </a:rPr>
              <a:t>GHz </a:t>
            </a:r>
            <a:r>
              <a:rPr sz="2400" spc="-265" dirty="0">
                <a:latin typeface="Times New Roman"/>
                <a:cs typeface="Times New Roman"/>
              </a:rPr>
              <a:t>ISM</a:t>
            </a:r>
            <a:r>
              <a:rPr sz="2400" spc="35" dirty="0">
                <a:latin typeface="Times New Roman"/>
                <a:cs typeface="Times New Roman"/>
              </a:rPr>
              <a:t> </a:t>
            </a:r>
            <a:r>
              <a:rPr sz="2400" spc="-130" dirty="0">
                <a:latin typeface="Times New Roman"/>
                <a:cs typeface="Times New Roman"/>
              </a:rPr>
              <a:t>band</a:t>
            </a:r>
            <a:endParaRPr sz="24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buChar char="•"/>
              <a:tabLst>
                <a:tab pos="241300" algn="l"/>
              </a:tabLst>
            </a:pPr>
            <a:r>
              <a:rPr sz="2400" spc="-145" dirty="0">
                <a:latin typeface="Times New Roman"/>
                <a:cs typeface="Times New Roman"/>
              </a:rPr>
              <a:t>Lower </a:t>
            </a:r>
            <a:r>
              <a:rPr sz="2400" spc="-60" dirty="0">
                <a:latin typeface="Times New Roman"/>
                <a:cs typeface="Times New Roman"/>
              </a:rPr>
              <a:t>cost, </a:t>
            </a:r>
            <a:r>
              <a:rPr sz="2400" spc="-114" dirty="0">
                <a:latin typeface="Times New Roman"/>
                <a:cs typeface="Times New Roman"/>
              </a:rPr>
              <a:t>power</a:t>
            </a:r>
            <a:r>
              <a:rPr sz="2400" spc="-145" dirty="0">
                <a:latin typeface="Times New Roman"/>
                <a:cs typeface="Times New Roman"/>
              </a:rPr>
              <a:t> </a:t>
            </a:r>
            <a:r>
              <a:rPr sz="2400" spc="-105" dirty="0">
                <a:latin typeface="Times New Roman"/>
                <a:cs typeface="Times New Roman"/>
              </a:rPr>
              <a:t>consumption</a:t>
            </a:r>
            <a:endParaRPr sz="24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10"/>
              </a:spcBef>
              <a:buChar char="•"/>
              <a:tabLst>
                <a:tab pos="241300" algn="l"/>
              </a:tabLst>
            </a:pPr>
            <a:r>
              <a:rPr sz="2400" spc="-135" dirty="0">
                <a:latin typeface="Times New Roman"/>
                <a:cs typeface="Times New Roman"/>
              </a:rPr>
              <a:t>Most </a:t>
            </a:r>
            <a:r>
              <a:rPr sz="2400" spc="-65" dirty="0">
                <a:latin typeface="Times New Roman"/>
                <a:cs typeface="Times New Roman"/>
              </a:rPr>
              <a:t>tolerant </a:t>
            </a:r>
            <a:r>
              <a:rPr sz="2400" spc="-40" dirty="0">
                <a:latin typeface="Times New Roman"/>
                <a:cs typeface="Times New Roman"/>
              </a:rPr>
              <a:t>to </a:t>
            </a:r>
            <a:r>
              <a:rPr sz="2400" spc="-150" dirty="0">
                <a:latin typeface="Times New Roman"/>
                <a:cs typeface="Times New Roman"/>
              </a:rPr>
              <a:t>signal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-80" dirty="0">
                <a:latin typeface="Times New Roman"/>
                <a:cs typeface="Times New Roman"/>
              </a:rPr>
              <a:t>interference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04800" y="1129283"/>
            <a:ext cx="3188207" cy="191109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413759" y="3150742"/>
            <a:ext cx="5453380" cy="1395095"/>
          </a:xfrm>
          <a:custGeom>
            <a:avLst/>
            <a:gdLst/>
            <a:ahLst/>
            <a:cxnLst/>
            <a:rect l="l" t="t" r="r" b="b"/>
            <a:pathLst>
              <a:path w="5453380" h="1395095">
                <a:moveTo>
                  <a:pt x="5220716" y="0"/>
                </a:moveTo>
                <a:lnTo>
                  <a:pt x="0" y="0"/>
                </a:lnTo>
                <a:lnTo>
                  <a:pt x="0" y="1394714"/>
                </a:lnTo>
                <a:lnTo>
                  <a:pt x="5220716" y="1394714"/>
                </a:lnTo>
                <a:lnTo>
                  <a:pt x="5267566" y="1389993"/>
                </a:lnTo>
                <a:lnTo>
                  <a:pt x="5311197" y="1376455"/>
                </a:lnTo>
                <a:lnTo>
                  <a:pt x="5350676" y="1355032"/>
                </a:lnTo>
                <a:lnTo>
                  <a:pt x="5385069" y="1326657"/>
                </a:lnTo>
                <a:lnTo>
                  <a:pt x="5413444" y="1292264"/>
                </a:lnTo>
                <a:lnTo>
                  <a:pt x="5434867" y="1252785"/>
                </a:lnTo>
                <a:lnTo>
                  <a:pt x="5448405" y="1209154"/>
                </a:lnTo>
                <a:lnTo>
                  <a:pt x="5453125" y="1162304"/>
                </a:lnTo>
                <a:lnTo>
                  <a:pt x="5453125" y="232410"/>
                </a:lnTo>
                <a:lnTo>
                  <a:pt x="5448405" y="185559"/>
                </a:lnTo>
                <a:lnTo>
                  <a:pt x="5434867" y="141928"/>
                </a:lnTo>
                <a:lnTo>
                  <a:pt x="5413444" y="102449"/>
                </a:lnTo>
                <a:lnTo>
                  <a:pt x="5385069" y="68056"/>
                </a:lnTo>
                <a:lnTo>
                  <a:pt x="5350676" y="39681"/>
                </a:lnTo>
                <a:lnTo>
                  <a:pt x="5311197" y="18258"/>
                </a:lnTo>
                <a:lnTo>
                  <a:pt x="5267566" y="4720"/>
                </a:lnTo>
                <a:lnTo>
                  <a:pt x="5220716" y="0"/>
                </a:lnTo>
                <a:close/>
              </a:path>
            </a:pathLst>
          </a:custGeom>
          <a:solidFill>
            <a:srgbClr val="DED6D2">
              <a:alpha val="90194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413759" y="3150742"/>
            <a:ext cx="5453380" cy="1395095"/>
          </a:xfrm>
          <a:custGeom>
            <a:avLst/>
            <a:gdLst/>
            <a:ahLst/>
            <a:cxnLst/>
            <a:rect l="l" t="t" r="r" b="b"/>
            <a:pathLst>
              <a:path w="5453380" h="1395095">
                <a:moveTo>
                  <a:pt x="5453125" y="232410"/>
                </a:moveTo>
                <a:lnTo>
                  <a:pt x="5453125" y="1162304"/>
                </a:lnTo>
                <a:lnTo>
                  <a:pt x="5448405" y="1209154"/>
                </a:lnTo>
                <a:lnTo>
                  <a:pt x="5434867" y="1252785"/>
                </a:lnTo>
                <a:lnTo>
                  <a:pt x="5413444" y="1292264"/>
                </a:lnTo>
                <a:lnTo>
                  <a:pt x="5385069" y="1326657"/>
                </a:lnTo>
                <a:lnTo>
                  <a:pt x="5350676" y="1355032"/>
                </a:lnTo>
                <a:lnTo>
                  <a:pt x="5311197" y="1376455"/>
                </a:lnTo>
                <a:lnTo>
                  <a:pt x="5267566" y="1389993"/>
                </a:lnTo>
                <a:lnTo>
                  <a:pt x="5220716" y="1394714"/>
                </a:lnTo>
                <a:lnTo>
                  <a:pt x="0" y="1394714"/>
                </a:lnTo>
                <a:lnTo>
                  <a:pt x="0" y="0"/>
                </a:lnTo>
                <a:lnTo>
                  <a:pt x="5220716" y="0"/>
                </a:lnTo>
                <a:lnTo>
                  <a:pt x="5267566" y="4720"/>
                </a:lnTo>
                <a:lnTo>
                  <a:pt x="5311197" y="18258"/>
                </a:lnTo>
                <a:lnTo>
                  <a:pt x="5350676" y="39681"/>
                </a:lnTo>
                <a:lnTo>
                  <a:pt x="5385069" y="68056"/>
                </a:lnTo>
                <a:lnTo>
                  <a:pt x="5413444" y="102449"/>
                </a:lnTo>
                <a:lnTo>
                  <a:pt x="5434867" y="141928"/>
                </a:lnTo>
                <a:lnTo>
                  <a:pt x="5448405" y="185559"/>
                </a:lnTo>
                <a:lnTo>
                  <a:pt x="5453125" y="232410"/>
                </a:lnTo>
                <a:close/>
              </a:path>
            </a:pathLst>
          </a:custGeom>
          <a:ln w="9525">
            <a:solidFill>
              <a:srgbClr val="DED6D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3493134" y="3231260"/>
            <a:ext cx="4748530" cy="11245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Char char="•"/>
              <a:tabLst>
                <a:tab pos="241300" algn="l"/>
              </a:tabLst>
            </a:pPr>
            <a:r>
              <a:rPr sz="2400" spc="-85" dirty="0">
                <a:latin typeface="Times New Roman"/>
                <a:cs typeface="Times New Roman"/>
              </a:rPr>
              <a:t>Operating </a:t>
            </a:r>
            <a:r>
              <a:rPr sz="2400" spc="-110" dirty="0">
                <a:latin typeface="Times New Roman"/>
                <a:cs typeface="Times New Roman"/>
              </a:rPr>
              <a:t>in </a:t>
            </a:r>
            <a:r>
              <a:rPr sz="2400" spc="-35" dirty="0">
                <a:latin typeface="Times New Roman"/>
                <a:cs typeface="Times New Roman"/>
              </a:rPr>
              <a:t>2.4 </a:t>
            </a:r>
            <a:r>
              <a:rPr sz="2400" spc="-165" dirty="0">
                <a:latin typeface="Times New Roman"/>
                <a:cs typeface="Times New Roman"/>
              </a:rPr>
              <a:t>GHz </a:t>
            </a:r>
            <a:r>
              <a:rPr sz="2400" spc="-265" dirty="0">
                <a:latin typeface="Times New Roman"/>
                <a:cs typeface="Times New Roman"/>
              </a:rPr>
              <a:t>ISM </a:t>
            </a:r>
            <a:r>
              <a:rPr sz="2400" spc="-130" dirty="0">
                <a:latin typeface="Times New Roman"/>
                <a:cs typeface="Times New Roman"/>
              </a:rPr>
              <a:t>band</a:t>
            </a:r>
            <a:endParaRPr sz="24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buChar char="•"/>
              <a:tabLst>
                <a:tab pos="241300" algn="l"/>
              </a:tabLst>
            </a:pPr>
            <a:r>
              <a:rPr sz="2400" spc="-100" dirty="0">
                <a:latin typeface="Times New Roman"/>
                <a:cs typeface="Times New Roman"/>
              </a:rPr>
              <a:t>Supports </a:t>
            </a:r>
            <a:r>
              <a:rPr sz="2400" spc="-114" dirty="0">
                <a:latin typeface="Times New Roman"/>
                <a:cs typeface="Times New Roman"/>
              </a:rPr>
              <a:t>higher </a:t>
            </a:r>
            <a:r>
              <a:rPr sz="2400" spc="-120" dirty="0">
                <a:latin typeface="Times New Roman"/>
                <a:cs typeface="Times New Roman"/>
              </a:rPr>
              <a:t>data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spc="-90" dirty="0">
                <a:latin typeface="Times New Roman"/>
                <a:cs typeface="Times New Roman"/>
              </a:rPr>
              <a:t>rates</a:t>
            </a:r>
            <a:endParaRPr sz="24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15"/>
              </a:spcBef>
              <a:buChar char="•"/>
              <a:tabLst>
                <a:tab pos="241300" algn="l"/>
              </a:tabLst>
            </a:pPr>
            <a:r>
              <a:rPr sz="2400" spc="-120" dirty="0">
                <a:latin typeface="Times New Roman"/>
                <a:cs typeface="Times New Roman"/>
              </a:rPr>
              <a:t>More </a:t>
            </a:r>
            <a:r>
              <a:rPr sz="2400" spc="-114" dirty="0">
                <a:latin typeface="Times New Roman"/>
                <a:cs typeface="Times New Roman"/>
              </a:rPr>
              <a:t>range </a:t>
            </a:r>
            <a:r>
              <a:rPr sz="2400" spc="-105" dirty="0">
                <a:latin typeface="Times New Roman"/>
                <a:cs typeface="Times New Roman"/>
              </a:rPr>
              <a:t>than </a:t>
            </a:r>
            <a:r>
              <a:rPr sz="2400" spc="-185" dirty="0">
                <a:latin typeface="Times New Roman"/>
                <a:cs typeface="Times New Roman"/>
              </a:rPr>
              <a:t>FH </a:t>
            </a:r>
            <a:r>
              <a:rPr sz="2400" spc="-40" dirty="0">
                <a:latin typeface="Times New Roman"/>
                <a:cs typeface="Times New Roman"/>
              </a:rPr>
              <a:t>or </a:t>
            </a:r>
            <a:r>
              <a:rPr sz="2400" spc="-180" dirty="0">
                <a:latin typeface="Times New Roman"/>
                <a:cs typeface="Times New Roman"/>
              </a:rPr>
              <a:t>IR </a:t>
            </a:r>
            <a:r>
              <a:rPr sz="2400" spc="-155" dirty="0">
                <a:latin typeface="Times New Roman"/>
                <a:cs typeface="Times New Roman"/>
              </a:rPr>
              <a:t>physical </a:t>
            </a:r>
            <a:r>
              <a:rPr sz="2400" spc="-140" dirty="0">
                <a:latin typeface="Times New Roman"/>
                <a:cs typeface="Times New Roman"/>
              </a:rPr>
              <a:t>layers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71272" y="2959607"/>
            <a:ext cx="3317748" cy="191109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555142" y="1198321"/>
            <a:ext cx="2652395" cy="3308985"/>
          </a:xfrm>
          <a:prstGeom prst="rect">
            <a:avLst/>
          </a:prstGeom>
        </p:spPr>
        <p:txBody>
          <a:bodyPr vert="horz" wrap="square" lIns="0" tIns="90805" rIns="0" bIns="0" rtlCol="0">
            <a:spAutoFit/>
          </a:bodyPr>
          <a:lstStyle/>
          <a:p>
            <a:pPr marL="106680" marR="101600" indent="635" algn="ctr">
              <a:lnSpc>
                <a:spcPts val="3610"/>
              </a:lnSpc>
              <a:spcBef>
                <a:spcPts val="715"/>
              </a:spcBef>
            </a:pPr>
            <a:r>
              <a:rPr sz="3500" spc="-160" dirty="0">
                <a:latin typeface="Times New Roman"/>
                <a:cs typeface="Times New Roman"/>
              </a:rPr>
              <a:t>Frequency-  </a:t>
            </a:r>
            <a:r>
              <a:rPr sz="3500" spc="-180" dirty="0">
                <a:latin typeface="Times New Roman"/>
                <a:cs typeface="Times New Roman"/>
              </a:rPr>
              <a:t>hopping</a:t>
            </a:r>
            <a:r>
              <a:rPr sz="3500" spc="-200" dirty="0">
                <a:latin typeface="Times New Roman"/>
                <a:cs typeface="Times New Roman"/>
              </a:rPr>
              <a:t> </a:t>
            </a:r>
            <a:r>
              <a:rPr sz="3500" spc="-160" dirty="0">
                <a:latin typeface="Times New Roman"/>
                <a:cs typeface="Times New Roman"/>
              </a:rPr>
              <a:t>spread  </a:t>
            </a:r>
            <a:r>
              <a:rPr sz="3500" spc="-120" dirty="0">
                <a:latin typeface="Times New Roman"/>
                <a:cs typeface="Times New Roman"/>
              </a:rPr>
              <a:t>spectrum</a:t>
            </a:r>
            <a:endParaRPr sz="3500">
              <a:latin typeface="Times New Roman"/>
              <a:cs typeface="Times New Roman"/>
            </a:endParaRPr>
          </a:p>
          <a:p>
            <a:pPr marL="12065" marR="5080" algn="ctr">
              <a:lnSpc>
                <a:spcPct val="86000"/>
              </a:lnSpc>
              <a:spcBef>
                <a:spcPts val="3565"/>
              </a:spcBef>
            </a:pPr>
            <a:r>
              <a:rPr sz="3500" spc="-120" dirty="0">
                <a:latin typeface="Times New Roman"/>
                <a:cs typeface="Times New Roman"/>
              </a:rPr>
              <a:t>Di</a:t>
            </a:r>
            <a:r>
              <a:rPr sz="3500" spc="-105" dirty="0">
                <a:latin typeface="Times New Roman"/>
                <a:cs typeface="Times New Roman"/>
              </a:rPr>
              <a:t>r</a:t>
            </a:r>
            <a:r>
              <a:rPr sz="3500" spc="-170" dirty="0">
                <a:latin typeface="Times New Roman"/>
                <a:cs typeface="Times New Roman"/>
              </a:rPr>
              <a:t>e</a:t>
            </a:r>
            <a:r>
              <a:rPr sz="3500" spc="-180" dirty="0">
                <a:latin typeface="Times New Roman"/>
                <a:cs typeface="Times New Roman"/>
              </a:rPr>
              <a:t>c</a:t>
            </a:r>
            <a:r>
              <a:rPr sz="3500" spc="40" dirty="0">
                <a:latin typeface="Times New Roman"/>
                <a:cs typeface="Times New Roman"/>
              </a:rPr>
              <a:t>t</a:t>
            </a:r>
            <a:r>
              <a:rPr sz="3500" spc="-75" dirty="0">
                <a:latin typeface="Times New Roman"/>
                <a:cs typeface="Times New Roman"/>
              </a:rPr>
              <a:t>-</a:t>
            </a:r>
            <a:r>
              <a:rPr sz="3500" spc="-190" dirty="0">
                <a:latin typeface="Times New Roman"/>
                <a:cs typeface="Times New Roman"/>
              </a:rPr>
              <a:t>s</a:t>
            </a:r>
            <a:r>
              <a:rPr sz="3500" spc="-229" dirty="0">
                <a:latin typeface="Times New Roman"/>
                <a:cs typeface="Times New Roman"/>
              </a:rPr>
              <a:t>e</a:t>
            </a:r>
            <a:r>
              <a:rPr sz="3500" spc="-140" dirty="0">
                <a:latin typeface="Times New Roman"/>
                <a:cs typeface="Times New Roman"/>
              </a:rPr>
              <a:t>quence  </a:t>
            </a:r>
            <a:r>
              <a:rPr sz="3500" spc="-160" dirty="0">
                <a:latin typeface="Times New Roman"/>
                <a:cs typeface="Times New Roman"/>
              </a:rPr>
              <a:t>spread  </a:t>
            </a:r>
            <a:r>
              <a:rPr sz="3500" spc="-120" dirty="0">
                <a:latin typeface="Times New Roman"/>
                <a:cs typeface="Times New Roman"/>
              </a:rPr>
              <a:t>spectrum</a:t>
            </a:r>
            <a:endParaRPr sz="35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3413759" y="4981447"/>
            <a:ext cx="5453380" cy="1395095"/>
          </a:xfrm>
          <a:custGeom>
            <a:avLst/>
            <a:gdLst/>
            <a:ahLst/>
            <a:cxnLst/>
            <a:rect l="l" t="t" r="r" b="b"/>
            <a:pathLst>
              <a:path w="5453380" h="1395095">
                <a:moveTo>
                  <a:pt x="5220716" y="0"/>
                </a:moveTo>
                <a:lnTo>
                  <a:pt x="0" y="0"/>
                </a:lnTo>
                <a:lnTo>
                  <a:pt x="0" y="1394752"/>
                </a:lnTo>
                <a:lnTo>
                  <a:pt x="5220716" y="1394752"/>
                </a:lnTo>
                <a:lnTo>
                  <a:pt x="5267566" y="1390029"/>
                </a:lnTo>
                <a:lnTo>
                  <a:pt x="5311197" y="1376483"/>
                </a:lnTo>
                <a:lnTo>
                  <a:pt x="5350676" y="1355050"/>
                </a:lnTo>
                <a:lnTo>
                  <a:pt x="5385069" y="1326664"/>
                </a:lnTo>
                <a:lnTo>
                  <a:pt x="5413444" y="1292259"/>
                </a:lnTo>
                <a:lnTo>
                  <a:pt x="5434867" y="1252770"/>
                </a:lnTo>
                <a:lnTo>
                  <a:pt x="5448405" y="1209131"/>
                </a:lnTo>
                <a:lnTo>
                  <a:pt x="5453125" y="1162278"/>
                </a:lnTo>
                <a:lnTo>
                  <a:pt x="5453125" y="232409"/>
                </a:lnTo>
                <a:lnTo>
                  <a:pt x="5448405" y="185559"/>
                </a:lnTo>
                <a:lnTo>
                  <a:pt x="5434867" y="141928"/>
                </a:lnTo>
                <a:lnTo>
                  <a:pt x="5413444" y="102449"/>
                </a:lnTo>
                <a:lnTo>
                  <a:pt x="5385069" y="68056"/>
                </a:lnTo>
                <a:lnTo>
                  <a:pt x="5350676" y="39681"/>
                </a:lnTo>
                <a:lnTo>
                  <a:pt x="5311197" y="18258"/>
                </a:lnTo>
                <a:lnTo>
                  <a:pt x="5267566" y="4720"/>
                </a:lnTo>
                <a:lnTo>
                  <a:pt x="5220716" y="0"/>
                </a:lnTo>
                <a:close/>
              </a:path>
            </a:pathLst>
          </a:custGeom>
          <a:solidFill>
            <a:srgbClr val="DDD2D0">
              <a:alpha val="90194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413759" y="4981447"/>
            <a:ext cx="5453380" cy="1395095"/>
          </a:xfrm>
          <a:custGeom>
            <a:avLst/>
            <a:gdLst/>
            <a:ahLst/>
            <a:cxnLst/>
            <a:rect l="l" t="t" r="r" b="b"/>
            <a:pathLst>
              <a:path w="5453380" h="1395095">
                <a:moveTo>
                  <a:pt x="5453125" y="232409"/>
                </a:moveTo>
                <a:lnTo>
                  <a:pt x="5453125" y="1162278"/>
                </a:lnTo>
                <a:lnTo>
                  <a:pt x="5448405" y="1209131"/>
                </a:lnTo>
                <a:lnTo>
                  <a:pt x="5434867" y="1252770"/>
                </a:lnTo>
                <a:lnTo>
                  <a:pt x="5413444" y="1292259"/>
                </a:lnTo>
                <a:lnTo>
                  <a:pt x="5385069" y="1326664"/>
                </a:lnTo>
                <a:lnTo>
                  <a:pt x="5350676" y="1355050"/>
                </a:lnTo>
                <a:lnTo>
                  <a:pt x="5311197" y="1376483"/>
                </a:lnTo>
                <a:lnTo>
                  <a:pt x="5267566" y="1390029"/>
                </a:lnTo>
                <a:lnTo>
                  <a:pt x="5220716" y="1394752"/>
                </a:lnTo>
                <a:lnTo>
                  <a:pt x="0" y="1394752"/>
                </a:lnTo>
                <a:lnTo>
                  <a:pt x="0" y="0"/>
                </a:lnTo>
                <a:lnTo>
                  <a:pt x="5220716" y="0"/>
                </a:lnTo>
                <a:lnTo>
                  <a:pt x="5267566" y="4720"/>
                </a:lnTo>
                <a:lnTo>
                  <a:pt x="5311197" y="18258"/>
                </a:lnTo>
                <a:lnTo>
                  <a:pt x="5350676" y="39681"/>
                </a:lnTo>
                <a:lnTo>
                  <a:pt x="5385069" y="68056"/>
                </a:lnTo>
                <a:lnTo>
                  <a:pt x="5413444" y="102449"/>
                </a:lnTo>
                <a:lnTo>
                  <a:pt x="5434867" y="141928"/>
                </a:lnTo>
                <a:lnTo>
                  <a:pt x="5448405" y="185559"/>
                </a:lnTo>
                <a:lnTo>
                  <a:pt x="5453125" y="232409"/>
                </a:lnTo>
                <a:close/>
              </a:path>
            </a:pathLst>
          </a:custGeom>
          <a:ln w="9525">
            <a:solidFill>
              <a:srgbClr val="DDD2D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3493134" y="5062473"/>
            <a:ext cx="5212080" cy="11245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Char char="•"/>
              <a:tabLst>
                <a:tab pos="241300" algn="l"/>
              </a:tabLst>
            </a:pPr>
            <a:r>
              <a:rPr sz="2400" spc="-150" dirty="0">
                <a:latin typeface="Times New Roman"/>
                <a:cs typeface="Times New Roman"/>
              </a:rPr>
              <a:t>Lowest</a:t>
            </a:r>
            <a:r>
              <a:rPr sz="2400" spc="-65" dirty="0">
                <a:latin typeface="Times New Roman"/>
                <a:cs typeface="Times New Roman"/>
              </a:rPr>
              <a:t> </a:t>
            </a:r>
            <a:r>
              <a:rPr sz="2400" spc="-100" dirty="0">
                <a:latin typeface="Times New Roman"/>
                <a:cs typeface="Times New Roman"/>
              </a:rPr>
              <a:t>cost</a:t>
            </a:r>
            <a:endParaRPr sz="24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buChar char="•"/>
              <a:tabLst>
                <a:tab pos="241300" algn="l"/>
              </a:tabLst>
            </a:pPr>
            <a:r>
              <a:rPr sz="2400" spc="-150" dirty="0">
                <a:latin typeface="Times New Roman"/>
                <a:cs typeface="Times New Roman"/>
              </a:rPr>
              <a:t>Lowest </a:t>
            </a:r>
            <a:r>
              <a:rPr sz="2400" spc="-114" dirty="0">
                <a:latin typeface="Times New Roman"/>
                <a:cs typeface="Times New Roman"/>
              </a:rPr>
              <a:t>range </a:t>
            </a:r>
            <a:r>
              <a:rPr sz="2400" spc="-110" dirty="0">
                <a:latin typeface="Times New Roman"/>
                <a:cs typeface="Times New Roman"/>
              </a:rPr>
              <a:t>compared </a:t>
            </a:r>
            <a:r>
              <a:rPr sz="2400" spc="-35" dirty="0">
                <a:latin typeface="Times New Roman"/>
                <a:cs typeface="Times New Roman"/>
              </a:rPr>
              <a:t>to </a:t>
            </a:r>
            <a:r>
              <a:rPr sz="2400" spc="-110" dirty="0">
                <a:latin typeface="Times New Roman"/>
                <a:cs typeface="Times New Roman"/>
              </a:rPr>
              <a:t>spread</a:t>
            </a:r>
            <a:r>
              <a:rPr sz="2400" spc="55" dirty="0">
                <a:latin typeface="Times New Roman"/>
                <a:cs typeface="Times New Roman"/>
              </a:rPr>
              <a:t> </a:t>
            </a:r>
            <a:r>
              <a:rPr sz="2400" spc="-85" dirty="0">
                <a:latin typeface="Times New Roman"/>
                <a:cs typeface="Times New Roman"/>
              </a:rPr>
              <a:t>spectrum</a:t>
            </a:r>
            <a:endParaRPr sz="24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10"/>
              </a:spcBef>
              <a:buChar char="•"/>
              <a:tabLst>
                <a:tab pos="241300" algn="l"/>
              </a:tabLst>
            </a:pPr>
            <a:r>
              <a:rPr sz="2400" spc="-114" dirty="0">
                <a:latin typeface="Times New Roman"/>
                <a:cs typeface="Times New Roman"/>
              </a:rPr>
              <a:t>Doesn’t </a:t>
            </a:r>
            <a:r>
              <a:rPr sz="2400" spc="-70" dirty="0">
                <a:latin typeface="Times New Roman"/>
                <a:cs typeface="Times New Roman"/>
              </a:rPr>
              <a:t>penetrate </a:t>
            </a:r>
            <a:r>
              <a:rPr sz="2400" spc="-105" dirty="0">
                <a:latin typeface="Times New Roman"/>
                <a:cs typeface="Times New Roman"/>
              </a:rPr>
              <a:t>walls, </a:t>
            </a:r>
            <a:r>
              <a:rPr sz="2400" spc="-145" dirty="0">
                <a:latin typeface="Times New Roman"/>
                <a:cs typeface="Times New Roman"/>
              </a:rPr>
              <a:t>so </a:t>
            </a:r>
            <a:r>
              <a:rPr sz="2400" spc="-105" dirty="0">
                <a:latin typeface="Times New Roman"/>
                <a:cs typeface="Times New Roman"/>
              </a:rPr>
              <a:t>no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-130" dirty="0">
                <a:latin typeface="Times New Roman"/>
                <a:cs typeface="Times New Roman"/>
              </a:rPr>
              <a:t>eavesdropping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304800" y="4789932"/>
            <a:ext cx="3150107" cy="182727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1224178" y="5319166"/>
            <a:ext cx="1311910" cy="559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500" spc="-160" dirty="0">
                <a:latin typeface="Times New Roman"/>
                <a:cs typeface="Times New Roman"/>
              </a:rPr>
              <a:t>Inf</a:t>
            </a:r>
            <a:r>
              <a:rPr sz="3500" spc="-135" dirty="0">
                <a:latin typeface="Times New Roman"/>
                <a:cs typeface="Times New Roman"/>
              </a:rPr>
              <a:t>r</a:t>
            </a:r>
            <a:r>
              <a:rPr sz="3500" spc="-140" dirty="0">
                <a:latin typeface="Times New Roman"/>
                <a:cs typeface="Times New Roman"/>
              </a:rPr>
              <a:t>a</a:t>
            </a:r>
            <a:r>
              <a:rPr sz="3500" spc="-130" dirty="0">
                <a:latin typeface="Times New Roman"/>
                <a:cs typeface="Times New Roman"/>
              </a:rPr>
              <a:t>r</a:t>
            </a:r>
            <a:r>
              <a:rPr sz="3500" spc="-140" dirty="0">
                <a:latin typeface="Times New Roman"/>
                <a:cs typeface="Times New Roman"/>
              </a:rPr>
              <a:t>ed</a:t>
            </a:r>
            <a:endParaRPr sz="35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3996" y="688974"/>
            <a:ext cx="758190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135" dirty="0"/>
              <a:t>What </a:t>
            </a:r>
            <a:r>
              <a:rPr sz="4000" dirty="0"/>
              <a:t>is </a:t>
            </a:r>
            <a:r>
              <a:rPr sz="4000" spc="-114" dirty="0"/>
              <a:t>meant </a:t>
            </a:r>
            <a:r>
              <a:rPr sz="4000" spc="-229" dirty="0"/>
              <a:t>by </a:t>
            </a:r>
            <a:r>
              <a:rPr sz="4000" spc="-30" dirty="0">
                <a:solidFill>
                  <a:srgbClr val="FF0000"/>
                </a:solidFill>
              </a:rPr>
              <a:t>Spread</a:t>
            </a:r>
            <a:r>
              <a:rPr sz="4000" spc="-540" dirty="0">
                <a:solidFill>
                  <a:srgbClr val="FF0000"/>
                </a:solidFill>
              </a:rPr>
              <a:t> </a:t>
            </a:r>
            <a:r>
              <a:rPr sz="4000" spc="-90" dirty="0">
                <a:solidFill>
                  <a:srgbClr val="FF0000"/>
                </a:solidFill>
              </a:rPr>
              <a:t>Spectrum</a:t>
            </a:r>
            <a:endParaRPr sz="4000"/>
          </a:p>
        </p:txBody>
      </p:sp>
      <p:sp>
        <p:nvSpPr>
          <p:cNvPr id="3" name="object 3"/>
          <p:cNvSpPr/>
          <p:nvPr/>
        </p:nvSpPr>
        <p:spPr>
          <a:xfrm>
            <a:off x="381000" y="1501139"/>
            <a:ext cx="8360664" cy="22875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711451" y="1997964"/>
            <a:ext cx="6780276" cy="8823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20623" y="2444495"/>
            <a:ext cx="2052827" cy="88239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74904" y="3826764"/>
            <a:ext cx="8353044" cy="158800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35279" y="5451347"/>
            <a:ext cx="8394192" cy="99364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76427" y="5498591"/>
            <a:ext cx="2151888" cy="88087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610311" y="1716151"/>
            <a:ext cx="7825105" cy="4349115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57150" marR="5080">
              <a:lnSpc>
                <a:spcPct val="89900"/>
              </a:lnSpc>
              <a:spcBef>
                <a:spcPts val="425"/>
              </a:spcBef>
            </a:pPr>
            <a:r>
              <a:rPr sz="2700" b="1" spc="-55" dirty="0">
                <a:latin typeface="Times New Roman"/>
                <a:cs typeface="Times New Roman"/>
              </a:rPr>
              <a:t>Spread </a:t>
            </a:r>
            <a:r>
              <a:rPr sz="2700" b="1" dirty="0">
                <a:latin typeface="Times New Roman"/>
                <a:cs typeface="Times New Roman"/>
              </a:rPr>
              <a:t>spectrum </a:t>
            </a:r>
            <a:r>
              <a:rPr sz="2700" spc="-170" dirty="0">
                <a:latin typeface="Times New Roman"/>
                <a:cs typeface="Times New Roman"/>
              </a:rPr>
              <a:t>is </a:t>
            </a:r>
            <a:r>
              <a:rPr sz="2700" spc="-215" dirty="0">
                <a:latin typeface="Times New Roman"/>
                <a:cs typeface="Times New Roman"/>
              </a:rPr>
              <a:t>a </a:t>
            </a:r>
            <a:r>
              <a:rPr sz="2700" spc="-95" dirty="0">
                <a:latin typeface="Times New Roman"/>
                <a:cs typeface="Times New Roman"/>
              </a:rPr>
              <a:t>form </a:t>
            </a:r>
            <a:r>
              <a:rPr sz="2700" spc="-160" dirty="0">
                <a:latin typeface="Times New Roman"/>
                <a:cs typeface="Times New Roman"/>
              </a:rPr>
              <a:t>of </a:t>
            </a:r>
            <a:r>
              <a:rPr sz="2700" spc="-130" dirty="0">
                <a:latin typeface="Times New Roman"/>
                <a:cs typeface="Times New Roman"/>
              </a:rPr>
              <a:t>wireless </a:t>
            </a:r>
            <a:r>
              <a:rPr sz="2700" spc="-135" dirty="0">
                <a:latin typeface="Times New Roman"/>
                <a:cs typeface="Times New Roman"/>
              </a:rPr>
              <a:t>communications </a:t>
            </a:r>
            <a:r>
              <a:rPr sz="2700" spc="-125" dirty="0">
                <a:latin typeface="Times New Roman"/>
                <a:cs typeface="Times New Roman"/>
              </a:rPr>
              <a:t>in  </a:t>
            </a:r>
            <a:r>
              <a:rPr sz="2700" spc="-145" dirty="0">
                <a:latin typeface="Times New Roman"/>
                <a:cs typeface="Times New Roman"/>
              </a:rPr>
              <a:t>which </a:t>
            </a:r>
            <a:r>
              <a:rPr sz="2700" spc="-80" dirty="0">
                <a:latin typeface="Times New Roman"/>
                <a:cs typeface="Times New Roman"/>
              </a:rPr>
              <a:t>the </a:t>
            </a:r>
            <a:r>
              <a:rPr sz="3200" b="1" spc="35" dirty="0">
                <a:solidFill>
                  <a:srgbClr val="FF0000"/>
                </a:solidFill>
                <a:latin typeface="Times New Roman"/>
                <a:cs typeface="Times New Roman"/>
              </a:rPr>
              <a:t>frequency </a:t>
            </a:r>
            <a:r>
              <a:rPr sz="3200" b="1" spc="50" dirty="0">
                <a:solidFill>
                  <a:srgbClr val="FF0000"/>
                </a:solidFill>
                <a:latin typeface="Times New Roman"/>
                <a:cs typeface="Times New Roman"/>
              </a:rPr>
              <a:t>of </a:t>
            </a:r>
            <a:r>
              <a:rPr sz="32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the </a:t>
            </a:r>
            <a:r>
              <a:rPr sz="3200" b="1" spc="-30" dirty="0">
                <a:solidFill>
                  <a:srgbClr val="FF0000"/>
                </a:solidFill>
                <a:latin typeface="Times New Roman"/>
                <a:cs typeface="Times New Roman"/>
              </a:rPr>
              <a:t>transmitted </a:t>
            </a:r>
            <a:r>
              <a:rPr sz="3200" b="1" spc="80" dirty="0">
                <a:solidFill>
                  <a:srgbClr val="FF0000"/>
                </a:solidFill>
                <a:latin typeface="Times New Roman"/>
                <a:cs typeface="Times New Roman"/>
              </a:rPr>
              <a:t>signal  </a:t>
            </a:r>
            <a:r>
              <a:rPr sz="3200" b="1" spc="150" dirty="0">
                <a:solidFill>
                  <a:srgbClr val="FF0000"/>
                </a:solidFill>
                <a:latin typeface="Times New Roman"/>
                <a:cs typeface="Times New Roman"/>
              </a:rPr>
              <a:t>is </a:t>
            </a:r>
            <a:r>
              <a:rPr sz="3200" b="1" spc="-30" dirty="0">
                <a:solidFill>
                  <a:srgbClr val="FF0000"/>
                </a:solidFill>
                <a:latin typeface="Times New Roman"/>
                <a:cs typeface="Times New Roman"/>
              </a:rPr>
              <a:t>varied</a:t>
            </a:r>
            <a:r>
              <a:rPr sz="2700" spc="-30" dirty="0">
                <a:latin typeface="Times New Roman"/>
                <a:cs typeface="Times New Roman"/>
              </a:rPr>
              <a:t>.This </a:t>
            </a:r>
            <a:r>
              <a:rPr sz="2700" spc="-105" dirty="0">
                <a:latin typeface="Times New Roman"/>
                <a:cs typeface="Times New Roman"/>
              </a:rPr>
              <a:t>results </a:t>
            </a:r>
            <a:r>
              <a:rPr sz="2700" spc="-125" dirty="0">
                <a:latin typeface="Times New Roman"/>
                <a:cs typeface="Times New Roman"/>
              </a:rPr>
              <a:t>in </a:t>
            </a:r>
            <a:r>
              <a:rPr sz="2700" spc="-215" dirty="0">
                <a:latin typeface="Times New Roman"/>
                <a:cs typeface="Times New Roman"/>
              </a:rPr>
              <a:t>a </a:t>
            </a:r>
            <a:r>
              <a:rPr sz="2700" spc="-145" dirty="0">
                <a:latin typeface="Times New Roman"/>
                <a:cs typeface="Times New Roman"/>
              </a:rPr>
              <a:t>much </a:t>
            </a:r>
            <a:r>
              <a:rPr sz="2700" spc="-85" dirty="0">
                <a:latin typeface="Times New Roman"/>
                <a:cs typeface="Times New Roman"/>
              </a:rPr>
              <a:t>greater </a:t>
            </a:r>
            <a:r>
              <a:rPr sz="2700" spc="-130" dirty="0">
                <a:latin typeface="Times New Roman"/>
                <a:cs typeface="Times New Roman"/>
              </a:rPr>
              <a:t>bandwidth </a:t>
            </a:r>
            <a:r>
              <a:rPr sz="2700" spc="-114" dirty="0">
                <a:latin typeface="Times New Roman"/>
                <a:cs typeface="Times New Roman"/>
              </a:rPr>
              <a:t>than </a:t>
            </a:r>
            <a:r>
              <a:rPr sz="2700" spc="-80" dirty="0">
                <a:latin typeface="Times New Roman"/>
                <a:cs typeface="Times New Roman"/>
              </a:rPr>
              <a:t>the  </a:t>
            </a:r>
            <a:r>
              <a:rPr sz="2700" spc="-165" dirty="0">
                <a:latin typeface="Times New Roman"/>
                <a:cs typeface="Times New Roman"/>
              </a:rPr>
              <a:t>signal </a:t>
            </a:r>
            <a:r>
              <a:rPr sz="2700" spc="-225" dirty="0">
                <a:latin typeface="Times New Roman"/>
                <a:cs typeface="Times New Roman"/>
              </a:rPr>
              <a:t>(Bss </a:t>
            </a:r>
            <a:r>
              <a:rPr sz="2000" spc="204" dirty="0">
                <a:latin typeface="Times New Roman"/>
                <a:cs typeface="Times New Roman"/>
              </a:rPr>
              <a:t>&gt;&gt;</a:t>
            </a:r>
            <a:r>
              <a:rPr sz="2000" spc="-105" dirty="0">
                <a:latin typeface="Times New Roman"/>
                <a:cs typeface="Times New Roman"/>
              </a:rPr>
              <a:t> </a:t>
            </a:r>
            <a:r>
              <a:rPr sz="2700" spc="-240" dirty="0">
                <a:latin typeface="Times New Roman"/>
                <a:cs typeface="Times New Roman"/>
              </a:rPr>
              <a:t>B)</a:t>
            </a:r>
            <a:endParaRPr sz="2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3100">
              <a:latin typeface="Times New Roman"/>
              <a:cs typeface="Times New Roman"/>
            </a:endParaRPr>
          </a:p>
          <a:p>
            <a:pPr marL="45720" marR="95885">
              <a:lnSpc>
                <a:spcPts val="3410"/>
              </a:lnSpc>
              <a:spcBef>
                <a:spcPts val="2245"/>
              </a:spcBef>
            </a:pPr>
            <a:r>
              <a:rPr sz="3300" spc="-195" dirty="0">
                <a:latin typeface="Times New Roman"/>
                <a:cs typeface="Times New Roman"/>
              </a:rPr>
              <a:t>This </a:t>
            </a:r>
            <a:r>
              <a:rPr sz="3300" spc="-130" dirty="0">
                <a:latin typeface="Times New Roman"/>
                <a:cs typeface="Times New Roman"/>
              </a:rPr>
              <a:t>technique </a:t>
            </a:r>
            <a:r>
              <a:rPr sz="3300" spc="-165" dirty="0">
                <a:latin typeface="Times New Roman"/>
                <a:cs typeface="Times New Roman"/>
              </a:rPr>
              <a:t>decreases </a:t>
            </a:r>
            <a:r>
              <a:rPr sz="3300" spc="-100" dirty="0">
                <a:latin typeface="Times New Roman"/>
                <a:cs typeface="Times New Roman"/>
              </a:rPr>
              <a:t>the </a:t>
            </a:r>
            <a:r>
              <a:rPr sz="3300" spc="-114" dirty="0">
                <a:latin typeface="Times New Roman"/>
                <a:cs typeface="Times New Roman"/>
              </a:rPr>
              <a:t>potential </a:t>
            </a:r>
            <a:r>
              <a:rPr sz="3300" spc="-110" dirty="0">
                <a:latin typeface="Times New Roman"/>
                <a:cs typeface="Times New Roman"/>
              </a:rPr>
              <a:t>interference  </a:t>
            </a:r>
            <a:r>
              <a:rPr sz="3300" spc="-50" dirty="0">
                <a:latin typeface="Times New Roman"/>
                <a:cs typeface="Times New Roman"/>
              </a:rPr>
              <a:t>to </a:t>
            </a:r>
            <a:r>
              <a:rPr sz="3300" spc="-80" dirty="0">
                <a:latin typeface="Times New Roman"/>
                <a:cs typeface="Times New Roman"/>
              </a:rPr>
              <a:t>other </a:t>
            </a:r>
            <a:r>
              <a:rPr sz="3300" spc="-135" dirty="0">
                <a:latin typeface="Times New Roman"/>
                <a:cs typeface="Times New Roman"/>
              </a:rPr>
              <a:t>receivers </a:t>
            </a:r>
            <a:r>
              <a:rPr sz="3300" spc="-165" dirty="0">
                <a:latin typeface="Times New Roman"/>
                <a:cs typeface="Times New Roman"/>
              </a:rPr>
              <a:t>while </a:t>
            </a:r>
            <a:r>
              <a:rPr sz="3300" spc="-200" dirty="0">
                <a:latin typeface="Times New Roman"/>
                <a:cs typeface="Times New Roman"/>
              </a:rPr>
              <a:t>achieving</a:t>
            </a:r>
            <a:r>
              <a:rPr sz="3300" spc="-15" dirty="0">
                <a:latin typeface="Times New Roman"/>
                <a:cs typeface="Times New Roman"/>
              </a:rPr>
              <a:t> </a:t>
            </a:r>
            <a:r>
              <a:rPr sz="3300" spc="-180" dirty="0">
                <a:latin typeface="Times New Roman"/>
                <a:cs typeface="Times New Roman"/>
              </a:rPr>
              <a:t>privacy.</a:t>
            </a:r>
            <a:endParaRPr sz="3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3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3300" spc="-315" dirty="0">
                <a:solidFill>
                  <a:srgbClr val="FF0000"/>
                </a:solidFill>
                <a:latin typeface="Times New Roman"/>
                <a:cs typeface="Times New Roman"/>
              </a:rPr>
              <a:t>Two </a:t>
            </a:r>
            <a:r>
              <a:rPr sz="3300" spc="-150" dirty="0">
                <a:solidFill>
                  <a:srgbClr val="FF0000"/>
                </a:solidFill>
                <a:latin typeface="Times New Roman"/>
                <a:cs typeface="Times New Roman"/>
              </a:rPr>
              <a:t>types </a:t>
            </a:r>
            <a:r>
              <a:rPr sz="3300" spc="-195" dirty="0">
                <a:latin typeface="Times New Roman"/>
                <a:cs typeface="Times New Roman"/>
              </a:rPr>
              <a:t>of </a:t>
            </a:r>
            <a:r>
              <a:rPr sz="3300" spc="-185" dirty="0">
                <a:latin typeface="Times New Roman"/>
                <a:cs typeface="Times New Roman"/>
              </a:rPr>
              <a:t>Spread </a:t>
            </a:r>
            <a:r>
              <a:rPr sz="3300" spc="-130" dirty="0">
                <a:latin typeface="Times New Roman"/>
                <a:cs typeface="Times New Roman"/>
              </a:rPr>
              <a:t>Spectrum- </a:t>
            </a:r>
            <a:r>
              <a:rPr sz="3300" spc="-360" dirty="0">
                <a:latin typeface="Times New Roman"/>
                <a:cs typeface="Times New Roman"/>
              </a:rPr>
              <a:t>FHSS </a:t>
            </a:r>
            <a:r>
              <a:rPr sz="3300" spc="-185" dirty="0">
                <a:latin typeface="Times New Roman"/>
                <a:cs typeface="Times New Roman"/>
              </a:rPr>
              <a:t>and</a:t>
            </a:r>
            <a:r>
              <a:rPr sz="3300" spc="-280" dirty="0">
                <a:latin typeface="Times New Roman"/>
                <a:cs typeface="Times New Roman"/>
              </a:rPr>
              <a:t> </a:t>
            </a:r>
            <a:r>
              <a:rPr sz="3300" spc="-390" dirty="0">
                <a:latin typeface="Times New Roman"/>
                <a:cs typeface="Times New Roman"/>
              </a:rPr>
              <a:t>DSSS</a:t>
            </a:r>
            <a:endParaRPr sz="33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2400" y="5334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76200">
            <a:solidFill>
              <a:srgbClr val="CC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52400" y="13716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19050">
            <a:solidFill>
              <a:srgbClr val="CC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66115" y="687323"/>
            <a:ext cx="3174492" cy="8183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852927" y="687323"/>
            <a:ext cx="580644" cy="8183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83540" y="781557"/>
            <a:ext cx="2712085" cy="4679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900" b="1" spc="-10" dirty="0">
                <a:solidFill>
                  <a:srgbClr val="404040"/>
                </a:solidFill>
                <a:latin typeface="Times New Roman"/>
                <a:cs typeface="Times New Roman"/>
              </a:rPr>
              <a:t>Spread</a:t>
            </a:r>
            <a:r>
              <a:rPr sz="2900" b="1" spc="-8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900" b="1" dirty="0">
                <a:solidFill>
                  <a:srgbClr val="404040"/>
                </a:solidFill>
                <a:latin typeface="Times New Roman"/>
                <a:cs typeface="Times New Roman"/>
              </a:rPr>
              <a:t>spectrum</a:t>
            </a:r>
            <a:endParaRPr sz="29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52400" y="62484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76200">
            <a:solidFill>
              <a:srgbClr val="CC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93725" y="2383694"/>
            <a:ext cx="7788275" cy="296792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3923" y="100584"/>
            <a:ext cx="7888224" cy="101193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53923" y="649223"/>
            <a:ext cx="1921764" cy="10119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475232" y="649223"/>
            <a:ext cx="716280" cy="101193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25297" y="221107"/>
            <a:ext cx="7197090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b="1" spc="-254" dirty="0">
                <a:latin typeface="Trebuchet MS"/>
                <a:cs typeface="Trebuchet MS"/>
              </a:rPr>
              <a:t>Frequency </a:t>
            </a:r>
            <a:r>
              <a:rPr b="1" spc="-160" dirty="0">
                <a:latin typeface="Trebuchet MS"/>
                <a:cs typeface="Trebuchet MS"/>
              </a:rPr>
              <a:t>Hopping </a:t>
            </a:r>
            <a:r>
              <a:rPr b="1" spc="-114" dirty="0">
                <a:latin typeface="Trebuchet MS"/>
                <a:cs typeface="Trebuchet MS"/>
              </a:rPr>
              <a:t>Spread</a:t>
            </a:r>
            <a:r>
              <a:rPr b="1" spc="-265" dirty="0">
                <a:latin typeface="Trebuchet MS"/>
                <a:cs typeface="Trebuchet MS"/>
              </a:rPr>
              <a:t> </a:t>
            </a:r>
            <a:r>
              <a:rPr b="1" spc="-170" dirty="0">
                <a:latin typeface="Trebuchet MS"/>
                <a:cs typeface="Trebuchet MS"/>
              </a:rPr>
              <a:t>Spectrum  </a:t>
            </a:r>
            <a:r>
              <a:rPr b="1" spc="-90" dirty="0">
                <a:latin typeface="Trebuchet MS"/>
                <a:cs typeface="Trebuchet MS"/>
              </a:rPr>
              <a:t>(FHSS)</a:t>
            </a:r>
          </a:p>
        </p:txBody>
      </p:sp>
      <p:sp>
        <p:nvSpPr>
          <p:cNvPr id="6" name="object 6"/>
          <p:cNvSpPr/>
          <p:nvPr/>
        </p:nvSpPr>
        <p:spPr>
          <a:xfrm>
            <a:off x="827100" y="4099559"/>
            <a:ext cx="202692" cy="21336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27100" y="4479035"/>
            <a:ext cx="202692" cy="21336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27100" y="4860035"/>
            <a:ext cx="202692" cy="21336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494487" y="1398778"/>
            <a:ext cx="8451850" cy="4077335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287020" marR="850900" indent="-274320">
              <a:lnSpc>
                <a:spcPts val="3020"/>
              </a:lnSpc>
              <a:spcBef>
                <a:spcPts val="480"/>
              </a:spcBef>
              <a:buClr>
                <a:srgbClr val="696363"/>
              </a:buClr>
              <a:buSzPct val="96428"/>
              <a:buFont typeface="Wingdings"/>
              <a:buChar char=""/>
              <a:tabLst>
                <a:tab pos="330200" algn="l"/>
              </a:tabLst>
            </a:pPr>
            <a:r>
              <a:rPr sz="2800" spc="-204" dirty="0">
                <a:latin typeface="Times New Roman"/>
                <a:cs typeface="Times New Roman"/>
              </a:rPr>
              <a:t>Signal </a:t>
            </a:r>
            <a:r>
              <a:rPr sz="2800" spc="-180" dirty="0">
                <a:latin typeface="Times New Roman"/>
                <a:cs typeface="Times New Roman"/>
              </a:rPr>
              <a:t>is </a:t>
            </a:r>
            <a:r>
              <a:rPr sz="2800" spc="-135" dirty="0">
                <a:latin typeface="Times New Roman"/>
                <a:cs typeface="Times New Roman"/>
              </a:rPr>
              <a:t>broadcast </a:t>
            </a:r>
            <a:r>
              <a:rPr sz="2800" spc="-145" dirty="0">
                <a:latin typeface="Times New Roman"/>
                <a:cs typeface="Times New Roman"/>
              </a:rPr>
              <a:t>over </a:t>
            </a:r>
            <a:r>
              <a:rPr sz="2800" spc="-170" dirty="0">
                <a:latin typeface="Times New Roman"/>
                <a:cs typeface="Times New Roman"/>
              </a:rPr>
              <a:t>seemingly </a:t>
            </a:r>
            <a:r>
              <a:rPr sz="2800" spc="-125" dirty="0">
                <a:latin typeface="Times New Roman"/>
                <a:cs typeface="Times New Roman"/>
              </a:rPr>
              <a:t>random </a:t>
            </a:r>
            <a:r>
              <a:rPr sz="2800" spc="-120" dirty="0">
                <a:latin typeface="Times New Roman"/>
                <a:cs typeface="Times New Roman"/>
              </a:rPr>
              <a:t>series </a:t>
            </a:r>
            <a:r>
              <a:rPr sz="2800" spc="-165" dirty="0">
                <a:latin typeface="Times New Roman"/>
                <a:cs typeface="Times New Roman"/>
              </a:rPr>
              <a:t>of </a:t>
            </a:r>
            <a:r>
              <a:rPr sz="2800" spc="-120" dirty="0">
                <a:latin typeface="Times New Roman"/>
                <a:cs typeface="Times New Roman"/>
              </a:rPr>
              <a:t>radio  </a:t>
            </a:r>
            <a:r>
              <a:rPr sz="2800" spc="-130" dirty="0">
                <a:latin typeface="Times New Roman"/>
                <a:cs typeface="Times New Roman"/>
              </a:rPr>
              <a:t>frequencies</a:t>
            </a:r>
            <a:endParaRPr sz="2800">
              <a:latin typeface="Times New Roman"/>
              <a:cs typeface="Times New Roman"/>
            </a:endParaRPr>
          </a:p>
          <a:p>
            <a:pPr marL="287020" indent="-274320">
              <a:lnSpc>
                <a:spcPct val="100000"/>
              </a:lnSpc>
              <a:spcBef>
                <a:spcPts val="225"/>
              </a:spcBef>
              <a:buClr>
                <a:srgbClr val="696363"/>
              </a:buClr>
              <a:buSzPct val="96428"/>
              <a:buFont typeface="Wingdings"/>
              <a:buChar char=""/>
              <a:tabLst>
                <a:tab pos="330200" algn="l"/>
              </a:tabLst>
            </a:pPr>
            <a:r>
              <a:rPr sz="2800" spc="-204" dirty="0">
                <a:latin typeface="Times New Roman"/>
                <a:cs typeface="Times New Roman"/>
              </a:rPr>
              <a:t>Signal </a:t>
            </a:r>
            <a:r>
              <a:rPr sz="2800" spc="-160" dirty="0">
                <a:latin typeface="Times New Roman"/>
                <a:cs typeface="Times New Roman"/>
              </a:rPr>
              <a:t>hops </a:t>
            </a:r>
            <a:r>
              <a:rPr sz="2800" spc="-125" dirty="0">
                <a:latin typeface="Times New Roman"/>
                <a:cs typeface="Times New Roman"/>
              </a:rPr>
              <a:t>from </a:t>
            </a:r>
            <a:r>
              <a:rPr sz="2800" spc="-130" dirty="0">
                <a:latin typeface="Times New Roman"/>
                <a:cs typeface="Times New Roman"/>
              </a:rPr>
              <a:t>frequency </a:t>
            </a:r>
            <a:r>
              <a:rPr sz="2800" spc="-45" dirty="0">
                <a:latin typeface="Times New Roman"/>
                <a:cs typeface="Times New Roman"/>
              </a:rPr>
              <a:t>to </a:t>
            </a:r>
            <a:r>
              <a:rPr sz="2800" spc="-130" dirty="0">
                <a:latin typeface="Times New Roman"/>
                <a:cs typeface="Times New Roman"/>
              </a:rPr>
              <a:t>frequency </a:t>
            </a:r>
            <a:r>
              <a:rPr sz="2800" spc="-110" dirty="0">
                <a:latin typeface="Times New Roman"/>
                <a:cs typeface="Times New Roman"/>
              </a:rPr>
              <a:t>at </a:t>
            </a:r>
            <a:r>
              <a:rPr sz="2800" spc="-150" dirty="0">
                <a:latin typeface="Times New Roman"/>
                <a:cs typeface="Times New Roman"/>
              </a:rPr>
              <a:t>fixed</a:t>
            </a:r>
            <a:r>
              <a:rPr sz="2800" spc="285" dirty="0">
                <a:latin typeface="Times New Roman"/>
                <a:cs typeface="Times New Roman"/>
              </a:rPr>
              <a:t> </a:t>
            </a:r>
            <a:r>
              <a:rPr sz="2800" spc="-120" dirty="0">
                <a:latin typeface="Times New Roman"/>
                <a:cs typeface="Times New Roman"/>
              </a:rPr>
              <a:t>intervals</a:t>
            </a:r>
            <a:endParaRPr sz="2800">
              <a:latin typeface="Times New Roman"/>
              <a:cs typeface="Times New Roman"/>
            </a:endParaRPr>
          </a:p>
          <a:p>
            <a:pPr marL="287020" marR="41275" indent="-274320">
              <a:lnSpc>
                <a:spcPts val="3020"/>
              </a:lnSpc>
              <a:spcBef>
                <a:spcPts val="650"/>
              </a:spcBef>
              <a:buClr>
                <a:srgbClr val="696363"/>
              </a:buClr>
              <a:buSzPct val="96428"/>
              <a:buFont typeface="Wingdings"/>
              <a:buChar char=""/>
              <a:tabLst>
                <a:tab pos="330200" algn="l"/>
              </a:tabLst>
            </a:pPr>
            <a:r>
              <a:rPr sz="2800" spc="-140" dirty="0">
                <a:latin typeface="Times New Roman"/>
                <a:cs typeface="Times New Roman"/>
              </a:rPr>
              <a:t>Receiver, </a:t>
            </a:r>
            <a:r>
              <a:rPr sz="2800" spc="-150" dirty="0">
                <a:latin typeface="Times New Roman"/>
                <a:cs typeface="Times New Roman"/>
              </a:rPr>
              <a:t>hopping </a:t>
            </a:r>
            <a:r>
              <a:rPr sz="2800" spc="-120" dirty="0">
                <a:latin typeface="Times New Roman"/>
                <a:cs typeface="Times New Roman"/>
              </a:rPr>
              <a:t>between </a:t>
            </a:r>
            <a:r>
              <a:rPr sz="2800" spc="-130" dirty="0">
                <a:latin typeface="Times New Roman"/>
                <a:cs typeface="Times New Roman"/>
              </a:rPr>
              <a:t>frequencies in </a:t>
            </a:r>
            <a:r>
              <a:rPr sz="2800" spc="-140" dirty="0">
                <a:latin typeface="Times New Roman"/>
                <a:cs typeface="Times New Roman"/>
              </a:rPr>
              <a:t>synchronization </a:t>
            </a:r>
            <a:r>
              <a:rPr sz="2800" spc="-114" dirty="0">
                <a:latin typeface="Times New Roman"/>
                <a:cs typeface="Times New Roman"/>
              </a:rPr>
              <a:t>with  </a:t>
            </a:r>
            <a:r>
              <a:rPr sz="2800" spc="-80" dirty="0">
                <a:latin typeface="Times New Roman"/>
                <a:cs typeface="Times New Roman"/>
              </a:rPr>
              <a:t>transmitter, </a:t>
            </a:r>
            <a:r>
              <a:rPr sz="2800" spc="-155" dirty="0">
                <a:latin typeface="Times New Roman"/>
                <a:cs typeface="Times New Roman"/>
              </a:rPr>
              <a:t>picks </a:t>
            </a:r>
            <a:r>
              <a:rPr sz="2800" spc="-120" dirty="0">
                <a:latin typeface="Times New Roman"/>
                <a:cs typeface="Times New Roman"/>
              </a:rPr>
              <a:t>up</a:t>
            </a:r>
            <a:r>
              <a:rPr sz="2800" spc="-114" dirty="0">
                <a:latin typeface="Times New Roman"/>
                <a:cs typeface="Times New Roman"/>
              </a:rPr>
              <a:t> </a:t>
            </a:r>
            <a:r>
              <a:rPr sz="2800" spc="-185" dirty="0">
                <a:latin typeface="Times New Roman"/>
                <a:cs typeface="Times New Roman"/>
              </a:rPr>
              <a:t>message</a:t>
            </a:r>
            <a:endParaRPr sz="2800">
              <a:latin typeface="Times New Roman"/>
              <a:cs typeface="Times New Roman"/>
            </a:endParaRPr>
          </a:p>
          <a:p>
            <a:pPr marL="329565" indent="-316865">
              <a:lnSpc>
                <a:spcPct val="100000"/>
              </a:lnSpc>
              <a:spcBef>
                <a:spcPts val="225"/>
              </a:spcBef>
              <a:buClr>
                <a:srgbClr val="696363"/>
              </a:buClr>
              <a:buSzPct val="96428"/>
              <a:buFont typeface="Wingdings"/>
              <a:buChar char=""/>
              <a:tabLst>
                <a:tab pos="330200" algn="l"/>
              </a:tabLst>
            </a:pPr>
            <a:r>
              <a:rPr sz="2800" spc="-195" dirty="0">
                <a:latin typeface="Times New Roman"/>
                <a:cs typeface="Times New Roman"/>
              </a:rPr>
              <a:t>Advantages</a:t>
            </a:r>
            <a:endParaRPr sz="2800">
              <a:latin typeface="Times New Roman"/>
              <a:cs typeface="Times New Roman"/>
            </a:endParaRPr>
          </a:p>
          <a:p>
            <a:pPr marL="560705" marR="3216910">
              <a:lnSpc>
                <a:spcPct val="103699"/>
              </a:lnSpc>
              <a:spcBef>
                <a:spcPts val="55"/>
              </a:spcBef>
            </a:pPr>
            <a:r>
              <a:rPr sz="2400" spc="-125" dirty="0">
                <a:latin typeface="Times New Roman"/>
                <a:cs typeface="Times New Roman"/>
              </a:rPr>
              <a:t>Efficient </a:t>
            </a:r>
            <a:r>
              <a:rPr sz="2400" spc="-100" dirty="0">
                <a:latin typeface="Times New Roman"/>
                <a:cs typeface="Times New Roman"/>
              </a:rPr>
              <a:t>utilization </a:t>
            </a:r>
            <a:r>
              <a:rPr sz="2400" spc="-140" dirty="0">
                <a:latin typeface="Times New Roman"/>
                <a:cs typeface="Times New Roman"/>
              </a:rPr>
              <a:t>of </a:t>
            </a:r>
            <a:r>
              <a:rPr sz="2400" spc="-165" dirty="0">
                <a:latin typeface="Times New Roman"/>
                <a:cs typeface="Times New Roman"/>
              </a:rPr>
              <a:t>available </a:t>
            </a:r>
            <a:r>
              <a:rPr sz="2400" spc="-114" dirty="0">
                <a:latin typeface="Times New Roman"/>
                <a:cs typeface="Times New Roman"/>
              </a:rPr>
              <a:t>bandwidth  </a:t>
            </a:r>
            <a:r>
              <a:rPr sz="2400" spc="-125" dirty="0">
                <a:latin typeface="Times New Roman"/>
                <a:cs typeface="Times New Roman"/>
              </a:rPr>
              <a:t>Eavesdropper </a:t>
            </a:r>
            <a:r>
              <a:rPr sz="2400" spc="-105" dirty="0">
                <a:latin typeface="Times New Roman"/>
                <a:cs typeface="Times New Roman"/>
              </a:rPr>
              <a:t>hear </a:t>
            </a:r>
            <a:r>
              <a:rPr sz="2400" spc="-135" dirty="0">
                <a:latin typeface="Times New Roman"/>
                <a:cs typeface="Times New Roman"/>
              </a:rPr>
              <a:t>only </a:t>
            </a:r>
            <a:r>
              <a:rPr sz="2400" spc="-100" dirty="0">
                <a:latin typeface="Times New Roman"/>
                <a:cs typeface="Times New Roman"/>
              </a:rPr>
              <a:t>unintelligible</a:t>
            </a:r>
            <a:r>
              <a:rPr sz="2400" spc="25" dirty="0">
                <a:latin typeface="Times New Roman"/>
                <a:cs typeface="Times New Roman"/>
              </a:rPr>
              <a:t> </a:t>
            </a:r>
            <a:r>
              <a:rPr sz="2400" spc="-135" dirty="0">
                <a:latin typeface="Times New Roman"/>
                <a:cs typeface="Times New Roman"/>
              </a:rPr>
              <a:t>blips</a:t>
            </a:r>
            <a:endParaRPr sz="2400">
              <a:latin typeface="Times New Roman"/>
              <a:cs typeface="Times New Roman"/>
            </a:endParaRPr>
          </a:p>
          <a:p>
            <a:pPr marL="560705" marR="5080">
              <a:lnSpc>
                <a:spcPts val="2600"/>
              </a:lnSpc>
              <a:spcBef>
                <a:spcPts val="439"/>
              </a:spcBef>
            </a:pPr>
            <a:r>
              <a:rPr sz="2400" spc="-95" dirty="0">
                <a:latin typeface="Times New Roman"/>
                <a:cs typeface="Times New Roman"/>
              </a:rPr>
              <a:t>Attempts </a:t>
            </a:r>
            <a:r>
              <a:rPr sz="2400" spc="-35" dirty="0">
                <a:latin typeface="Times New Roman"/>
                <a:cs typeface="Times New Roman"/>
              </a:rPr>
              <a:t>to </a:t>
            </a:r>
            <a:r>
              <a:rPr sz="2400" spc="-150" dirty="0">
                <a:latin typeface="Times New Roman"/>
                <a:cs typeface="Times New Roman"/>
              </a:rPr>
              <a:t>jam signal </a:t>
            </a:r>
            <a:r>
              <a:rPr sz="2400" spc="-105" dirty="0">
                <a:latin typeface="Times New Roman"/>
                <a:cs typeface="Times New Roman"/>
              </a:rPr>
              <a:t>on </a:t>
            </a:r>
            <a:r>
              <a:rPr sz="2400" spc="-100" dirty="0">
                <a:latin typeface="Times New Roman"/>
                <a:cs typeface="Times New Roman"/>
              </a:rPr>
              <a:t>one </a:t>
            </a:r>
            <a:r>
              <a:rPr sz="2400" spc="-110" dirty="0">
                <a:latin typeface="Times New Roman"/>
                <a:cs typeface="Times New Roman"/>
              </a:rPr>
              <a:t>frequency </a:t>
            </a:r>
            <a:r>
              <a:rPr sz="2400" spc="-125" dirty="0">
                <a:latin typeface="Times New Roman"/>
                <a:cs typeface="Times New Roman"/>
              </a:rPr>
              <a:t>succeed </a:t>
            </a:r>
            <a:r>
              <a:rPr sz="2400" spc="-140" dirty="0">
                <a:latin typeface="Times New Roman"/>
                <a:cs typeface="Times New Roman"/>
              </a:rPr>
              <a:t>only </a:t>
            </a:r>
            <a:r>
              <a:rPr sz="2400" spc="-90" dirty="0">
                <a:latin typeface="Times New Roman"/>
                <a:cs typeface="Times New Roman"/>
              </a:rPr>
              <a:t>at </a:t>
            </a:r>
            <a:r>
              <a:rPr sz="2400" spc="-130" dirty="0">
                <a:latin typeface="Times New Roman"/>
                <a:cs typeface="Times New Roman"/>
              </a:rPr>
              <a:t>knocking </a:t>
            </a:r>
            <a:r>
              <a:rPr sz="2400" spc="-55" dirty="0">
                <a:latin typeface="Times New Roman"/>
                <a:cs typeface="Times New Roman"/>
              </a:rPr>
              <a:t>out </a:t>
            </a:r>
            <a:r>
              <a:rPr sz="2400" spc="-190" dirty="0">
                <a:latin typeface="Times New Roman"/>
                <a:cs typeface="Times New Roman"/>
              </a:rPr>
              <a:t>a  </a:t>
            </a:r>
            <a:r>
              <a:rPr sz="2400" spc="-150" dirty="0">
                <a:latin typeface="Times New Roman"/>
                <a:cs typeface="Times New Roman"/>
              </a:rPr>
              <a:t>few</a:t>
            </a:r>
            <a:r>
              <a:rPr sz="2400" spc="-65" dirty="0">
                <a:latin typeface="Times New Roman"/>
                <a:cs typeface="Times New Roman"/>
              </a:rPr>
              <a:t> </a:t>
            </a:r>
            <a:r>
              <a:rPr sz="2400" spc="-100" dirty="0">
                <a:latin typeface="Times New Roman"/>
                <a:cs typeface="Times New Roman"/>
              </a:rPr>
              <a:t>bits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2400" y="5334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76200">
            <a:solidFill>
              <a:srgbClr val="CC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52400" y="13716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19050">
            <a:solidFill>
              <a:srgbClr val="CC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22504" y="717804"/>
            <a:ext cx="5536692" cy="6233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387340" y="717804"/>
            <a:ext cx="441960" cy="62331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83540" y="787654"/>
            <a:ext cx="518795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80" dirty="0">
                <a:solidFill>
                  <a:srgbClr val="000000"/>
                </a:solidFill>
              </a:rPr>
              <a:t>Frequency </a:t>
            </a:r>
            <a:r>
              <a:rPr sz="2200" spc="-50" dirty="0">
                <a:solidFill>
                  <a:srgbClr val="000000"/>
                </a:solidFill>
              </a:rPr>
              <a:t>hopping </a:t>
            </a:r>
            <a:r>
              <a:rPr sz="2200" spc="-25" dirty="0">
                <a:solidFill>
                  <a:srgbClr val="000000"/>
                </a:solidFill>
              </a:rPr>
              <a:t>spread </a:t>
            </a:r>
            <a:r>
              <a:rPr sz="2200" spc="-60" dirty="0">
                <a:solidFill>
                  <a:srgbClr val="000000"/>
                </a:solidFill>
              </a:rPr>
              <a:t>spectrum</a:t>
            </a:r>
            <a:r>
              <a:rPr sz="2200" spc="-290" dirty="0">
                <a:solidFill>
                  <a:srgbClr val="000000"/>
                </a:solidFill>
              </a:rPr>
              <a:t> </a:t>
            </a:r>
            <a:r>
              <a:rPr sz="2200" spc="-10" dirty="0">
                <a:solidFill>
                  <a:srgbClr val="000000"/>
                </a:solidFill>
              </a:rPr>
              <a:t>(FHSS)</a:t>
            </a:r>
            <a:endParaRPr sz="2200"/>
          </a:p>
        </p:txBody>
      </p:sp>
      <p:sp>
        <p:nvSpPr>
          <p:cNvPr id="7" name="object 7"/>
          <p:cNvSpPr/>
          <p:nvPr/>
        </p:nvSpPr>
        <p:spPr>
          <a:xfrm>
            <a:off x="152400" y="62484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76200">
            <a:solidFill>
              <a:srgbClr val="CC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05633" y="1693926"/>
            <a:ext cx="7254964" cy="440207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2400" y="5334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76200">
            <a:solidFill>
              <a:srgbClr val="CC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52400" y="13716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19050">
            <a:solidFill>
              <a:srgbClr val="CC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99644" y="707136"/>
            <a:ext cx="5478780" cy="7025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260847" y="707136"/>
            <a:ext cx="489203" cy="7025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83540" y="751078"/>
            <a:ext cx="5085080" cy="406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500" spc="-130" dirty="0">
                <a:solidFill>
                  <a:srgbClr val="000000"/>
                </a:solidFill>
                <a:latin typeface="Times New Roman"/>
                <a:cs typeface="Times New Roman"/>
              </a:rPr>
              <a:t>Frequency </a:t>
            </a:r>
            <a:r>
              <a:rPr sz="2500" spc="-135" dirty="0">
                <a:solidFill>
                  <a:srgbClr val="000000"/>
                </a:solidFill>
                <a:latin typeface="Times New Roman"/>
                <a:cs typeface="Times New Roman"/>
              </a:rPr>
              <a:t>hopping </a:t>
            </a:r>
            <a:r>
              <a:rPr sz="2500" spc="-120" dirty="0">
                <a:solidFill>
                  <a:srgbClr val="000000"/>
                </a:solidFill>
                <a:latin typeface="Times New Roman"/>
                <a:cs typeface="Times New Roman"/>
              </a:rPr>
              <a:t>spread </a:t>
            </a:r>
            <a:r>
              <a:rPr sz="2500" spc="-90" dirty="0">
                <a:solidFill>
                  <a:srgbClr val="000000"/>
                </a:solidFill>
                <a:latin typeface="Times New Roman"/>
                <a:cs typeface="Times New Roman"/>
              </a:rPr>
              <a:t>spectrum</a:t>
            </a:r>
            <a:r>
              <a:rPr sz="2500" spc="26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500" spc="-200" dirty="0">
                <a:solidFill>
                  <a:srgbClr val="000000"/>
                </a:solidFill>
                <a:latin typeface="Times New Roman"/>
                <a:cs typeface="Times New Roman"/>
              </a:rPr>
              <a:t>(FHSS)</a:t>
            </a:r>
            <a:endParaRPr sz="25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52400" y="62484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76200">
            <a:solidFill>
              <a:srgbClr val="CC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09600" y="1629956"/>
            <a:ext cx="7321550" cy="431464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2400" y="5334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76200">
            <a:solidFill>
              <a:srgbClr val="CC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52400" y="13716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19050">
            <a:solidFill>
              <a:srgbClr val="CC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22504" y="717804"/>
            <a:ext cx="1790700" cy="6233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641348" y="717804"/>
            <a:ext cx="441960" cy="62331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83540" y="787654"/>
            <a:ext cx="144462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75" dirty="0">
                <a:solidFill>
                  <a:srgbClr val="000000"/>
                </a:solidFill>
              </a:rPr>
              <a:t>FHSS</a:t>
            </a:r>
            <a:r>
              <a:rPr sz="2200" spc="-180" dirty="0">
                <a:solidFill>
                  <a:srgbClr val="000000"/>
                </a:solidFill>
              </a:rPr>
              <a:t> </a:t>
            </a:r>
            <a:r>
              <a:rPr sz="2200" spc="-70" dirty="0">
                <a:solidFill>
                  <a:srgbClr val="000000"/>
                </a:solidFill>
              </a:rPr>
              <a:t>cycles</a:t>
            </a:r>
            <a:endParaRPr sz="2200"/>
          </a:p>
        </p:txBody>
      </p:sp>
      <p:sp>
        <p:nvSpPr>
          <p:cNvPr id="7" name="object 7"/>
          <p:cNvSpPr/>
          <p:nvPr/>
        </p:nvSpPr>
        <p:spPr>
          <a:xfrm>
            <a:off x="1169987" y="1704312"/>
            <a:ext cx="6966735" cy="434318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2400" y="5334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76200">
            <a:solidFill>
              <a:srgbClr val="CC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52400" y="13716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19050">
            <a:solidFill>
              <a:srgbClr val="CC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22504" y="717804"/>
            <a:ext cx="6754368" cy="6233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605016" y="717804"/>
            <a:ext cx="441959" cy="62331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83540" y="787654"/>
            <a:ext cx="640651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60" dirty="0">
                <a:solidFill>
                  <a:srgbClr val="000000"/>
                </a:solidFill>
              </a:rPr>
              <a:t>Bandwidth </a:t>
            </a:r>
            <a:r>
              <a:rPr sz="2200" spc="-25" dirty="0">
                <a:solidFill>
                  <a:srgbClr val="000000"/>
                </a:solidFill>
              </a:rPr>
              <a:t>sharing </a:t>
            </a:r>
            <a:r>
              <a:rPr sz="2200" spc="-90" dirty="0">
                <a:solidFill>
                  <a:srgbClr val="000000"/>
                </a:solidFill>
              </a:rPr>
              <a:t>difference </a:t>
            </a:r>
            <a:r>
              <a:rPr sz="2200" spc="-95" dirty="0">
                <a:solidFill>
                  <a:srgbClr val="000000"/>
                </a:solidFill>
              </a:rPr>
              <a:t>between </a:t>
            </a:r>
            <a:r>
              <a:rPr sz="2200" spc="80" dirty="0">
                <a:solidFill>
                  <a:srgbClr val="000000"/>
                </a:solidFill>
              </a:rPr>
              <a:t>FDM </a:t>
            </a:r>
            <a:r>
              <a:rPr sz="2200" spc="-20" dirty="0">
                <a:solidFill>
                  <a:srgbClr val="000000"/>
                </a:solidFill>
              </a:rPr>
              <a:t>and</a:t>
            </a:r>
            <a:r>
              <a:rPr sz="2200" spc="-465" dirty="0">
                <a:solidFill>
                  <a:srgbClr val="000000"/>
                </a:solidFill>
              </a:rPr>
              <a:t> </a:t>
            </a:r>
            <a:r>
              <a:rPr sz="2200" spc="75" dirty="0">
                <a:solidFill>
                  <a:srgbClr val="000000"/>
                </a:solidFill>
              </a:rPr>
              <a:t>FHSS</a:t>
            </a:r>
            <a:endParaRPr sz="2200"/>
          </a:p>
        </p:txBody>
      </p:sp>
      <p:sp>
        <p:nvSpPr>
          <p:cNvPr id="7" name="object 7"/>
          <p:cNvSpPr/>
          <p:nvPr/>
        </p:nvSpPr>
        <p:spPr>
          <a:xfrm>
            <a:off x="228600" y="2001901"/>
            <a:ext cx="8650245" cy="380042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3923" y="100584"/>
            <a:ext cx="5390388" cy="101193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943855" y="100584"/>
            <a:ext cx="3933444" cy="101193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276843" y="100584"/>
            <a:ext cx="716279" cy="101193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25297" y="221107"/>
            <a:ext cx="814514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1" spc="-210" dirty="0">
                <a:latin typeface="Trebuchet MS"/>
                <a:cs typeface="Trebuchet MS"/>
              </a:rPr>
              <a:t>Direct </a:t>
            </a:r>
            <a:r>
              <a:rPr b="1" spc="-140" dirty="0">
                <a:latin typeface="Trebuchet MS"/>
                <a:cs typeface="Trebuchet MS"/>
              </a:rPr>
              <a:t>Sequence </a:t>
            </a:r>
            <a:r>
              <a:rPr b="1" spc="-114" dirty="0">
                <a:latin typeface="Trebuchet MS"/>
                <a:cs typeface="Trebuchet MS"/>
              </a:rPr>
              <a:t>Spread </a:t>
            </a:r>
            <a:r>
              <a:rPr b="1" spc="-170" dirty="0">
                <a:latin typeface="Trebuchet MS"/>
                <a:cs typeface="Trebuchet MS"/>
              </a:rPr>
              <a:t>Spectrum</a:t>
            </a:r>
            <a:r>
              <a:rPr b="1" spc="-385" dirty="0">
                <a:latin typeface="Trebuchet MS"/>
                <a:cs typeface="Trebuchet MS"/>
              </a:rPr>
              <a:t> </a:t>
            </a:r>
            <a:r>
              <a:rPr b="1" spc="20" dirty="0">
                <a:latin typeface="Trebuchet MS"/>
                <a:cs typeface="Trebuchet MS"/>
              </a:rPr>
              <a:t>(DSSS)</a:t>
            </a:r>
          </a:p>
        </p:txBody>
      </p:sp>
      <p:sp>
        <p:nvSpPr>
          <p:cNvPr id="6" name="object 6"/>
          <p:cNvSpPr/>
          <p:nvPr/>
        </p:nvSpPr>
        <p:spPr>
          <a:xfrm>
            <a:off x="827100" y="3600703"/>
            <a:ext cx="202692" cy="21336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27100" y="3980179"/>
            <a:ext cx="202692" cy="21336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27100" y="4361179"/>
            <a:ext cx="202692" cy="21336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494487" y="1503680"/>
            <a:ext cx="7738109" cy="3144520"/>
          </a:xfrm>
          <a:prstGeom prst="rect">
            <a:avLst/>
          </a:prstGeom>
        </p:spPr>
        <p:txBody>
          <a:bodyPr vert="horz" wrap="square" lIns="0" tIns="57785" rIns="0" bIns="0" rtlCol="0">
            <a:spAutoFit/>
          </a:bodyPr>
          <a:lstStyle/>
          <a:p>
            <a:pPr marL="287020" marR="5080" indent="-274320">
              <a:lnSpc>
                <a:spcPts val="2810"/>
              </a:lnSpc>
              <a:spcBef>
                <a:spcPts val="455"/>
              </a:spcBef>
              <a:buClr>
                <a:srgbClr val="696363"/>
              </a:buClr>
              <a:buSzPct val="96153"/>
              <a:buFont typeface="Wingdings"/>
              <a:buChar char=""/>
              <a:tabLst>
                <a:tab pos="308610" algn="l"/>
              </a:tabLst>
            </a:pPr>
            <a:r>
              <a:rPr sz="2600" spc="-190" dirty="0">
                <a:latin typeface="Times New Roman"/>
                <a:cs typeface="Times New Roman"/>
              </a:rPr>
              <a:t>Each </a:t>
            </a:r>
            <a:r>
              <a:rPr sz="2600" spc="-75" dirty="0">
                <a:latin typeface="Times New Roman"/>
                <a:cs typeface="Times New Roman"/>
              </a:rPr>
              <a:t>bit </a:t>
            </a:r>
            <a:r>
              <a:rPr sz="2600" spc="-120" dirty="0">
                <a:latin typeface="Times New Roman"/>
                <a:cs typeface="Times New Roman"/>
              </a:rPr>
              <a:t>in </a:t>
            </a:r>
            <a:r>
              <a:rPr sz="2600" spc="-110" dirty="0">
                <a:latin typeface="Times New Roman"/>
                <a:cs typeface="Times New Roman"/>
              </a:rPr>
              <a:t>original </a:t>
            </a:r>
            <a:r>
              <a:rPr sz="2600" spc="-160" dirty="0">
                <a:latin typeface="Times New Roman"/>
                <a:cs typeface="Times New Roman"/>
              </a:rPr>
              <a:t>signal </a:t>
            </a:r>
            <a:r>
              <a:rPr sz="2600" spc="-165" dirty="0">
                <a:latin typeface="Times New Roman"/>
                <a:cs typeface="Times New Roman"/>
              </a:rPr>
              <a:t>is </a:t>
            </a:r>
            <a:r>
              <a:rPr sz="2600" spc="-80" dirty="0">
                <a:latin typeface="Times New Roman"/>
                <a:cs typeface="Times New Roman"/>
              </a:rPr>
              <a:t>represented </a:t>
            </a:r>
            <a:r>
              <a:rPr sz="2600" spc="-200" dirty="0">
                <a:latin typeface="Times New Roman"/>
                <a:cs typeface="Times New Roman"/>
              </a:rPr>
              <a:t>by </a:t>
            </a:r>
            <a:r>
              <a:rPr sz="2600" spc="-100" dirty="0">
                <a:latin typeface="Times New Roman"/>
                <a:cs typeface="Times New Roman"/>
              </a:rPr>
              <a:t>multiple </a:t>
            </a:r>
            <a:r>
              <a:rPr sz="2600" spc="-105" dirty="0">
                <a:latin typeface="Times New Roman"/>
                <a:cs typeface="Times New Roman"/>
              </a:rPr>
              <a:t>bits </a:t>
            </a:r>
            <a:r>
              <a:rPr sz="2600" spc="-120" dirty="0">
                <a:latin typeface="Times New Roman"/>
                <a:cs typeface="Times New Roman"/>
              </a:rPr>
              <a:t>in </a:t>
            </a:r>
            <a:r>
              <a:rPr sz="2600" spc="-75" dirty="0">
                <a:latin typeface="Times New Roman"/>
                <a:cs typeface="Times New Roman"/>
              </a:rPr>
              <a:t>the  </a:t>
            </a:r>
            <a:r>
              <a:rPr sz="2600" spc="-80" dirty="0">
                <a:latin typeface="Times New Roman"/>
                <a:cs typeface="Times New Roman"/>
              </a:rPr>
              <a:t>transmitted</a:t>
            </a:r>
            <a:r>
              <a:rPr sz="2600" spc="-65" dirty="0">
                <a:latin typeface="Times New Roman"/>
                <a:cs typeface="Times New Roman"/>
              </a:rPr>
              <a:t> </a:t>
            </a:r>
            <a:r>
              <a:rPr sz="2600" spc="-160" dirty="0">
                <a:latin typeface="Times New Roman"/>
                <a:cs typeface="Times New Roman"/>
              </a:rPr>
              <a:t>signal</a:t>
            </a:r>
            <a:endParaRPr sz="2600">
              <a:latin typeface="Times New Roman"/>
              <a:cs typeface="Times New Roman"/>
            </a:endParaRPr>
          </a:p>
          <a:p>
            <a:pPr marL="287020" indent="-274320">
              <a:lnSpc>
                <a:spcPct val="100000"/>
              </a:lnSpc>
              <a:spcBef>
                <a:spcPts val="245"/>
              </a:spcBef>
              <a:buClr>
                <a:srgbClr val="696363"/>
              </a:buClr>
              <a:buSzPct val="96153"/>
              <a:buFont typeface="Wingdings"/>
              <a:buChar char=""/>
              <a:tabLst>
                <a:tab pos="308610" algn="l"/>
              </a:tabLst>
            </a:pPr>
            <a:r>
              <a:rPr sz="2600" spc="-150" dirty="0">
                <a:latin typeface="Times New Roman"/>
                <a:cs typeface="Times New Roman"/>
              </a:rPr>
              <a:t>Spreading </a:t>
            </a:r>
            <a:r>
              <a:rPr sz="2600" spc="-120" dirty="0">
                <a:latin typeface="Times New Roman"/>
                <a:cs typeface="Times New Roman"/>
              </a:rPr>
              <a:t>code </a:t>
            </a:r>
            <a:r>
              <a:rPr sz="2600" spc="-135" dirty="0">
                <a:latin typeface="Times New Roman"/>
                <a:cs typeface="Times New Roman"/>
              </a:rPr>
              <a:t>spreads </a:t>
            </a:r>
            <a:r>
              <a:rPr sz="2600" spc="-160" dirty="0">
                <a:latin typeface="Times New Roman"/>
                <a:cs typeface="Times New Roman"/>
              </a:rPr>
              <a:t>signal </a:t>
            </a:r>
            <a:r>
              <a:rPr sz="2600" spc="-145" dirty="0">
                <a:latin typeface="Times New Roman"/>
                <a:cs typeface="Times New Roman"/>
              </a:rPr>
              <a:t>across </a:t>
            </a:r>
            <a:r>
              <a:rPr sz="2600" spc="-204" dirty="0">
                <a:latin typeface="Times New Roman"/>
                <a:cs typeface="Times New Roman"/>
              </a:rPr>
              <a:t>a </a:t>
            </a:r>
            <a:r>
              <a:rPr sz="2600" spc="-90" dirty="0">
                <a:latin typeface="Times New Roman"/>
                <a:cs typeface="Times New Roman"/>
              </a:rPr>
              <a:t>wider </a:t>
            </a:r>
            <a:r>
              <a:rPr sz="2600" spc="-125" dirty="0">
                <a:latin typeface="Times New Roman"/>
                <a:cs typeface="Times New Roman"/>
              </a:rPr>
              <a:t>frequency</a:t>
            </a:r>
            <a:r>
              <a:rPr sz="2600" spc="30" dirty="0">
                <a:latin typeface="Times New Roman"/>
                <a:cs typeface="Times New Roman"/>
              </a:rPr>
              <a:t> </a:t>
            </a:r>
            <a:r>
              <a:rPr sz="2600" spc="-145" dirty="0">
                <a:latin typeface="Times New Roman"/>
                <a:cs typeface="Times New Roman"/>
              </a:rPr>
              <a:t>band</a:t>
            </a:r>
            <a:endParaRPr sz="2600">
              <a:latin typeface="Times New Roman"/>
              <a:cs typeface="Times New Roman"/>
            </a:endParaRPr>
          </a:p>
          <a:p>
            <a:pPr marL="287020" marR="787400" indent="-274320">
              <a:lnSpc>
                <a:spcPts val="2810"/>
              </a:lnSpc>
              <a:spcBef>
                <a:spcPts val="640"/>
              </a:spcBef>
              <a:buClr>
                <a:srgbClr val="696363"/>
              </a:buClr>
              <a:buSzPct val="96153"/>
              <a:buFont typeface="Wingdings"/>
              <a:buChar char=""/>
              <a:tabLst>
                <a:tab pos="308610" algn="l"/>
              </a:tabLst>
            </a:pPr>
            <a:r>
              <a:rPr sz="2600" spc="-310" dirty="0">
                <a:latin typeface="Times New Roman"/>
                <a:cs typeface="Times New Roman"/>
              </a:rPr>
              <a:t>DSSS </a:t>
            </a:r>
            <a:r>
              <a:rPr sz="2600" spc="-165" dirty="0">
                <a:latin typeface="Times New Roman"/>
                <a:cs typeface="Times New Roman"/>
              </a:rPr>
              <a:t>is </a:t>
            </a:r>
            <a:r>
              <a:rPr sz="2600" spc="-80" dirty="0">
                <a:latin typeface="Times New Roman"/>
                <a:cs typeface="Times New Roman"/>
              </a:rPr>
              <a:t>the </a:t>
            </a:r>
            <a:r>
              <a:rPr sz="2600" spc="-150" dirty="0">
                <a:latin typeface="Times New Roman"/>
                <a:cs typeface="Times New Roman"/>
              </a:rPr>
              <a:t>only </a:t>
            </a:r>
            <a:r>
              <a:rPr sz="2600" spc="-170" dirty="0">
                <a:latin typeface="Times New Roman"/>
                <a:cs typeface="Times New Roman"/>
              </a:rPr>
              <a:t>physical </a:t>
            </a:r>
            <a:r>
              <a:rPr sz="2600" spc="-150" dirty="0">
                <a:latin typeface="Times New Roman"/>
                <a:cs typeface="Times New Roman"/>
              </a:rPr>
              <a:t>layer </a:t>
            </a:r>
            <a:r>
              <a:rPr sz="2600" spc="-135" dirty="0">
                <a:latin typeface="Times New Roman"/>
                <a:cs typeface="Times New Roman"/>
              </a:rPr>
              <a:t>specified </a:t>
            </a:r>
            <a:r>
              <a:rPr sz="2600" spc="-95" dirty="0">
                <a:latin typeface="Times New Roman"/>
                <a:cs typeface="Times New Roman"/>
              </a:rPr>
              <a:t>for </a:t>
            </a:r>
            <a:r>
              <a:rPr sz="2600" spc="-75" dirty="0">
                <a:latin typeface="Times New Roman"/>
                <a:cs typeface="Times New Roman"/>
              </a:rPr>
              <a:t>the </a:t>
            </a:r>
            <a:r>
              <a:rPr sz="2600" spc="-85" dirty="0">
                <a:latin typeface="Times New Roman"/>
                <a:cs typeface="Times New Roman"/>
              </a:rPr>
              <a:t>802.11b  </a:t>
            </a:r>
            <a:r>
              <a:rPr sz="2600" spc="-135" dirty="0">
                <a:latin typeface="Times New Roman"/>
                <a:cs typeface="Times New Roman"/>
              </a:rPr>
              <a:t>specification</a:t>
            </a:r>
            <a:endParaRPr sz="2600">
              <a:latin typeface="Times New Roman"/>
              <a:cs typeface="Times New Roman"/>
            </a:endParaRPr>
          </a:p>
          <a:p>
            <a:pPr marL="560705" marR="1242060">
              <a:lnSpc>
                <a:spcPts val="2990"/>
              </a:lnSpc>
              <a:spcBef>
                <a:spcPts val="90"/>
              </a:spcBef>
            </a:pPr>
            <a:r>
              <a:rPr sz="2400" spc="-85" dirty="0">
                <a:latin typeface="Times New Roman"/>
                <a:cs typeface="Times New Roman"/>
              </a:rPr>
              <a:t>802.11a </a:t>
            </a:r>
            <a:r>
              <a:rPr sz="2400" spc="-135" dirty="0">
                <a:latin typeface="Times New Roman"/>
                <a:cs typeface="Times New Roman"/>
              </a:rPr>
              <a:t>and </a:t>
            </a:r>
            <a:r>
              <a:rPr sz="2400" spc="-75" dirty="0">
                <a:latin typeface="Times New Roman"/>
                <a:cs typeface="Times New Roman"/>
              </a:rPr>
              <a:t>802.11b </a:t>
            </a:r>
            <a:r>
              <a:rPr sz="2400" spc="-110" dirty="0">
                <a:latin typeface="Times New Roman"/>
                <a:cs typeface="Times New Roman"/>
              </a:rPr>
              <a:t>differ in </a:t>
            </a:r>
            <a:r>
              <a:rPr sz="2400" spc="-125" dirty="0">
                <a:latin typeface="Times New Roman"/>
                <a:cs typeface="Times New Roman"/>
              </a:rPr>
              <a:t>use </a:t>
            </a:r>
            <a:r>
              <a:rPr sz="2400" spc="-140" dirty="0">
                <a:latin typeface="Times New Roman"/>
                <a:cs typeface="Times New Roman"/>
              </a:rPr>
              <a:t>of </a:t>
            </a:r>
            <a:r>
              <a:rPr sz="2400" spc="-125" dirty="0">
                <a:latin typeface="Times New Roman"/>
                <a:cs typeface="Times New Roman"/>
              </a:rPr>
              <a:t>chipping </a:t>
            </a:r>
            <a:r>
              <a:rPr sz="2400" spc="-100" dirty="0">
                <a:latin typeface="Times New Roman"/>
                <a:cs typeface="Times New Roman"/>
              </a:rPr>
              <a:t>method  </a:t>
            </a:r>
            <a:r>
              <a:rPr sz="2400" spc="-85" dirty="0">
                <a:latin typeface="Times New Roman"/>
                <a:cs typeface="Times New Roman"/>
              </a:rPr>
              <a:t>802.11a </a:t>
            </a:r>
            <a:r>
              <a:rPr sz="2400" spc="-140" dirty="0">
                <a:latin typeface="Times New Roman"/>
                <a:cs typeface="Times New Roman"/>
              </a:rPr>
              <a:t>uses </a:t>
            </a:r>
            <a:r>
              <a:rPr sz="2400" spc="-75" dirty="0">
                <a:latin typeface="Times New Roman"/>
                <a:cs typeface="Times New Roman"/>
              </a:rPr>
              <a:t>11-bit </a:t>
            </a:r>
            <a:r>
              <a:rPr sz="2400" spc="-90" dirty="0">
                <a:latin typeface="Times New Roman"/>
                <a:cs typeface="Times New Roman"/>
              </a:rPr>
              <a:t>barker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spc="-120" dirty="0">
                <a:latin typeface="Times New Roman"/>
                <a:cs typeface="Times New Roman"/>
              </a:rPr>
              <a:t>chip</a:t>
            </a:r>
            <a:endParaRPr sz="2400">
              <a:latin typeface="Times New Roman"/>
              <a:cs typeface="Times New Roman"/>
            </a:endParaRPr>
          </a:p>
          <a:p>
            <a:pPr marL="560705">
              <a:lnSpc>
                <a:spcPct val="100000"/>
              </a:lnSpc>
              <a:spcBef>
                <a:spcPts val="5"/>
              </a:spcBef>
            </a:pPr>
            <a:r>
              <a:rPr sz="2400" spc="-75" dirty="0">
                <a:latin typeface="Times New Roman"/>
                <a:cs typeface="Times New Roman"/>
              </a:rPr>
              <a:t>802.11b </a:t>
            </a:r>
            <a:r>
              <a:rPr sz="2400" spc="-140" dirty="0">
                <a:latin typeface="Times New Roman"/>
                <a:cs typeface="Times New Roman"/>
              </a:rPr>
              <a:t>uses </a:t>
            </a:r>
            <a:r>
              <a:rPr sz="2400" spc="-70" dirty="0">
                <a:latin typeface="Times New Roman"/>
                <a:cs typeface="Times New Roman"/>
              </a:rPr>
              <a:t>8-bit </a:t>
            </a:r>
            <a:r>
              <a:rPr sz="2400" spc="-105" dirty="0">
                <a:latin typeface="Times New Roman"/>
                <a:cs typeface="Times New Roman"/>
              </a:rPr>
              <a:t>complimentary </a:t>
            </a:r>
            <a:r>
              <a:rPr sz="2400" spc="-110" dirty="0">
                <a:latin typeface="Times New Roman"/>
                <a:cs typeface="Times New Roman"/>
              </a:rPr>
              <a:t>code </a:t>
            </a:r>
            <a:r>
              <a:rPr sz="2400" spc="-155" dirty="0">
                <a:latin typeface="Times New Roman"/>
                <a:cs typeface="Times New Roman"/>
              </a:rPr>
              <a:t>keying </a:t>
            </a:r>
            <a:r>
              <a:rPr sz="2400" spc="-120" dirty="0">
                <a:latin typeface="Times New Roman"/>
                <a:cs typeface="Times New Roman"/>
              </a:rPr>
              <a:t>(CCK)</a:t>
            </a:r>
            <a:r>
              <a:rPr sz="2400" spc="100" dirty="0">
                <a:latin typeface="Times New Roman"/>
                <a:cs typeface="Times New Roman"/>
              </a:rPr>
              <a:t> </a:t>
            </a:r>
            <a:r>
              <a:rPr sz="2400" spc="-100" dirty="0">
                <a:latin typeface="Times New Roman"/>
                <a:cs typeface="Times New Roman"/>
              </a:rPr>
              <a:t>algorithm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444" y="751459"/>
            <a:ext cx="696849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60" dirty="0"/>
              <a:t>WAN-Wide </a:t>
            </a:r>
            <a:r>
              <a:rPr spc="-125" dirty="0"/>
              <a:t>Area</a:t>
            </a:r>
            <a:r>
              <a:rPr spc="-275" dirty="0"/>
              <a:t> </a:t>
            </a:r>
            <a:r>
              <a:rPr spc="-110" dirty="0"/>
              <a:t>Network…continued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93444" y="1374963"/>
            <a:ext cx="3914140" cy="2151380"/>
          </a:xfrm>
          <a:prstGeom prst="rect">
            <a:avLst/>
          </a:prstGeom>
        </p:spPr>
        <p:txBody>
          <a:bodyPr vert="horz" wrap="square" lIns="0" tIns="71755" rIns="0" bIns="0" rtlCol="0">
            <a:spAutoFit/>
          </a:bodyPr>
          <a:lstStyle/>
          <a:p>
            <a:pPr marL="286385" indent="-273685">
              <a:lnSpc>
                <a:spcPct val="100000"/>
              </a:lnSpc>
              <a:spcBef>
                <a:spcPts val="565"/>
              </a:spcBef>
              <a:buClr>
                <a:srgbClr val="D24717"/>
              </a:buClr>
              <a:buSzPct val="84615"/>
              <a:buFont typeface="Arial"/>
              <a:buChar char=""/>
              <a:tabLst>
                <a:tab pos="287020" algn="l"/>
              </a:tabLst>
            </a:pPr>
            <a:r>
              <a:rPr sz="2600" spc="-110" dirty="0">
                <a:latin typeface="Times New Roman"/>
                <a:cs typeface="Times New Roman"/>
              </a:rPr>
              <a:t>Wide </a:t>
            </a:r>
            <a:r>
              <a:rPr sz="2600" spc="-160" dirty="0">
                <a:latin typeface="Times New Roman"/>
                <a:cs typeface="Times New Roman"/>
              </a:rPr>
              <a:t>Area </a:t>
            </a:r>
            <a:r>
              <a:rPr sz="2600" spc="-110" dirty="0">
                <a:latin typeface="Times New Roman"/>
                <a:cs typeface="Times New Roman"/>
              </a:rPr>
              <a:t>Networks</a:t>
            </a:r>
            <a:r>
              <a:rPr sz="2600" spc="-185" dirty="0">
                <a:latin typeface="Times New Roman"/>
                <a:cs typeface="Times New Roman"/>
              </a:rPr>
              <a:t> (WAN)</a:t>
            </a:r>
            <a:endParaRPr sz="2600">
              <a:latin typeface="Times New Roman"/>
              <a:cs typeface="Times New Roman"/>
            </a:endParaRPr>
          </a:p>
          <a:p>
            <a:pPr marL="560705" lvl="1" indent="-228600">
              <a:lnSpc>
                <a:spcPct val="100000"/>
              </a:lnSpc>
              <a:spcBef>
                <a:spcPts val="430"/>
              </a:spcBef>
              <a:buClr>
                <a:srgbClr val="9B2C1F"/>
              </a:buClr>
              <a:buSzPct val="85416"/>
              <a:buFont typeface="Arial"/>
              <a:buChar char=""/>
              <a:tabLst>
                <a:tab pos="561340" algn="l"/>
              </a:tabLst>
            </a:pPr>
            <a:r>
              <a:rPr sz="2400" spc="-100" dirty="0">
                <a:latin typeface="Times New Roman"/>
                <a:cs typeface="Times New Roman"/>
              </a:rPr>
              <a:t>world-wide</a:t>
            </a:r>
            <a:endParaRPr sz="2400">
              <a:latin typeface="Times New Roman"/>
              <a:cs typeface="Times New Roman"/>
            </a:endParaRPr>
          </a:p>
          <a:p>
            <a:pPr marL="560705" lvl="1" indent="-228600">
              <a:lnSpc>
                <a:spcPct val="100000"/>
              </a:lnSpc>
              <a:spcBef>
                <a:spcPts val="400"/>
              </a:spcBef>
              <a:buClr>
                <a:srgbClr val="9B2C1F"/>
              </a:buClr>
              <a:buSzPct val="85416"/>
              <a:buFont typeface="Arial"/>
              <a:buChar char=""/>
              <a:tabLst>
                <a:tab pos="561340" algn="l"/>
              </a:tabLst>
            </a:pPr>
            <a:r>
              <a:rPr sz="2400" spc="-95" dirty="0">
                <a:latin typeface="Times New Roman"/>
                <a:cs typeface="Times New Roman"/>
              </a:rPr>
              <a:t>Different</a:t>
            </a:r>
            <a:r>
              <a:rPr sz="2400" spc="-70" dirty="0">
                <a:latin typeface="Times New Roman"/>
                <a:cs typeface="Times New Roman"/>
              </a:rPr>
              <a:t> </a:t>
            </a:r>
            <a:r>
              <a:rPr sz="2400" spc="-120" dirty="0">
                <a:latin typeface="Times New Roman"/>
                <a:cs typeface="Times New Roman"/>
              </a:rPr>
              <a:t>organizations</a:t>
            </a:r>
            <a:endParaRPr sz="2400">
              <a:latin typeface="Times New Roman"/>
              <a:cs typeface="Times New Roman"/>
            </a:endParaRPr>
          </a:p>
          <a:p>
            <a:pPr marL="560705" lvl="1" indent="-228600">
              <a:lnSpc>
                <a:spcPct val="100000"/>
              </a:lnSpc>
              <a:spcBef>
                <a:spcPts val="405"/>
              </a:spcBef>
              <a:buClr>
                <a:srgbClr val="9B2C1F"/>
              </a:buClr>
              <a:buSzPct val="85416"/>
              <a:buFont typeface="Arial"/>
              <a:buChar char=""/>
              <a:tabLst>
                <a:tab pos="561340" algn="l"/>
              </a:tabLst>
            </a:pPr>
            <a:r>
              <a:rPr sz="2400" spc="-145" dirty="0">
                <a:latin typeface="Times New Roman"/>
                <a:cs typeface="Times New Roman"/>
              </a:rPr>
              <a:t>Large</a:t>
            </a:r>
            <a:r>
              <a:rPr sz="2400" spc="-65" dirty="0">
                <a:latin typeface="Times New Roman"/>
                <a:cs typeface="Times New Roman"/>
              </a:rPr>
              <a:t> </a:t>
            </a:r>
            <a:r>
              <a:rPr sz="2400" spc="-120" dirty="0">
                <a:latin typeface="Times New Roman"/>
                <a:cs typeface="Times New Roman"/>
              </a:rPr>
              <a:t>distances</a:t>
            </a:r>
            <a:endParaRPr sz="2400">
              <a:latin typeface="Times New Roman"/>
              <a:cs typeface="Times New Roman"/>
            </a:endParaRPr>
          </a:p>
          <a:p>
            <a:pPr marL="560705" lvl="1" indent="-228600">
              <a:lnSpc>
                <a:spcPct val="100000"/>
              </a:lnSpc>
              <a:spcBef>
                <a:spcPts val="395"/>
              </a:spcBef>
              <a:buClr>
                <a:srgbClr val="9B2C1F"/>
              </a:buClr>
              <a:buSzPct val="85416"/>
              <a:buFont typeface="Arial"/>
              <a:buChar char=""/>
              <a:tabLst>
                <a:tab pos="561340" algn="l"/>
              </a:tabLst>
            </a:pPr>
            <a:r>
              <a:rPr sz="2400" spc="-40" dirty="0">
                <a:latin typeface="Times New Roman"/>
                <a:cs typeface="Times New Roman"/>
              </a:rPr>
              <a:t>routed, </a:t>
            </a:r>
            <a:r>
              <a:rPr sz="2400" spc="-114" dirty="0">
                <a:latin typeface="Times New Roman"/>
                <a:cs typeface="Times New Roman"/>
              </a:rPr>
              <a:t>latency </a:t>
            </a:r>
            <a:r>
              <a:rPr sz="2400" dirty="0">
                <a:latin typeface="Times New Roman"/>
                <a:cs typeface="Times New Roman"/>
              </a:rPr>
              <a:t>.1 </a:t>
            </a:r>
            <a:r>
              <a:rPr sz="2400" spc="-50" dirty="0">
                <a:latin typeface="Times New Roman"/>
                <a:cs typeface="Times New Roman"/>
              </a:rPr>
              <a:t>- </a:t>
            </a:r>
            <a:r>
              <a:rPr sz="2400" dirty="0">
                <a:latin typeface="Times New Roman"/>
                <a:cs typeface="Times New Roman"/>
              </a:rPr>
              <a:t>.5</a:t>
            </a:r>
            <a:r>
              <a:rPr sz="2400" spc="-215" dirty="0">
                <a:latin typeface="Times New Roman"/>
                <a:cs typeface="Times New Roman"/>
              </a:rPr>
              <a:t> </a:t>
            </a:r>
            <a:r>
              <a:rPr sz="2400" spc="-175" dirty="0">
                <a:latin typeface="Times New Roman"/>
                <a:cs typeface="Times New Roman"/>
              </a:rPr>
              <a:t>seconds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2400" y="5334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76200">
            <a:solidFill>
              <a:srgbClr val="CC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52400" y="13716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19050">
            <a:solidFill>
              <a:srgbClr val="CC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20979" y="725423"/>
            <a:ext cx="5273040" cy="6233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122164" y="693419"/>
            <a:ext cx="443484" cy="62331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83540" y="764793"/>
            <a:ext cx="492379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spc="5" dirty="0">
                <a:solidFill>
                  <a:srgbClr val="000000"/>
                </a:solidFill>
                <a:latin typeface="Times New Roman"/>
                <a:cs typeface="Times New Roman"/>
              </a:rPr>
              <a:t>Direct Sequence </a:t>
            </a:r>
            <a:r>
              <a:rPr sz="2200" b="1" spc="-50" dirty="0">
                <a:solidFill>
                  <a:srgbClr val="000000"/>
                </a:solidFill>
                <a:latin typeface="Times New Roman"/>
                <a:cs typeface="Times New Roman"/>
              </a:rPr>
              <a:t>Spread </a:t>
            </a:r>
            <a:r>
              <a:rPr sz="2200" b="1" spc="-20" dirty="0">
                <a:solidFill>
                  <a:srgbClr val="000000"/>
                </a:solidFill>
                <a:latin typeface="Times New Roman"/>
                <a:cs typeface="Times New Roman"/>
              </a:rPr>
              <a:t>Spectrum</a:t>
            </a:r>
            <a:r>
              <a:rPr sz="2200" b="1" spc="-90" dirty="0">
                <a:solidFill>
                  <a:srgbClr val="000000"/>
                </a:solidFill>
                <a:latin typeface="Times New Roman"/>
                <a:cs typeface="Times New Roman"/>
              </a:rPr>
              <a:t> (DSSS)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90642" y="2490851"/>
            <a:ext cx="8100530" cy="276694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2400" y="5334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76200">
            <a:solidFill>
              <a:srgbClr val="CC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52400" y="13716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19050">
            <a:solidFill>
              <a:srgbClr val="CC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20979" y="716280"/>
            <a:ext cx="2031492" cy="6233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880616" y="716280"/>
            <a:ext cx="434340" cy="62331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83540" y="755649"/>
            <a:ext cx="168465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spc="-170" dirty="0">
                <a:solidFill>
                  <a:srgbClr val="000000"/>
                </a:solidFill>
                <a:latin typeface="Times New Roman"/>
                <a:cs typeface="Times New Roman"/>
              </a:rPr>
              <a:t>DSSS</a:t>
            </a:r>
            <a:r>
              <a:rPr sz="2200" b="1" spc="-8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200" b="1" spc="10" dirty="0">
                <a:solidFill>
                  <a:srgbClr val="000000"/>
                </a:solidFill>
                <a:latin typeface="Times New Roman"/>
                <a:cs typeface="Times New Roman"/>
              </a:rPr>
              <a:t>example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81735" y="2057400"/>
            <a:ext cx="8870115" cy="349724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82136" y="552653"/>
            <a:ext cx="283781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30" dirty="0"/>
              <a:t>FHSS </a:t>
            </a:r>
            <a:r>
              <a:rPr spc="15" dirty="0">
                <a:solidFill>
                  <a:srgbClr val="FF0000"/>
                </a:solidFill>
              </a:rPr>
              <a:t>Vs</a:t>
            </a:r>
            <a:r>
              <a:rPr spc="-575" dirty="0">
                <a:solidFill>
                  <a:srgbClr val="FF0000"/>
                </a:solidFill>
              </a:rPr>
              <a:t> </a:t>
            </a:r>
            <a:r>
              <a:rPr spc="270" dirty="0"/>
              <a:t>DSSS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31596" y="1406397"/>
            <a:ext cx="7665720" cy="4344670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287020" marR="554990" indent="-274320">
              <a:lnSpc>
                <a:spcPts val="2590"/>
              </a:lnSpc>
              <a:spcBef>
                <a:spcPts val="425"/>
              </a:spcBef>
              <a:buClr>
                <a:srgbClr val="D24717"/>
              </a:buClr>
              <a:buSzPct val="85416"/>
              <a:buFont typeface="Arial"/>
              <a:buChar char=""/>
              <a:tabLst>
                <a:tab pos="286385" algn="l"/>
                <a:tab pos="287020" algn="l"/>
              </a:tabLst>
            </a:pPr>
            <a:r>
              <a:rPr sz="2400" spc="-185" dirty="0">
                <a:latin typeface="Times New Roman"/>
                <a:cs typeface="Times New Roman"/>
              </a:rPr>
              <a:t>FH </a:t>
            </a:r>
            <a:r>
              <a:rPr sz="2400" spc="-140" dirty="0">
                <a:latin typeface="Times New Roman"/>
                <a:cs typeface="Times New Roman"/>
              </a:rPr>
              <a:t>systems </a:t>
            </a:r>
            <a:r>
              <a:rPr sz="2400" spc="-125" dirty="0">
                <a:latin typeface="Times New Roman"/>
                <a:cs typeface="Times New Roman"/>
              </a:rPr>
              <a:t>use </a:t>
            </a:r>
            <a:r>
              <a:rPr sz="2400" spc="-190" dirty="0">
                <a:latin typeface="Times New Roman"/>
                <a:cs typeface="Times New Roman"/>
              </a:rPr>
              <a:t>a </a:t>
            </a:r>
            <a:r>
              <a:rPr sz="2400" spc="-100" dirty="0">
                <a:latin typeface="Times New Roman"/>
                <a:cs typeface="Times New Roman"/>
              </a:rPr>
              <a:t>radio </a:t>
            </a:r>
            <a:r>
              <a:rPr sz="2400" spc="-55" dirty="0">
                <a:latin typeface="Times New Roman"/>
                <a:cs typeface="Times New Roman"/>
              </a:rPr>
              <a:t>carrier </a:t>
            </a:r>
            <a:r>
              <a:rPr sz="2400" spc="-75" dirty="0">
                <a:latin typeface="Times New Roman"/>
                <a:cs typeface="Times New Roman"/>
              </a:rPr>
              <a:t>that </a:t>
            </a:r>
            <a:r>
              <a:rPr sz="2400" spc="-195" dirty="0">
                <a:latin typeface="Times New Roman"/>
                <a:cs typeface="Times New Roman"/>
              </a:rPr>
              <a:t>“hops” </a:t>
            </a:r>
            <a:r>
              <a:rPr sz="2400" spc="-105" dirty="0">
                <a:latin typeface="Times New Roman"/>
                <a:cs typeface="Times New Roman"/>
              </a:rPr>
              <a:t>from </a:t>
            </a:r>
            <a:r>
              <a:rPr sz="2400" spc="-110" dirty="0">
                <a:latin typeface="Times New Roman"/>
                <a:cs typeface="Times New Roman"/>
              </a:rPr>
              <a:t>frequency </a:t>
            </a:r>
            <a:r>
              <a:rPr sz="2400" spc="-35" dirty="0">
                <a:latin typeface="Times New Roman"/>
                <a:cs typeface="Times New Roman"/>
              </a:rPr>
              <a:t>to  </a:t>
            </a:r>
            <a:r>
              <a:rPr sz="2400" spc="-110" dirty="0">
                <a:latin typeface="Times New Roman"/>
                <a:cs typeface="Times New Roman"/>
              </a:rPr>
              <a:t>frequency in </a:t>
            </a:r>
            <a:r>
              <a:rPr sz="2400" spc="-190" dirty="0">
                <a:latin typeface="Times New Roman"/>
                <a:cs typeface="Times New Roman"/>
              </a:rPr>
              <a:t>a </a:t>
            </a:r>
            <a:r>
              <a:rPr sz="2400" spc="-50" dirty="0">
                <a:latin typeface="Times New Roman"/>
                <a:cs typeface="Times New Roman"/>
              </a:rPr>
              <a:t>pattern </a:t>
            </a:r>
            <a:r>
              <a:rPr sz="2400" spc="-130" dirty="0">
                <a:latin typeface="Times New Roman"/>
                <a:cs typeface="Times New Roman"/>
              </a:rPr>
              <a:t>known </a:t>
            </a:r>
            <a:r>
              <a:rPr sz="2400" spc="-35" dirty="0">
                <a:latin typeface="Times New Roman"/>
                <a:cs typeface="Times New Roman"/>
              </a:rPr>
              <a:t>to </a:t>
            </a:r>
            <a:r>
              <a:rPr sz="2400" spc="-85" dirty="0">
                <a:latin typeface="Times New Roman"/>
                <a:cs typeface="Times New Roman"/>
              </a:rPr>
              <a:t>both </a:t>
            </a:r>
            <a:r>
              <a:rPr sz="2400" spc="-65" dirty="0">
                <a:latin typeface="Times New Roman"/>
                <a:cs typeface="Times New Roman"/>
              </a:rPr>
              <a:t>transmitter </a:t>
            </a:r>
            <a:r>
              <a:rPr sz="2400" spc="-135" dirty="0">
                <a:latin typeface="Times New Roman"/>
                <a:cs typeface="Times New Roman"/>
              </a:rPr>
              <a:t>and</a:t>
            </a:r>
            <a:r>
              <a:rPr sz="2400" spc="110" dirty="0">
                <a:latin typeface="Times New Roman"/>
                <a:cs typeface="Times New Roman"/>
              </a:rPr>
              <a:t> </a:t>
            </a:r>
            <a:r>
              <a:rPr sz="2400" spc="-95" dirty="0">
                <a:latin typeface="Times New Roman"/>
                <a:cs typeface="Times New Roman"/>
              </a:rPr>
              <a:t>receiver</a:t>
            </a:r>
            <a:endParaRPr sz="2400">
              <a:latin typeface="Times New Roman"/>
              <a:cs typeface="Times New Roman"/>
            </a:endParaRPr>
          </a:p>
          <a:p>
            <a:pPr marL="561340" lvl="1" indent="-228600">
              <a:lnSpc>
                <a:spcPct val="100000"/>
              </a:lnSpc>
              <a:spcBef>
                <a:spcPts val="160"/>
              </a:spcBef>
              <a:buClr>
                <a:srgbClr val="9B2C1F"/>
              </a:buClr>
              <a:buSzPct val="85000"/>
              <a:buFont typeface="Arial"/>
              <a:buChar char=""/>
              <a:tabLst>
                <a:tab pos="561340" algn="l"/>
              </a:tabLst>
            </a:pPr>
            <a:r>
              <a:rPr sz="2000" spc="-170" dirty="0">
                <a:latin typeface="Times New Roman"/>
                <a:cs typeface="Times New Roman"/>
              </a:rPr>
              <a:t>Easy </a:t>
            </a:r>
            <a:r>
              <a:rPr sz="2000" spc="-30" dirty="0">
                <a:latin typeface="Times New Roman"/>
                <a:cs typeface="Times New Roman"/>
              </a:rPr>
              <a:t>to</a:t>
            </a:r>
            <a:r>
              <a:rPr sz="2000" spc="15" dirty="0">
                <a:latin typeface="Times New Roman"/>
                <a:cs typeface="Times New Roman"/>
              </a:rPr>
              <a:t> </a:t>
            </a:r>
            <a:r>
              <a:rPr sz="2000" spc="-85" dirty="0">
                <a:latin typeface="Times New Roman"/>
                <a:cs typeface="Times New Roman"/>
              </a:rPr>
              <a:t>implement</a:t>
            </a:r>
            <a:endParaRPr sz="2000">
              <a:latin typeface="Times New Roman"/>
              <a:cs typeface="Times New Roman"/>
            </a:endParaRPr>
          </a:p>
          <a:p>
            <a:pPr marL="561340" lvl="1" indent="-228600">
              <a:lnSpc>
                <a:spcPct val="100000"/>
              </a:lnSpc>
              <a:spcBef>
                <a:spcPts val="170"/>
              </a:spcBef>
              <a:buClr>
                <a:srgbClr val="9B2C1F"/>
              </a:buClr>
              <a:buSzPct val="85000"/>
              <a:buFont typeface="Arial"/>
              <a:buChar char=""/>
              <a:tabLst>
                <a:tab pos="561340" algn="l"/>
              </a:tabLst>
            </a:pPr>
            <a:r>
              <a:rPr sz="2000" spc="-110" dirty="0">
                <a:latin typeface="Times New Roman"/>
                <a:cs typeface="Times New Roman"/>
              </a:rPr>
              <a:t>Resistance </a:t>
            </a:r>
            <a:r>
              <a:rPr sz="2000" spc="-30" dirty="0">
                <a:latin typeface="Times New Roman"/>
                <a:cs typeface="Times New Roman"/>
              </a:rPr>
              <a:t>to </a:t>
            </a:r>
            <a:r>
              <a:rPr sz="2000" spc="-105" dirty="0">
                <a:latin typeface="Times New Roman"/>
                <a:cs typeface="Times New Roman"/>
              </a:rPr>
              <a:t>noise</a:t>
            </a:r>
            <a:endParaRPr sz="2000">
              <a:latin typeface="Times New Roman"/>
              <a:cs typeface="Times New Roman"/>
            </a:endParaRPr>
          </a:p>
          <a:p>
            <a:pPr marL="561340" lvl="1" indent="-228600">
              <a:lnSpc>
                <a:spcPct val="100000"/>
              </a:lnSpc>
              <a:spcBef>
                <a:spcPts val="160"/>
              </a:spcBef>
              <a:buClr>
                <a:srgbClr val="9B2C1F"/>
              </a:buClr>
              <a:buSzPct val="85000"/>
              <a:buFont typeface="Arial"/>
              <a:buChar char=""/>
              <a:tabLst>
                <a:tab pos="561340" algn="l"/>
              </a:tabLst>
            </a:pPr>
            <a:r>
              <a:rPr sz="2000" spc="-95" dirty="0">
                <a:latin typeface="Times New Roman"/>
                <a:cs typeface="Times New Roman"/>
              </a:rPr>
              <a:t>Limited </a:t>
            </a:r>
            <a:r>
              <a:rPr sz="2000" spc="-75" dirty="0">
                <a:latin typeface="Times New Roman"/>
                <a:cs typeface="Times New Roman"/>
              </a:rPr>
              <a:t>throughput </a:t>
            </a:r>
            <a:r>
              <a:rPr sz="2000" spc="-65" dirty="0">
                <a:latin typeface="Times New Roman"/>
                <a:cs typeface="Times New Roman"/>
              </a:rPr>
              <a:t>(2-3 </a:t>
            </a:r>
            <a:r>
              <a:rPr sz="2000" spc="-145" dirty="0">
                <a:latin typeface="Times New Roman"/>
                <a:cs typeface="Times New Roman"/>
              </a:rPr>
              <a:t>Mbps </a:t>
            </a:r>
            <a:r>
              <a:rPr sz="2000" dirty="0">
                <a:latin typeface="Times New Roman"/>
                <a:cs typeface="Times New Roman"/>
              </a:rPr>
              <a:t>@ </a:t>
            </a:r>
            <a:r>
              <a:rPr sz="2000" spc="-30" dirty="0">
                <a:latin typeface="Times New Roman"/>
                <a:cs typeface="Times New Roman"/>
              </a:rPr>
              <a:t>2.4</a:t>
            </a:r>
            <a:r>
              <a:rPr sz="2000" spc="30" dirty="0">
                <a:latin typeface="Times New Roman"/>
                <a:cs typeface="Times New Roman"/>
              </a:rPr>
              <a:t> </a:t>
            </a:r>
            <a:r>
              <a:rPr sz="2000" spc="-110" dirty="0">
                <a:latin typeface="Times New Roman"/>
                <a:cs typeface="Times New Roman"/>
              </a:rPr>
              <a:t>GHz)</a:t>
            </a:r>
            <a:endParaRPr sz="2000">
              <a:latin typeface="Times New Roman"/>
              <a:cs typeface="Times New Roman"/>
            </a:endParaRPr>
          </a:p>
          <a:p>
            <a:pPr marL="287020" marR="5080" indent="-274320">
              <a:lnSpc>
                <a:spcPct val="90000"/>
              </a:lnSpc>
              <a:spcBef>
                <a:spcPts val="560"/>
              </a:spcBef>
              <a:buClr>
                <a:srgbClr val="D24717"/>
              </a:buClr>
              <a:buSzPct val="85416"/>
              <a:buFont typeface="Arial"/>
              <a:buChar char=""/>
              <a:tabLst>
                <a:tab pos="286385" algn="l"/>
                <a:tab pos="287020" algn="l"/>
              </a:tabLst>
            </a:pPr>
            <a:r>
              <a:rPr sz="2400" spc="-235" dirty="0">
                <a:latin typeface="Times New Roman"/>
                <a:cs typeface="Times New Roman"/>
              </a:rPr>
              <a:t>DS </a:t>
            </a:r>
            <a:r>
              <a:rPr sz="2400" spc="-140" dirty="0">
                <a:latin typeface="Times New Roman"/>
                <a:cs typeface="Times New Roman"/>
              </a:rPr>
              <a:t>systems </a:t>
            </a:r>
            <a:r>
              <a:rPr sz="2400" spc="-125" dirty="0">
                <a:latin typeface="Times New Roman"/>
                <a:cs typeface="Times New Roman"/>
              </a:rPr>
              <a:t>use </a:t>
            </a:r>
            <a:r>
              <a:rPr sz="2400" spc="-190" dirty="0">
                <a:latin typeface="Times New Roman"/>
                <a:cs typeface="Times New Roman"/>
              </a:rPr>
              <a:t>a </a:t>
            </a:r>
            <a:r>
              <a:rPr sz="2400" spc="-55" dirty="0">
                <a:latin typeface="Times New Roman"/>
                <a:cs typeface="Times New Roman"/>
              </a:rPr>
              <a:t>carrier </a:t>
            </a:r>
            <a:r>
              <a:rPr sz="2400" spc="-75" dirty="0">
                <a:latin typeface="Times New Roman"/>
                <a:cs typeface="Times New Roman"/>
              </a:rPr>
              <a:t>that </a:t>
            </a:r>
            <a:r>
              <a:rPr sz="2400" spc="-120" dirty="0">
                <a:latin typeface="Times New Roman"/>
                <a:cs typeface="Times New Roman"/>
              </a:rPr>
              <a:t>remains </a:t>
            </a:r>
            <a:r>
              <a:rPr sz="2400" spc="-130" dirty="0">
                <a:latin typeface="Times New Roman"/>
                <a:cs typeface="Times New Roman"/>
              </a:rPr>
              <a:t>fixed </a:t>
            </a:r>
            <a:r>
              <a:rPr sz="2400" spc="-35" dirty="0">
                <a:latin typeface="Times New Roman"/>
                <a:cs typeface="Times New Roman"/>
              </a:rPr>
              <a:t>to </a:t>
            </a:r>
            <a:r>
              <a:rPr sz="2400" spc="-190" dirty="0">
                <a:latin typeface="Times New Roman"/>
                <a:cs typeface="Times New Roman"/>
              </a:rPr>
              <a:t>a </a:t>
            </a:r>
            <a:r>
              <a:rPr sz="2400" spc="-135" dirty="0">
                <a:latin typeface="Times New Roman"/>
                <a:cs typeface="Times New Roman"/>
              </a:rPr>
              <a:t>specific </a:t>
            </a:r>
            <a:r>
              <a:rPr sz="2400" spc="-110" dirty="0">
                <a:latin typeface="Times New Roman"/>
                <a:cs typeface="Times New Roman"/>
              </a:rPr>
              <a:t>frequency  </a:t>
            </a:r>
            <a:r>
              <a:rPr sz="2400" spc="-80" dirty="0">
                <a:latin typeface="Times New Roman"/>
                <a:cs typeface="Times New Roman"/>
              </a:rPr>
              <a:t>band.The </a:t>
            </a:r>
            <a:r>
              <a:rPr sz="2400" spc="-120" dirty="0">
                <a:latin typeface="Times New Roman"/>
                <a:cs typeface="Times New Roman"/>
              </a:rPr>
              <a:t>data </a:t>
            </a:r>
            <a:r>
              <a:rPr sz="2400" spc="-150" dirty="0">
                <a:latin typeface="Times New Roman"/>
                <a:cs typeface="Times New Roman"/>
              </a:rPr>
              <a:t>signal is </a:t>
            </a:r>
            <a:r>
              <a:rPr sz="2400" spc="-110" dirty="0">
                <a:latin typeface="Times New Roman"/>
                <a:cs typeface="Times New Roman"/>
              </a:rPr>
              <a:t>spread </a:t>
            </a:r>
            <a:r>
              <a:rPr sz="2400" spc="-70" dirty="0">
                <a:latin typeface="Times New Roman"/>
                <a:cs typeface="Times New Roman"/>
              </a:rPr>
              <a:t>onto </a:t>
            </a:r>
            <a:r>
              <a:rPr sz="2400" spc="-190" dirty="0">
                <a:latin typeface="Times New Roman"/>
                <a:cs typeface="Times New Roman"/>
              </a:rPr>
              <a:t>a </a:t>
            </a:r>
            <a:r>
              <a:rPr sz="2400" spc="-130" dirty="0">
                <a:latin typeface="Times New Roman"/>
                <a:cs typeface="Times New Roman"/>
              </a:rPr>
              <a:t>much </a:t>
            </a:r>
            <a:r>
              <a:rPr sz="2400" spc="-95" dirty="0">
                <a:latin typeface="Times New Roman"/>
                <a:cs typeface="Times New Roman"/>
              </a:rPr>
              <a:t>larger </a:t>
            </a:r>
            <a:r>
              <a:rPr sz="2400" spc="-114" dirty="0">
                <a:latin typeface="Times New Roman"/>
                <a:cs typeface="Times New Roman"/>
              </a:rPr>
              <a:t>range </a:t>
            </a:r>
            <a:r>
              <a:rPr sz="2400" spc="-140" dirty="0">
                <a:latin typeface="Times New Roman"/>
                <a:cs typeface="Times New Roman"/>
              </a:rPr>
              <a:t>of  </a:t>
            </a:r>
            <a:r>
              <a:rPr sz="2400" spc="-114" dirty="0">
                <a:latin typeface="Times New Roman"/>
                <a:cs typeface="Times New Roman"/>
              </a:rPr>
              <a:t>frequencies </a:t>
            </a:r>
            <a:r>
              <a:rPr sz="2400" spc="-75" dirty="0">
                <a:latin typeface="Times New Roman"/>
                <a:cs typeface="Times New Roman"/>
              </a:rPr>
              <a:t>(at </a:t>
            </a:r>
            <a:r>
              <a:rPr sz="2400" spc="-190" dirty="0">
                <a:latin typeface="Times New Roman"/>
                <a:cs typeface="Times New Roman"/>
              </a:rPr>
              <a:t>a </a:t>
            </a:r>
            <a:r>
              <a:rPr sz="2400" spc="-130" dirty="0">
                <a:latin typeface="Times New Roman"/>
                <a:cs typeface="Times New Roman"/>
              </a:rPr>
              <a:t>much </a:t>
            </a:r>
            <a:r>
              <a:rPr sz="2400" spc="-114" dirty="0">
                <a:latin typeface="Times New Roman"/>
                <a:cs typeface="Times New Roman"/>
              </a:rPr>
              <a:t>lower power </a:t>
            </a:r>
            <a:r>
              <a:rPr sz="2400" spc="-120" dirty="0">
                <a:latin typeface="Times New Roman"/>
                <a:cs typeface="Times New Roman"/>
              </a:rPr>
              <a:t>level) </a:t>
            </a:r>
            <a:r>
              <a:rPr sz="2400" spc="-145" dirty="0">
                <a:latin typeface="Times New Roman"/>
                <a:cs typeface="Times New Roman"/>
              </a:rPr>
              <a:t>using </a:t>
            </a:r>
            <a:r>
              <a:rPr sz="2400" spc="-190" dirty="0">
                <a:latin typeface="Times New Roman"/>
                <a:cs typeface="Times New Roman"/>
              </a:rPr>
              <a:t>a </a:t>
            </a:r>
            <a:r>
              <a:rPr sz="2400" spc="-135" dirty="0">
                <a:latin typeface="Times New Roman"/>
                <a:cs typeface="Times New Roman"/>
              </a:rPr>
              <a:t>specific </a:t>
            </a:r>
            <a:r>
              <a:rPr sz="2400" spc="-120" dirty="0">
                <a:latin typeface="Times New Roman"/>
                <a:cs typeface="Times New Roman"/>
              </a:rPr>
              <a:t>encoding  </a:t>
            </a:r>
            <a:r>
              <a:rPr sz="2400" spc="-100" dirty="0">
                <a:latin typeface="Times New Roman"/>
                <a:cs typeface="Times New Roman"/>
              </a:rPr>
              <a:t>scheme.</a:t>
            </a:r>
            <a:endParaRPr sz="2400">
              <a:latin typeface="Times New Roman"/>
              <a:cs typeface="Times New Roman"/>
            </a:endParaRPr>
          </a:p>
          <a:p>
            <a:pPr marL="561340" lvl="1" indent="-228600">
              <a:lnSpc>
                <a:spcPct val="100000"/>
              </a:lnSpc>
              <a:spcBef>
                <a:spcPts val="195"/>
              </a:spcBef>
              <a:buClr>
                <a:srgbClr val="9B2C1F"/>
              </a:buClr>
              <a:buSzPct val="85000"/>
              <a:buFont typeface="Arial"/>
              <a:buChar char=""/>
              <a:tabLst>
                <a:tab pos="561340" algn="l"/>
              </a:tabLst>
            </a:pPr>
            <a:r>
              <a:rPr sz="2000" spc="-135" dirty="0">
                <a:latin typeface="Times New Roman"/>
                <a:cs typeface="Times New Roman"/>
              </a:rPr>
              <a:t>Much </a:t>
            </a:r>
            <a:r>
              <a:rPr sz="2000" spc="-95" dirty="0">
                <a:latin typeface="Times New Roman"/>
                <a:cs typeface="Times New Roman"/>
              </a:rPr>
              <a:t>higher </a:t>
            </a:r>
            <a:r>
              <a:rPr sz="2000" spc="-75" dirty="0">
                <a:latin typeface="Times New Roman"/>
                <a:cs typeface="Times New Roman"/>
              </a:rPr>
              <a:t>throughput </a:t>
            </a:r>
            <a:r>
              <a:rPr sz="2000" spc="-85" dirty="0">
                <a:latin typeface="Times New Roman"/>
                <a:cs typeface="Times New Roman"/>
              </a:rPr>
              <a:t>than </a:t>
            </a:r>
            <a:r>
              <a:rPr sz="2000" spc="-155" dirty="0">
                <a:latin typeface="Times New Roman"/>
                <a:cs typeface="Times New Roman"/>
              </a:rPr>
              <a:t>FH </a:t>
            </a:r>
            <a:r>
              <a:rPr sz="2000" spc="-70" dirty="0">
                <a:latin typeface="Times New Roman"/>
                <a:cs typeface="Times New Roman"/>
              </a:rPr>
              <a:t>(11</a:t>
            </a:r>
            <a:r>
              <a:rPr sz="2000" spc="204" dirty="0">
                <a:latin typeface="Times New Roman"/>
                <a:cs typeface="Times New Roman"/>
              </a:rPr>
              <a:t> </a:t>
            </a:r>
            <a:r>
              <a:rPr sz="2000" spc="-125" dirty="0">
                <a:latin typeface="Times New Roman"/>
                <a:cs typeface="Times New Roman"/>
              </a:rPr>
              <a:t>Mbps)</a:t>
            </a:r>
            <a:endParaRPr sz="2000">
              <a:latin typeface="Times New Roman"/>
              <a:cs typeface="Times New Roman"/>
            </a:endParaRPr>
          </a:p>
          <a:p>
            <a:pPr marL="561340" lvl="1" indent="-228600">
              <a:lnSpc>
                <a:spcPct val="100000"/>
              </a:lnSpc>
              <a:spcBef>
                <a:spcPts val="170"/>
              </a:spcBef>
              <a:buClr>
                <a:srgbClr val="9B2C1F"/>
              </a:buClr>
              <a:buSzPct val="85000"/>
              <a:buFont typeface="Arial"/>
              <a:buChar char=""/>
              <a:tabLst>
                <a:tab pos="561340" algn="l"/>
              </a:tabLst>
            </a:pPr>
            <a:r>
              <a:rPr sz="2000" spc="-65" dirty="0">
                <a:latin typeface="Times New Roman"/>
                <a:cs typeface="Times New Roman"/>
              </a:rPr>
              <a:t>Better</a:t>
            </a:r>
            <a:r>
              <a:rPr sz="2000" spc="-60" dirty="0">
                <a:latin typeface="Times New Roman"/>
                <a:cs typeface="Times New Roman"/>
              </a:rPr>
              <a:t> </a:t>
            </a:r>
            <a:r>
              <a:rPr sz="2000" spc="-100" dirty="0">
                <a:latin typeface="Times New Roman"/>
                <a:cs typeface="Times New Roman"/>
              </a:rPr>
              <a:t>range</a:t>
            </a:r>
            <a:endParaRPr sz="2000">
              <a:latin typeface="Times New Roman"/>
              <a:cs typeface="Times New Roman"/>
            </a:endParaRPr>
          </a:p>
          <a:p>
            <a:pPr marL="561340" marR="210185" lvl="1" indent="-228600">
              <a:lnSpc>
                <a:spcPts val="2160"/>
              </a:lnSpc>
              <a:spcBef>
                <a:spcPts val="425"/>
              </a:spcBef>
              <a:buClr>
                <a:srgbClr val="9B2C1F"/>
              </a:buClr>
              <a:buSzPct val="85000"/>
              <a:buFont typeface="Arial"/>
              <a:buChar char=""/>
              <a:tabLst>
                <a:tab pos="561340" algn="l"/>
              </a:tabLst>
            </a:pPr>
            <a:r>
              <a:rPr sz="2000" spc="-150" dirty="0">
                <a:latin typeface="Times New Roman"/>
                <a:cs typeface="Times New Roman"/>
              </a:rPr>
              <a:t>Less </a:t>
            </a:r>
            <a:r>
              <a:rPr sz="2000" spc="-75" dirty="0">
                <a:latin typeface="Times New Roman"/>
                <a:cs typeface="Times New Roman"/>
              </a:rPr>
              <a:t>resistant </a:t>
            </a:r>
            <a:r>
              <a:rPr sz="2000" spc="-25" dirty="0">
                <a:latin typeface="Times New Roman"/>
                <a:cs typeface="Times New Roman"/>
              </a:rPr>
              <a:t>to </a:t>
            </a:r>
            <a:r>
              <a:rPr sz="2000" spc="-105" dirty="0">
                <a:latin typeface="Times New Roman"/>
                <a:cs typeface="Times New Roman"/>
              </a:rPr>
              <a:t>noise </a:t>
            </a:r>
            <a:r>
              <a:rPr sz="2000" spc="-100" dirty="0">
                <a:latin typeface="Times New Roman"/>
                <a:cs typeface="Times New Roman"/>
              </a:rPr>
              <a:t>(made </a:t>
            </a:r>
            <a:r>
              <a:rPr sz="2000" spc="-90" dirty="0">
                <a:latin typeface="Times New Roman"/>
                <a:cs typeface="Times New Roman"/>
              </a:rPr>
              <a:t>up </a:t>
            </a:r>
            <a:r>
              <a:rPr sz="2000" spc="-75" dirty="0">
                <a:latin typeface="Times New Roman"/>
                <a:cs typeface="Times New Roman"/>
              </a:rPr>
              <a:t>for </a:t>
            </a:r>
            <a:r>
              <a:rPr sz="2000" spc="-155" dirty="0">
                <a:latin typeface="Times New Roman"/>
                <a:cs typeface="Times New Roman"/>
              </a:rPr>
              <a:t>by </a:t>
            </a:r>
            <a:r>
              <a:rPr sz="2000" spc="-95" dirty="0">
                <a:latin typeface="Times New Roman"/>
                <a:cs typeface="Times New Roman"/>
              </a:rPr>
              <a:t>redundancy </a:t>
            </a:r>
            <a:r>
              <a:rPr sz="2000" dirty="0">
                <a:latin typeface="Times New Roman"/>
                <a:cs typeface="Times New Roman"/>
              </a:rPr>
              <a:t>– </a:t>
            </a:r>
            <a:r>
              <a:rPr sz="2000" spc="-35" dirty="0">
                <a:latin typeface="Times New Roman"/>
                <a:cs typeface="Times New Roman"/>
              </a:rPr>
              <a:t>it </a:t>
            </a:r>
            <a:r>
              <a:rPr sz="2000" spc="-80" dirty="0">
                <a:latin typeface="Times New Roman"/>
                <a:cs typeface="Times New Roman"/>
              </a:rPr>
              <a:t>transmits </a:t>
            </a:r>
            <a:r>
              <a:rPr sz="2000" spc="-75" dirty="0">
                <a:latin typeface="Times New Roman"/>
                <a:cs typeface="Times New Roman"/>
              </a:rPr>
              <a:t>at </a:t>
            </a:r>
            <a:r>
              <a:rPr sz="2000" spc="-90" dirty="0">
                <a:latin typeface="Times New Roman"/>
                <a:cs typeface="Times New Roman"/>
              </a:rPr>
              <a:t>least </a:t>
            </a:r>
            <a:r>
              <a:rPr sz="2000" spc="-340" dirty="0">
                <a:latin typeface="Times New Roman"/>
                <a:cs typeface="Times New Roman"/>
              </a:rPr>
              <a:t>10  </a:t>
            </a:r>
            <a:r>
              <a:rPr sz="2000" spc="-120" dirty="0">
                <a:latin typeface="Times New Roman"/>
                <a:cs typeface="Times New Roman"/>
              </a:rPr>
              <a:t>fully </a:t>
            </a:r>
            <a:r>
              <a:rPr sz="2000" spc="-75" dirty="0">
                <a:latin typeface="Times New Roman"/>
                <a:cs typeface="Times New Roman"/>
              </a:rPr>
              <a:t>redundant </a:t>
            </a:r>
            <a:r>
              <a:rPr sz="2000" spc="-105" dirty="0">
                <a:latin typeface="Times New Roman"/>
                <a:cs typeface="Times New Roman"/>
              </a:rPr>
              <a:t>copies </a:t>
            </a:r>
            <a:r>
              <a:rPr sz="2000" spc="-114" dirty="0">
                <a:latin typeface="Times New Roman"/>
                <a:cs typeface="Times New Roman"/>
              </a:rPr>
              <a:t>of </a:t>
            </a:r>
            <a:r>
              <a:rPr sz="2000" spc="-55" dirty="0">
                <a:latin typeface="Times New Roman"/>
                <a:cs typeface="Times New Roman"/>
              </a:rPr>
              <a:t>the </a:t>
            </a:r>
            <a:r>
              <a:rPr sz="2000" spc="-90" dirty="0">
                <a:latin typeface="Times New Roman"/>
                <a:cs typeface="Times New Roman"/>
              </a:rPr>
              <a:t>original </a:t>
            </a:r>
            <a:r>
              <a:rPr sz="2000" spc="-125" dirty="0">
                <a:latin typeface="Times New Roman"/>
                <a:cs typeface="Times New Roman"/>
              </a:rPr>
              <a:t>signal </a:t>
            </a:r>
            <a:r>
              <a:rPr sz="2000" spc="-80" dirty="0">
                <a:latin typeface="Times New Roman"/>
                <a:cs typeface="Times New Roman"/>
              </a:rPr>
              <a:t>at </a:t>
            </a:r>
            <a:r>
              <a:rPr sz="2000" spc="-60" dirty="0">
                <a:latin typeface="Times New Roman"/>
                <a:cs typeface="Times New Roman"/>
              </a:rPr>
              <a:t>the </a:t>
            </a:r>
            <a:r>
              <a:rPr sz="2000" spc="-125" dirty="0">
                <a:latin typeface="Times New Roman"/>
                <a:cs typeface="Times New Roman"/>
              </a:rPr>
              <a:t>same</a:t>
            </a:r>
            <a:r>
              <a:rPr sz="2000" spc="-100" dirty="0">
                <a:latin typeface="Times New Roman"/>
                <a:cs typeface="Times New Roman"/>
              </a:rPr>
              <a:t> </a:t>
            </a:r>
            <a:r>
              <a:rPr sz="2000" spc="-60" dirty="0">
                <a:latin typeface="Times New Roman"/>
                <a:cs typeface="Times New Roman"/>
              </a:rPr>
              <a:t>time)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444" y="688974"/>
            <a:ext cx="154749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210" dirty="0"/>
              <a:t>Ou</a:t>
            </a:r>
            <a:r>
              <a:rPr sz="4000" spc="-160" dirty="0"/>
              <a:t>t</a:t>
            </a:r>
            <a:r>
              <a:rPr sz="4000" spc="-155" dirty="0"/>
              <a:t>line</a:t>
            </a:r>
            <a:endParaRPr sz="4000"/>
          </a:p>
        </p:txBody>
      </p:sp>
      <p:sp>
        <p:nvSpPr>
          <p:cNvPr id="3" name="object 3"/>
          <p:cNvSpPr/>
          <p:nvPr/>
        </p:nvSpPr>
        <p:spPr>
          <a:xfrm>
            <a:off x="914400" y="1450594"/>
            <a:ext cx="7467600" cy="463550"/>
          </a:xfrm>
          <a:custGeom>
            <a:avLst/>
            <a:gdLst/>
            <a:ahLst/>
            <a:cxnLst/>
            <a:rect l="l" t="t" r="r" b="b"/>
            <a:pathLst>
              <a:path w="7467600" h="463550">
                <a:moveTo>
                  <a:pt x="0" y="77215"/>
                </a:moveTo>
                <a:lnTo>
                  <a:pt x="6067" y="47148"/>
                </a:lnTo>
                <a:lnTo>
                  <a:pt x="22615" y="22605"/>
                </a:lnTo>
                <a:lnTo>
                  <a:pt x="47159" y="6064"/>
                </a:lnTo>
                <a:lnTo>
                  <a:pt x="77215" y="0"/>
                </a:lnTo>
                <a:lnTo>
                  <a:pt x="7390383" y="0"/>
                </a:lnTo>
                <a:lnTo>
                  <a:pt x="7420451" y="6064"/>
                </a:lnTo>
                <a:lnTo>
                  <a:pt x="7444994" y="22606"/>
                </a:lnTo>
                <a:lnTo>
                  <a:pt x="7461535" y="47148"/>
                </a:lnTo>
                <a:lnTo>
                  <a:pt x="7467600" y="77215"/>
                </a:lnTo>
                <a:lnTo>
                  <a:pt x="7467600" y="386079"/>
                </a:lnTo>
                <a:lnTo>
                  <a:pt x="7461535" y="416147"/>
                </a:lnTo>
                <a:lnTo>
                  <a:pt x="7444994" y="440689"/>
                </a:lnTo>
                <a:lnTo>
                  <a:pt x="7420451" y="457231"/>
                </a:lnTo>
                <a:lnTo>
                  <a:pt x="7390383" y="463295"/>
                </a:lnTo>
                <a:lnTo>
                  <a:pt x="77215" y="463295"/>
                </a:lnTo>
                <a:lnTo>
                  <a:pt x="47159" y="457231"/>
                </a:lnTo>
                <a:lnTo>
                  <a:pt x="22615" y="440689"/>
                </a:lnTo>
                <a:lnTo>
                  <a:pt x="6067" y="416147"/>
                </a:lnTo>
                <a:lnTo>
                  <a:pt x="0" y="386079"/>
                </a:lnTo>
                <a:lnTo>
                  <a:pt x="0" y="77215"/>
                </a:lnTo>
                <a:close/>
              </a:path>
            </a:pathLst>
          </a:custGeom>
          <a:ln w="12700">
            <a:solidFill>
              <a:srgbClr val="BE401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14400" y="1965832"/>
            <a:ext cx="7467600" cy="463550"/>
          </a:xfrm>
          <a:custGeom>
            <a:avLst/>
            <a:gdLst/>
            <a:ahLst/>
            <a:cxnLst/>
            <a:rect l="l" t="t" r="r" b="b"/>
            <a:pathLst>
              <a:path w="7467600" h="463550">
                <a:moveTo>
                  <a:pt x="0" y="77215"/>
                </a:moveTo>
                <a:lnTo>
                  <a:pt x="6067" y="47148"/>
                </a:lnTo>
                <a:lnTo>
                  <a:pt x="22615" y="22605"/>
                </a:lnTo>
                <a:lnTo>
                  <a:pt x="47159" y="6064"/>
                </a:lnTo>
                <a:lnTo>
                  <a:pt x="77215" y="0"/>
                </a:lnTo>
                <a:lnTo>
                  <a:pt x="7390383" y="0"/>
                </a:lnTo>
                <a:lnTo>
                  <a:pt x="7420451" y="6064"/>
                </a:lnTo>
                <a:lnTo>
                  <a:pt x="7444994" y="22606"/>
                </a:lnTo>
                <a:lnTo>
                  <a:pt x="7461535" y="47148"/>
                </a:lnTo>
                <a:lnTo>
                  <a:pt x="7467600" y="77215"/>
                </a:lnTo>
                <a:lnTo>
                  <a:pt x="7467600" y="386079"/>
                </a:lnTo>
                <a:lnTo>
                  <a:pt x="7461535" y="416147"/>
                </a:lnTo>
                <a:lnTo>
                  <a:pt x="7444994" y="440689"/>
                </a:lnTo>
                <a:lnTo>
                  <a:pt x="7420451" y="457231"/>
                </a:lnTo>
                <a:lnTo>
                  <a:pt x="7390383" y="463295"/>
                </a:lnTo>
                <a:lnTo>
                  <a:pt x="77215" y="463295"/>
                </a:lnTo>
                <a:lnTo>
                  <a:pt x="47159" y="457231"/>
                </a:lnTo>
                <a:lnTo>
                  <a:pt x="22615" y="440689"/>
                </a:lnTo>
                <a:lnTo>
                  <a:pt x="6067" y="416147"/>
                </a:lnTo>
                <a:lnTo>
                  <a:pt x="0" y="386079"/>
                </a:lnTo>
                <a:lnTo>
                  <a:pt x="0" y="77215"/>
                </a:lnTo>
                <a:close/>
              </a:path>
            </a:pathLst>
          </a:custGeom>
          <a:ln w="12700">
            <a:solidFill>
              <a:srgbClr val="BE401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14400" y="2480945"/>
            <a:ext cx="7467600" cy="463550"/>
          </a:xfrm>
          <a:custGeom>
            <a:avLst/>
            <a:gdLst/>
            <a:ahLst/>
            <a:cxnLst/>
            <a:rect l="l" t="t" r="r" b="b"/>
            <a:pathLst>
              <a:path w="7467600" h="463550">
                <a:moveTo>
                  <a:pt x="0" y="77215"/>
                </a:moveTo>
                <a:lnTo>
                  <a:pt x="6067" y="47148"/>
                </a:lnTo>
                <a:lnTo>
                  <a:pt x="22615" y="22605"/>
                </a:lnTo>
                <a:lnTo>
                  <a:pt x="47159" y="6064"/>
                </a:lnTo>
                <a:lnTo>
                  <a:pt x="77215" y="0"/>
                </a:lnTo>
                <a:lnTo>
                  <a:pt x="7390383" y="0"/>
                </a:lnTo>
                <a:lnTo>
                  <a:pt x="7420451" y="6064"/>
                </a:lnTo>
                <a:lnTo>
                  <a:pt x="7444994" y="22606"/>
                </a:lnTo>
                <a:lnTo>
                  <a:pt x="7461535" y="47148"/>
                </a:lnTo>
                <a:lnTo>
                  <a:pt x="7467600" y="77215"/>
                </a:lnTo>
                <a:lnTo>
                  <a:pt x="7467600" y="386079"/>
                </a:lnTo>
                <a:lnTo>
                  <a:pt x="7461535" y="416147"/>
                </a:lnTo>
                <a:lnTo>
                  <a:pt x="7444994" y="440689"/>
                </a:lnTo>
                <a:lnTo>
                  <a:pt x="7420451" y="457231"/>
                </a:lnTo>
                <a:lnTo>
                  <a:pt x="7390383" y="463295"/>
                </a:lnTo>
                <a:lnTo>
                  <a:pt x="77215" y="463295"/>
                </a:lnTo>
                <a:lnTo>
                  <a:pt x="47159" y="457231"/>
                </a:lnTo>
                <a:lnTo>
                  <a:pt x="22615" y="440689"/>
                </a:lnTo>
                <a:lnTo>
                  <a:pt x="6067" y="416147"/>
                </a:lnTo>
                <a:lnTo>
                  <a:pt x="0" y="386079"/>
                </a:lnTo>
                <a:lnTo>
                  <a:pt x="0" y="77215"/>
                </a:lnTo>
                <a:close/>
              </a:path>
            </a:pathLst>
          </a:custGeom>
          <a:ln w="12700">
            <a:solidFill>
              <a:srgbClr val="BE401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14400" y="2996057"/>
            <a:ext cx="7467600" cy="463550"/>
          </a:xfrm>
          <a:custGeom>
            <a:avLst/>
            <a:gdLst/>
            <a:ahLst/>
            <a:cxnLst/>
            <a:rect l="l" t="t" r="r" b="b"/>
            <a:pathLst>
              <a:path w="7467600" h="463550">
                <a:moveTo>
                  <a:pt x="0" y="77215"/>
                </a:moveTo>
                <a:lnTo>
                  <a:pt x="6067" y="47202"/>
                </a:lnTo>
                <a:lnTo>
                  <a:pt x="22615" y="22653"/>
                </a:lnTo>
                <a:lnTo>
                  <a:pt x="47159" y="6082"/>
                </a:lnTo>
                <a:lnTo>
                  <a:pt x="77215" y="0"/>
                </a:lnTo>
                <a:lnTo>
                  <a:pt x="7390383" y="0"/>
                </a:lnTo>
                <a:lnTo>
                  <a:pt x="7420451" y="6082"/>
                </a:lnTo>
                <a:lnTo>
                  <a:pt x="7444994" y="22653"/>
                </a:lnTo>
                <a:lnTo>
                  <a:pt x="7461535" y="47202"/>
                </a:lnTo>
                <a:lnTo>
                  <a:pt x="7467600" y="77215"/>
                </a:lnTo>
                <a:lnTo>
                  <a:pt x="7467600" y="386079"/>
                </a:lnTo>
                <a:lnTo>
                  <a:pt x="7461535" y="416167"/>
                </a:lnTo>
                <a:lnTo>
                  <a:pt x="7444994" y="440753"/>
                </a:lnTo>
                <a:lnTo>
                  <a:pt x="7420451" y="457338"/>
                </a:lnTo>
                <a:lnTo>
                  <a:pt x="7390383" y="463422"/>
                </a:lnTo>
                <a:lnTo>
                  <a:pt x="77215" y="463422"/>
                </a:lnTo>
                <a:lnTo>
                  <a:pt x="47159" y="457338"/>
                </a:lnTo>
                <a:lnTo>
                  <a:pt x="22615" y="440753"/>
                </a:lnTo>
                <a:lnTo>
                  <a:pt x="6067" y="416167"/>
                </a:lnTo>
                <a:lnTo>
                  <a:pt x="0" y="386079"/>
                </a:lnTo>
                <a:lnTo>
                  <a:pt x="0" y="77215"/>
                </a:lnTo>
                <a:close/>
              </a:path>
            </a:pathLst>
          </a:custGeom>
          <a:ln w="12700">
            <a:solidFill>
              <a:srgbClr val="BE401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14400" y="3511296"/>
            <a:ext cx="7467600" cy="463550"/>
          </a:xfrm>
          <a:custGeom>
            <a:avLst/>
            <a:gdLst/>
            <a:ahLst/>
            <a:cxnLst/>
            <a:rect l="l" t="t" r="r" b="b"/>
            <a:pathLst>
              <a:path w="7467600" h="463550">
                <a:moveTo>
                  <a:pt x="0" y="77215"/>
                </a:moveTo>
                <a:lnTo>
                  <a:pt x="6067" y="47148"/>
                </a:lnTo>
                <a:lnTo>
                  <a:pt x="22615" y="22605"/>
                </a:lnTo>
                <a:lnTo>
                  <a:pt x="47159" y="6064"/>
                </a:lnTo>
                <a:lnTo>
                  <a:pt x="77215" y="0"/>
                </a:lnTo>
                <a:lnTo>
                  <a:pt x="7390383" y="0"/>
                </a:lnTo>
                <a:lnTo>
                  <a:pt x="7420451" y="6064"/>
                </a:lnTo>
                <a:lnTo>
                  <a:pt x="7444994" y="22606"/>
                </a:lnTo>
                <a:lnTo>
                  <a:pt x="7461535" y="47148"/>
                </a:lnTo>
                <a:lnTo>
                  <a:pt x="7467600" y="77215"/>
                </a:lnTo>
                <a:lnTo>
                  <a:pt x="7467600" y="386079"/>
                </a:lnTo>
                <a:lnTo>
                  <a:pt x="7461535" y="416147"/>
                </a:lnTo>
                <a:lnTo>
                  <a:pt x="7444994" y="440689"/>
                </a:lnTo>
                <a:lnTo>
                  <a:pt x="7420451" y="457231"/>
                </a:lnTo>
                <a:lnTo>
                  <a:pt x="7390383" y="463295"/>
                </a:lnTo>
                <a:lnTo>
                  <a:pt x="77215" y="463295"/>
                </a:lnTo>
                <a:lnTo>
                  <a:pt x="47159" y="457231"/>
                </a:lnTo>
                <a:lnTo>
                  <a:pt x="22615" y="440689"/>
                </a:lnTo>
                <a:lnTo>
                  <a:pt x="6067" y="416147"/>
                </a:lnTo>
                <a:lnTo>
                  <a:pt x="0" y="386079"/>
                </a:lnTo>
                <a:lnTo>
                  <a:pt x="0" y="77215"/>
                </a:lnTo>
                <a:close/>
              </a:path>
            </a:pathLst>
          </a:custGeom>
          <a:ln w="12700">
            <a:solidFill>
              <a:srgbClr val="BE401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914400" y="4026408"/>
            <a:ext cx="7467600" cy="463550"/>
          </a:xfrm>
          <a:custGeom>
            <a:avLst/>
            <a:gdLst/>
            <a:ahLst/>
            <a:cxnLst/>
            <a:rect l="l" t="t" r="r" b="b"/>
            <a:pathLst>
              <a:path w="7467600" h="463550">
                <a:moveTo>
                  <a:pt x="0" y="77216"/>
                </a:moveTo>
                <a:lnTo>
                  <a:pt x="6067" y="47148"/>
                </a:lnTo>
                <a:lnTo>
                  <a:pt x="22615" y="22606"/>
                </a:lnTo>
                <a:lnTo>
                  <a:pt x="47159" y="6064"/>
                </a:lnTo>
                <a:lnTo>
                  <a:pt x="77215" y="0"/>
                </a:lnTo>
                <a:lnTo>
                  <a:pt x="7390383" y="0"/>
                </a:lnTo>
                <a:lnTo>
                  <a:pt x="7420451" y="6064"/>
                </a:lnTo>
                <a:lnTo>
                  <a:pt x="7444994" y="22606"/>
                </a:lnTo>
                <a:lnTo>
                  <a:pt x="7461535" y="47148"/>
                </a:lnTo>
                <a:lnTo>
                  <a:pt x="7467600" y="77216"/>
                </a:lnTo>
                <a:lnTo>
                  <a:pt x="7467600" y="386080"/>
                </a:lnTo>
                <a:lnTo>
                  <a:pt x="7461535" y="416147"/>
                </a:lnTo>
                <a:lnTo>
                  <a:pt x="7444994" y="440690"/>
                </a:lnTo>
                <a:lnTo>
                  <a:pt x="7420451" y="457231"/>
                </a:lnTo>
                <a:lnTo>
                  <a:pt x="7390383" y="463296"/>
                </a:lnTo>
                <a:lnTo>
                  <a:pt x="77215" y="463296"/>
                </a:lnTo>
                <a:lnTo>
                  <a:pt x="47159" y="457231"/>
                </a:lnTo>
                <a:lnTo>
                  <a:pt x="22615" y="440690"/>
                </a:lnTo>
                <a:lnTo>
                  <a:pt x="6067" y="416147"/>
                </a:lnTo>
                <a:lnTo>
                  <a:pt x="0" y="386080"/>
                </a:lnTo>
                <a:lnTo>
                  <a:pt x="0" y="77216"/>
                </a:lnTo>
                <a:close/>
              </a:path>
            </a:pathLst>
          </a:custGeom>
          <a:ln w="12700">
            <a:solidFill>
              <a:srgbClr val="BE401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14400" y="4541520"/>
            <a:ext cx="7467600" cy="463550"/>
          </a:xfrm>
          <a:custGeom>
            <a:avLst/>
            <a:gdLst/>
            <a:ahLst/>
            <a:cxnLst/>
            <a:rect l="l" t="t" r="r" b="b"/>
            <a:pathLst>
              <a:path w="7467600" h="463550">
                <a:moveTo>
                  <a:pt x="0" y="77342"/>
                </a:moveTo>
                <a:lnTo>
                  <a:pt x="6067" y="47255"/>
                </a:lnTo>
                <a:lnTo>
                  <a:pt x="22615" y="22669"/>
                </a:lnTo>
                <a:lnTo>
                  <a:pt x="47159" y="6084"/>
                </a:lnTo>
                <a:lnTo>
                  <a:pt x="77215" y="0"/>
                </a:lnTo>
                <a:lnTo>
                  <a:pt x="7390383" y="0"/>
                </a:lnTo>
                <a:lnTo>
                  <a:pt x="7420451" y="6084"/>
                </a:lnTo>
                <a:lnTo>
                  <a:pt x="7444994" y="22669"/>
                </a:lnTo>
                <a:lnTo>
                  <a:pt x="7461535" y="47255"/>
                </a:lnTo>
                <a:lnTo>
                  <a:pt x="7467600" y="77342"/>
                </a:lnTo>
                <a:lnTo>
                  <a:pt x="7467600" y="386206"/>
                </a:lnTo>
                <a:lnTo>
                  <a:pt x="7461535" y="416220"/>
                </a:lnTo>
                <a:lnTo>
                  <a:pt x="7444994" y="440769"/>
                </a:lnTo>
                <a:lnTo>
                  <a:pt x="7420451" y="457340"/>
                </a:lnTo>
                <a:lnTo>
                  <a:pt x="7390383" y="463422"/>
                </a:lnTo>
                <a:lnTo>
                  <a:pt x="77215" y="463422"/>
                </a:lnTo>
                <a:lnTo>
                  <a:pt x="47159" y="457340"/>
                </a:lnTo>
                <a:lnTo>
                  <a:pt x="22615" y="440769"/>
                </a:lnTo>
                <a:lnTo>
                  <a:pt x="6067" y="416220"/>
                </a:lnTo>
                <a:lnTo>
                  <a:pt x="0" y="386206"/>
                </a:lnTo>
                <a:lnTo>
                  <a:pt x="0" y="77342"/>
                </a:lnTo>
                <a:close/>
              </a:path>
            </a:pathLst>
          </a:custGeom>
          <a:ln w="12700">
            <a:solidFill>
              <a:srgbClr val="BE401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14400" y="5056759"/>
            <a:ext cx="7467600" cy="463550"/>
          </a:xfrm>
          <a:custGeom>
            <a:avLst/>
            <a:gdLst/>
            <a:ahLst/>
            <a:cxnLst/>
            <a:rect l="l" t="t" r="r" b="b"/>
            <a:pathLst>
              <a:path w="7467600" h="463550">
                <a:moveTo>
                  <a:pt x="0" y="77216"/>
                </a:moveTo>
                <a:lnTo>
                  <a:pt x="6067" y="47148"/>
                </a:lnTo>
                <a:lnTo>
                  <a:pt x="22615" y="22606"/>
                </a:lnTo>
                <a:lnTo>
                  <a:pt x="47159" y="6064"/>
                </a:lnTo>
                <a:lnTo>
                  <a:pt x="77215" y="0"/>
                </a:lnTo>
                <a:lnTo>
                  <a:pt x="7390383" y="0"/>
                </a:lnTo>
                <a:lnTo>
                  <a:pt x="7420451" y="6064"/>
                </a:lnTo>
                <a:lnTo>
                  <a:pt x="7444994" y="22606"/>
                </a:lnTo>
                <a:lnTo>
                  <a:pt x="7461535" y="47148"/>
                </a:lnTo>
                <a:lnTo>
                  <a:pt x="7467600" y="77216"/>
                </a:lnTo>
                <a:lnTo>
                  <a:pt x="7467600" y="386080"/>
                </a:lnTo>
                <a:lnTo>
                  <a:pt x="7461535" y="416147"/>
                </a:lnTo>
                <a:lnTo>
                  <a:pt x="7444994" y="440690"/>
                </a:lnTo>
                <a:lnTo>
                  <a:pt x="7420451" y="457231"/>
                </a:lnTo>
                <a:lnTo>
                  <a:pt x="7390383" y="463296"/>
                </a:lnTo>
                <a:lnTo>
                  <a:pt x="77215" y="463296"/>
                </a:lnTo>
                <a:lnTo>
                  <a:pt x="47159" y="457231"/>
                </a:lnTo>
                <a:lnTo>
                  <a:pt x="22615" y="440690"/>
                </a:lnTo>
                <a:lnTo>
                  <a:pt x="6067" y="416147"/>
                </a:lnTo>
                <a:lnTo>
                  <a:pt x="0" y="386080"/>
                </a:lnTo>
                <a:lnTo>
                  <a:pt x="0" y="77216"/>
                </a:lnTo>
                <a:close/>
              </a:path>
            </a:pathLst>
          </a:custGeom>
          <a:ln w="12700">
            <a:solidFill>
              <a:srgbClr val="BE401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14400" y="5571871"/>
            <a:ext cx="7467600" cy="463550"/>
          </a:xfrm>
          <a:custGeom>
            <a:avLst/>
            <a:gdLst/>
            <a:ahLst/>
            <a:cxnLst/>
            <a:rect l="l" t="t" r="r" b="b"/>
            <a:pathLst>
              <a:path w="7467600" h="463550">
                <a:moveTo>
                  <a:pt x="0" y="77254"/>
                </a:moveTo>
                <a:lnTo>
                  <a:pt x="6067" y="47186"/>
                </a:lnTo>
                <a:lnTo>
                  <a:pt x="22615" y="22629"/>
                </a:lnTo>
                <a:lnTo>
                  <a:pt x="47159" y="6071"/>
                </a:lnTo>
                <a:lnTo>
                  <a:pt x="77215" y="0"/>
                </a:lnTo>
                <a:lnTo>
                  <a:pt x="7390383" y="0"/>
                </a:lnTo>
                <a:lnTo>
                  <a:pt x="7420451" y="6071"/>
                </a:lnTo>
                <a:lnTo>
                  <a:pt x="7444994" y="22629"/>
                </a:lnTo>
                <a:lnTo>
                  <a:pt x="7461535" y="47186"/>
                </a:lnTo>
                <a:lnTo>
                  <a:pt x="7467600" y="77254"/>
                </a:lnTo>
                <a:lnTo>
                  <a:pt x="7467600" y="386130"/>
                </a:lnTo>
                <a:lnTo>
                  <a:pt x="7461535" y="416187"/>
                </a:lnTo>
                <a:lnTo>
                  <a:pt x="7444994" y="440731"/>
                </a:lnTo>
                <a:lnTo>
                  <a:pt x="7420451" y="457278"/>
                </a:lnTo>
                <a:lnTo>
                  <a:pt x="7390383" y="463346"/>
                </a:lnTo>
                <a:lnTo>
                  <a:pt x="77215" y="463346"/>
                </a:lnTo>
                <a:lnTo>
                  <a:pt x="47159" y="457278"/>
                </a:lnTo>
                <a:lnTo>
                  <a:pt x="22615" y="440731"/>
                </a:lnTo>
                <a:lnTo>
                  <a:pt x="6067" y="416187"/>
                </a:lnTo>
                <a:lnTo>
                  <a:pt x="0" y="386130"/>
                </a:lnTo>
                <a:lnTo>
                  <a:pt x="0" y="77254"/>
                </a:lnTo>
                <a:close/>
              </a:path>
            </a:pathLst>
          </a:custGeom>
          <a:ln w="12700">
            <a:solidFill>
              <a:srgbClr val="BE401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914400" y="6087059"/>
            <a:ext cx="7467600" cy="463550"/>
          </a:xfrm>
          <a:custGeom>
            <a:avLst/>
            <a:gdLst/>
            <a:ahLst/>
            <a:cxnLst/>
            <a:rect l="l" t="t" r="r" b="b"/>
            <a:pathLst>
              <a:path w="7467600" h="463550">
                <a:moveTo>
                  <a:pt x="0" y="77216"/>
                </a:moveTo>
                <a:lnTo>
                  <a:pt x="6067" y="47159"/>
                </a:lnTo>
                <a:lnTo>
                  <a:pt x="22615" y="22615"/>
                </a:lnTo>
                <a:lnTo>
                  <a:pt x="47159" y="6067"/>
                </a:lnTo>
                <a:lnTo>
                  <a:pt x="77215" y="0"/>
                </a:lnTo>
                <a:lnTo>
                  <a:pt x="7390383" y="0"/>
                </a:lnTo>
                <a:lnTo>
                  <a:pt x="7420451" y="6067"/>
                </a:lnTo>
                <a:lnTo>
                  <a:pt x="7444994" y="22615"/>
                </a:lnTo>
                <a:lnTo>
                  <a:pt x="7461535" y="47159"/>
                </a:lnTo>
                <a:lnTo>
                  <a:pt x="7467600" y="77216"/>
                </a:lnTo>
                <a:lnTo>
                  <a:pt x="7467600" y="386092"/>
                </a:lnTo>
                <a:lnTo>
                  <a:pt x="7461535" y="416156"/>
                </a:lnTo>
                <a:lnTo>
                  <a:pt x="7444994" y="440704"/>
                </a:lnTo>
                <a:lnTo>
                  <a:pt x="7420451" y="457253"/>
                </a:lnTo>
                <a:lnTo>
                  <a:pt x="7390383" y="463321"/>
                </a:lnTo>
                <a:lnTo>
                  <a:pt x="77215" y="463321"/>
                </a:lnTo>
                <a:lnTo>
                  <a:pt x="47159" y="457253"/>
                </a:lnTo>
                <a:lnTo>
                  <a:pt x="22615" y="440704"/>
                </a:lnTo>
                <a:lnTo>
                  <a:pt x="6067" y="416156"/>
                </a:lnTo>
                <a:lnTo>
                  <a:pt x="0" y="386092"/>
                </a:lnTo>
                <a:lnTo>
                  <a:pt x="0" y="77216"/>
                </a:lnTo>
                <a:close/>
              </a:path>
            </a:pathLst>
          </a:custGeom>
          <a:ln w="12699">
            <a:solidFill>
              <a:srgbClr val="BE401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000760" y="1470406"/>
            <a:ext cx="7293609" cy="496824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15" dirty="0">
                <a:solidFill>
                  <a:srgbClr val="BEBEBE"/>
                </a:solidFill>
                <a:latin typeface="Times New Roman"/>
                <a:cs typeface="Times New Roman"/>
              </a:rPr>
              <a:t>Introduction </a:t>
            </a:r>
            <a:r>
              <a:rPr sz="2000" b="1" spc="20" dirty="0">
                <a:solidFill>
                  <a:srgbClr val="BEBEBE"/>
                </a:solidFill>
                <a:latin typeface="Times New Roman"/>
                <a:cs typeface="Times New Roman"/>
              </a:rPr>
              <a:t>of </a:t>
            </a:r>
            <a:r>
              <a:rPr sz="2000" b="1" spc="-175" dirty="0">
                <a:solidFill>
                  <a:srgbClr val="BEBEBE"/>
                </a:solidFill>
                <a:latin typeface="Times New Roman"/>
                <a:cs typeface="Times New Roman"/>
              </a:rPr>
              <a:t>LAN; </a:t>
            </a:r>
            <a:r>
              <a:rPr sz="2000" b="1" spc="-135" dirty="0">
                <a:solidFill>
                  <a:srgbClr val="BEBEBE"/>
                </a:solidFill>
                <a:latin typeface="Times New Roman"/>
                <a:cs typeface="Times New Roman"/>
              </a:rPr>
              <a:t>MAN;WAN; </a:t>
            </a:r>
            <a:r>
              <a:rPr sz="2000" b="1" spc="-130" dirty="0">
                <a:solidFill>
                  <a:srgbClr val="BEBEBE"/>
                </a:solidFill>
                <a:latin typeface="Times New Roman"/>
                <a:cs typeface="Times New Roman"/>
              </a:rPr>
              <a:t>PAN, </a:t>
            </a:r>
            <a:r>
              <a:rPr sz="2000" b="1" spc="25" dirty="0">
                <a:solidFill>
                  <a:srgbClr val="BEBEBE"/>
                </a:solidFill>
                <a:latin typeface="Times New Roman"/>
                <a:cs typeface="Times New Roman"/>
              </a:rPr>
              <a:t>Ad-hoc</a:t>
            </a:r>
            <a:r>
              <a:rPr sz="2000" b="1" spc="-260" dirty="0">
                <a:solidFill>
                  <a:srgbClr val="BEBEBE"/>
                </a:solidFill>
                <a:latin typeface="Times New Roman"/>
                <a:cs typeface="Times New Roman"/>
              </a:rPr>
              <a:t> </a:t>
            </a:r>
            <a:r>
              <a:rPr sz="2000" b="1" spc="-5" dirty="0">
                <a:solidFill>
                  <a:srgbClr val="BEBEBE"/>
                </a:solidFill>
                <a:latin typeface="Times New Roman"/>
                <a:cs typeface="Times New Roman"/>
              </a:rPr>
              <a:t>Network</a:t>
            </a: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655"/>
              </a:spcBef>
            </a:pPr>
            <a:r>
              <a:rPr sz="2000" b="1" spc="5" dirty="0">
                <a:solidFill>
                  <a:srgbClr val="BEBEBE"/>
                </a:solidFill>
                <a:latin typeface="Times New Roman"/>
                <a:cs typeface="Times New Roman"/>
              </a:rPr>
              <a:t>Topologies</a:t>
            </a:r>
            <a:endParaRPr sz="2000">
              <a:latin typeface="Times New Roman"/>
              <a:cs typeface="Times New Roman"/>
            </a:endParaRPr>
          </a:p>
          <a:p>
            <a:pPr marL="12700" marR="4799965">
              <a:lnSpc>
                <a:spcPct val="169000"/>
              </a:lnSpc>
            </a:pPr>
            <a:r>
              <a:rPr sz="2000" b="1" spc="-5" dirty="0">
                <a:solidFill>
                  <a:srgbClr val="BEBEBE"/>
                </a:solidFill>
                <a:latin typeface="Times New Roman"/>
                <a:cs typeface="Times New Roman"/>
              </a:rPr>
              <a:t>Network</a:t>
            </a:r>
            <a:r>
              <a:rPr sz="2000" b="1" spc="-165" dirty="0">
                <a:solidFill>
                  <a:srgbClr val="BEBEBE"/>
                </a:solidFill>
                <a:latin typeface="Times New Roman"/>
                <a:cs typeface="Times New Roman"/>
              </a:rPr>
              <a:t> </a:t>
            </a:r>
            <a:r>
              <a:rPr sz="2000" b="1" spc="-5" dirty="0">
                <a:solidFill>
                  <a:srgbClr val="BEBEBE"/>
                </a:solidFill>
                <a:latin typeface="Times New Roman"/>
                <a:cs typeface="Times New Roman"/>
              </a:rPr>
              <a:t>Architectures  </a:t>
            </a:r>
            <a:r>
              <a:rPr sz="2000" b="1" spc="-125" dirty="0">
                <a:solidFill>
                  <a:srgbClr val="BEBEBE"/>
                </a:solidFill>
                <a:latin typeface="Times New Roman"/>
                <a:cs typeface="Times New Roman"/>
              </a:rPr>
              <a:t>OSI</a:t>
            </a:r>
            <a:r>
              <a:rPr sz="2000" b="1" spc="-55" dirty="0">
                <a:solidFill>
                  <a:srgbClr val="BEBEBE"/>
                </a:solidFill>
                <a:latin typeface="Times New Roman"/>
                <a:cs typeface="Times New Roman"/>
              </a:rPr>
              <a:t> </a:t>
            </a:r>
            <a:r>
              <a:rPr sz="2000" b="1" spc="25" dirty="0">
                <a:solidFill>
                  <a:srgbClr val="BEBEBE"/>
                </a:solidFill>
                <a:latin typeface="Times New Roman"/>
                <a:cs typeface="Times New Roman"/>
              </a:rPr>
              <a:t>Model</a:t>
            </a: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660"/>
              </a:spcBef>
            </a:pPr>
            <a:r>
              <a:rPr sz="2000" b="1" spc="-40" dirty="0">
                <a:solidFill>
                  <a:srgbClr val="BEBEBE"/>
                </a:solidFill>
                <a:latin typeface="Times New Roman"/>
                <a:cs typeface="Times New Roman"/>
              </a:rPr>
              <a:t>TCP/IP</a:t>
            </a:r>
            <a:r>
              <a:rPr sz="2000" b="1" spc="-80" dirty="0">
                <a:solidFill>
                  <a:srgbClr val="BEBEBE"/>
                </a:solidFill>
                <a:latin typeface="Times New Roman"/>
                <a:cs typeface="Times New Roman"/>
              </a:rPr>
              <a:t> </a:t>
            </a:r>
            <a:r>
              <a:rPr sz="2000" b="1" spc="25" dirty="0">
                <a:solidFill>
                  <a:srgbClr val="BEBEBE"/>
                </a:solidFill>
                <a:latin typeface="Times New Roman"/>
                <a:cs typeface="Times New Roman"/>
              </a:rPr>
              <a:t>Model</a:t>
            </a: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655"/>
              </a:spcBef>
            </a:pPr>
            <a:r>
              <a:rPr sz="2000" b="1" spc="5" dirty="0">
                <a:solidFill>
                  <a:srgbClr val="BEBEBE"/>
                </a:solidFill>
                <a:latin typeface="Times New Roman"/>
                <a:cs typeface="Times New Roman"/>
              </a:rPr>
              <a:t>Design </a:t>
            </a:r>
            <a:r>
              <a:rPr sz="2000" b="1" spc="-10" dirty="0">
                <a:solidFill>
                  <a:srgbClr val="BEBEBE"/>
                </a:solidFill>
                <a:latin typeface="Times New Roman"/>
                <a:cs typeface="Times New Roman"/>
              </a:rPr>
              <a:t>issues for</a:t>
            </a:r>
            <a:r>
              <a:rPr sz="2000" b="1" spc="-190" dirty="0">
                <a:solidFill>
                  <a:srgbClr val="BEBEBE"/>
                </a:solidFill>
                <a:latin typeface="Times New Roman"/>
                <a:cs typeface="Times New Roman"/>
              </a:rPr>
              <a:t> </a:t>
            </a:r>
            <a:r>
              <a:rPr sz="2000" b="1" spc="-100" dirty="0">
                <a:solidFill>
                  <a:srgbClr val="BEBEBE"/>
                </a:solidFill>
                <a:latin typeface="Times New Roman"/>
                <a:cs typeface="Times New Roman"/>
              </a:rPr>
              <a:t>Layers</a:t>
            </a:r>
            <a:endParaRPr sz="2000">
              <a:latin typeface="Times New Roman"/>
              <a:cs typeface="Times New Roman"/>
            </a:endParaRPr>
          </a:p>
          <a:p>
            <a:pPr marL="12700" marR="4808220">
              <a:lnSpc>
                <a:spcPct val="169000"/>
              </a:lnSpc>
              <a:spcBef>
                <a:spcPts val="5"/>
              </a:spcBef>
            </a:pPr>
            <a:r>
              <a:rPr sz="2000" b="1" spc="-45" dirty="0">
                <a:solidFill>
                  <a:srgbClr val="BEBEBE"/>
                </a:solidFill>
                <a:latin typeface="Times New Roman"/>
                <a:cs typeface="Times New Roman"/>
              </a:rPr>
              <a:t>Transmission</a:t>
            </a:r>
            <a:r>
              <a:rPr sz="2000" b="1" spc="-165" dirty="0">
                <a:solidFill>
                  <a:srgbClr val="BEBEBE"/>
                </a:solidFill>
                <a:latin typeface="Times New Roman"/>
                <a:cs typeface="Times New Roman"/>
              </a:rPr>
              <a:t> </a:t>
            </a:r>
            <a:r>
              <a:rPr sz="2000" b="1" spc="-10" dirty="0">
                <a:solidFill>
                  <a:srgbClr val="BEBEBE"/>
                </a:solidFill>
                <a:latin typeface="Times New Roman"/>
                <a:cs typeface="Times New Roman"/>
              </a:rPr>
              <a:t>Mediums  </a:t>
            </a:r>
            <a:r>
              <a:rPr sz="2000" b="1" spc="-5" dirty="0">
                <a:solidFill>
                  <a:srgbClr val="BEBEBE"/>
                </a:solidFill>
                <a:latin typeface="Times New Roman"/>
                <a:cs typeface="Times New Roman"/>
              </a:rPr>
              <a:t>Network</a:t>
            </a:r>
            <a:r>
              <a:rPr sz="2000" b="1" spc="-65" dirty="0">
                <a:solidFill>
                  <a:srgbClr val="BEBEBE"/>
                </a:solidFill>
                <a:latin typeface="Times New Roman"/>
                <a:cs typeface="Times New Roman"/>
              </a:rPr>
              <a:t> </a:t>
            </a:r>
            <a:r>
              <a:rPr sz="2000" b="1" spc="10" dirty="0">
                <a:solidFill>
                  <a:srgbClr val="BEBEBE"/>
                </a:solidFill>
                <a:latin typeface="Times New Roman"/>
                <a:cs typeface="Times New Roman"/>
              </a:rPr>
              <a:t>Devices</a:t>
            </a: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655"/>
              </a:spcBef>
            </a:pPr>
            <a:r>
              <a:rPr sz="2000" b="1" spc="-15" dirty="0">
                <a:solidFill>
                  <a:srgbClr val="BEBEBE"/>
                </a:solidFill>
                <a:latin typeface="Times New Roman"/>
                <a:cs typeface="Times New Roman"/>
              </a:rPr>
              <a:t>Manchester and </a:t>
            </a:r>
            <a:r>
              <a:rPr sz="2000" b="1" spc="-10" dirty="0">
                <a:solidFill>
                  <a:srgbClr val="BEBEBE"/>
                </a:solidFill>
                <a:latin typeface="Times New Roman"/>
                <a:cs typeface="Times New Roman"/>
              </a:rPr>
              <a:t>Differential </a:t>
            </a:r>
            <a:r>
              <a:rPr sz="2000" b="1" spc="-15" dirty="0">
                <a:solidFill>
                  <a:srgbClr val="BEBEBE"/>
                </a:solidFill>
                <a:latin typeface="Times New Roman"/>
                <a:cs typeface="Times New Roman"/>
              </a:rPr>
              <a:t>Manchester</a:t>
            </a:r>
            <a:r>
              <a:rPr sz="2000" b="1" spc="-150" dirty="0">
                <a:solidFill>
                  <a:srgbClr val="BEBEBE"/>
                </a:solidFill>
                <a:latin typeface="Times New Roman"/>
                <a:cs typeface="Times New Roman"/>
              </a:rPr>
              <a:t> </a:t>
            </a:r>
            <a:r>
              <a:rPr sz="2000" b="1" spc="-30" dirty="0">
                <a:solidFill>
                  <a:srgbClr val="BEBEBE"/>
                </a:solidFill>
                <a:latin typeface="Times New Roman"/>
                <a:cs typeface="Times New Roman"/>
              </a:rPr>
              <a:t>Encodings;</a:t>
            </a: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655"/>
              </a:spcBef>
            </a:pPr>
            <a:r>
              <a:rPr sz="2000" b="1" spc="-145" dirty="0">
                <a:solidFill>
                  <a:srgbClr val="A6A6A6"/>
                </a:solidFill>
                <a:latin typeface="Times New Roman"/>
                <a:cs typeface="Times New Roman"/>
              </a:rPr>
              <a:t>IEEE802.11: </a:t>
            </a:r>
            <a:r>
              <a:rPr sz="2000" b="1" spc="-10" dirty="0">
                <a:solidFill>
                  <a:srgbClr val="A6A6A6"/>
                </a:solidFill>
                <a:latin typeface="Times New Roman"/>
                <a:cs typeface="Times New Roman"/>
              </a:rPr>
              <a:t>Frequency </a:t>
            </a:r>
            <a:r>
              <a:rPr sz="2000" b="1" spc="30" dirty="0">
                <a:solidFill>
                  <a:srgbClr val="A6A6A6"/>
                </a:solidFill>
                <a:latin typeface="Times New Roman"/>
                <a:cs typeface="Times New Roman"/>
              </a:rPr>
              <a:t>Hopping </a:t>
            </a:r>
            <a:r>
              <a:rPr sz="2000" b="1" spc="-95" dirty="0">
                <a:solidFill>
                  <a:srgbClr val="A6A6A6"/>
                </a:solidFill>
                <a:latin typeface="Times New Roman"/>
                <a:cs typeface="Times New Roman"/>
              </a:rPr>
              <a:t>(FHSS) </a:t>
            </a:r>
            <a:r>
              <a:rPr sz="2000" b="1" spc="-15" dirty="0">
                <a:solidFill>
                  <a:srgbClr val="A6A6A6"/>
                </a:solidFill>
                <a:latin typeface="Times New Roman"/>
                <a:cs typeface="Times New Roman"/>
              </a:rPr>
              <a:t>and </a:t>
            </a:r>
            <a:r>
              <a:rPr sz="2000" b="1" spc="5" dirty="0">
                <a:solidFill>
                  <a:srgbClr val="A6A6A6"/>
                </a:solidFill>
                <a:latin typeface="Times New Roman"/>
                <a:cs typeface="Times New Roman"/>
              </a:rPr>
              <a:t>Direct Sequence</a:t>
            </a:r>
            <a:r>
              <a:rPr sz="2000" b="1" spc="-270" dirty="0">
                <a:solidFill>
                  <a:srgbClr val="A6A6A6"/>
                </a:solidFill>
                <a:latin typeface="Times New Roman"/>
                <a:cs typeface="Times New Roman"/>
              </a:rPr>
              <a:t> </a:t>
            </a:r>
            <a:r>
              <a:rPr sz="2000" b="1" spc="-80" dirty="0">
                <a:solidFill>
                  <a:srgbClr val="A6A6A6"/>
                </a:solidFill>
                <a:latin typeface="Times New Roman"/>
                <a:cs typeface="Times New Roman"/>
              </a:rPr>
              <a:t>(DSSS)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444" y="688974"/>
            <a:ext cx="243776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45" dirty="0"/>
              <a:t>R</a:t>
            </a:r>
            <a:r>
              <a:rPr sz="4000" spc="-229" dirty="0"/>
              <a:t>e</a:t>
            </a:r>
            <a:r>
              <a:rPr sz="4000" spc="-254" dirty="0"/>
              <a:t>f</a:t>
            </a:r>
            <a:r>
              <a:rPr sz="4000" spc="-114" dirty="0"/>
              <a:t>ere</a:t>
            </a:r>
            <a:r>
              <a:rPr sz="4000" spc="-140" dirty="0"/>
              <a:t>n</a:t>
            </a:r>
            <a:r>
              <a:rPr sz="4000" dirty="0"/>
              <a:t>ces</a:t>
            </a:r>
            <a:endParaRPr sz="4000"/>
          </a:p>
        </p:txBody>
      </p:sp>
      <p:sp>
        <p:nvSpPr>
          <p:cNvPr id="3" name="object 3"/>
          <p:cNvSpPr txBox="1"/>
          <p:nvPr/>
        </p:nvSpPr>
        <p:spPr>
          <a:xfrm>
            <a:off x="459740" y="1398777"/>
            <a:ext cx="8098790" cy="50565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55" dirty="0">
                <a:latin typeface="Times New Roman"/>
                <a:cs typeface="Times New Roman"/>
              </a:rPr>
              <a:t>Websites:</a:t>
            </a:r>
            <a:endParaRPr sz="2000">
              <a:latin typeface="Times New Roman"/>
              <a:cs typeface="Times New Roman"/>
            </a:endParaRPr>
          </a:p>
          <a:p>
            <a:pPr marL="287020" indent="-274320">
              <a:lnSpc>
                <a:spcPct val="100000"/>
              </a:lnSpc>
              <a:spcBef>
                <a:spcPts val="120"/>
              </a:spcBef>
              <a:buClr>
                <a:srgbClr val="D24717"/>
              </a:buClr>
              <a:buSzPct val="85000"/>
              <a:buFont typeface="Arial"/>
              <a:buChar char=""/>
              <a:tabLst>
                <a:tab pos="286385" algn="l"/>
                <a:tab pos="287020" algn="l"/>
              </a:tabLst>
            </a:pPr>
            <a:r>
              <a:rPr sz="2000" i="1" u="sng" spc="-135" dirty="0">
                <a:solidFill>
                  <a:srgbClr val="CC9900"/>
                </a:solidFill>
                <a:uFill>
                  <a:solidFill>
                    <a:srgbClr val="CC9900"/>
                  </a:solidFill>
                </a:uFill>
                <a:latin typeface="Times New Roman"/>
                <a:cs typeface="Times New Roman"/>
                <a:hlinkClick r:id="rId2"/>
              </a:rPr>
              <a:t>http://www.studytonight.com/computer-networks/</a:t>
            </a:r>
            <a:endParaRPr sz="2000">
              <a:latin typeface="Times New Roman"/>
              <a:cs typeface="Times New Roman"/>
            </a:endParaRPr>
          </a:p>
          <a:p>
            <a:pPr marL="287020" indent="-274320">
              <a:lnSpc>
                <a:spcPct val="100000"/>
              </a:lnSpc>
              <a:spcBef>
                <a:spcPts val="120"/>
              </a:spcBef>
              <a:buClr>
                <a:srgbClr val="D24717"/>
              </a:buClr>
              <a:buSzPct val="85000"/>
              <a:buFont typeface="Arial"/>
              <a:buChar char=""/>
              <a:tabLst>
                <a:tab pos="286385" algn="l"/>
                <a:tab pos="287020" algn="l"/>
              </a:tabLst>
            </a:pPr>
            <a:r>
              <a:rPr sz="2000" i="1" u="sng" spc="-80" dirty="0">
                <a:solidFill>
                  <a:srgbClr val="CC9900"/>
                </a:solidFill>
                <a:uFill>
                  <a:solidFill>
                    <a:srgbClr val="CC9900"/>
                  </a:solidFill>
                </a:uFill>
                <a:latin typeface="Times New Roman"/>
                <a:cs typeface="Times New Roman"/>
                <a:hlinkClick r:id="rId2"/>
              </a:rPr>
              <a:t>https://cs.fit.edu/~pkc/classes/dc/slides/ch3.ppt</a:t>
            </a:r>
            <a:endParaRPr sz="2000">
              <a:latin typeface="Times New Roman"/>
              <a:cs typeface="Times New Roman"/>
            </a:endParaRPr>
          </a:p>
          <a:p>
            <a:pPr marL="287020" indent="-274320">
              <a:lnSpc>
                <a:spcPct val="100000"/>
              </a:lnSpc>
              <a:spcBef>
                <a:spcPts val="120"/>
              </a:spcBef>
              <a:buClr>
                <a:srgbClr val="D24717"/>
              </a:buClr>
              <a:buSzPct val="85000"/>
              <a:buFont typeface="Arial"/>
              <a:buChar char=""/>
              <a:tabLst>
                <a:tab pos="286385" algn="l"/>
                <a:tab pos="287020" algn="l"/>
              </a:tabLst>
            </a:pPr>
            <a:r>
              <a:rPr sz="2000" i="1" u="sng" spc="-145" dirty="0">
                <a:solidFill>
                  <a:srgbClr val="CC9900"/>
                </a:solidFill>
                <a:uFill>
                  <a:solidFill>
                    <a:srgbClr val="CC9900"/>
                  </a:solidFill>
                </a:uFill>
                <a:latin typeface="Times New Roman"/>
                <a:cs typeface="Times New Roman"/>
                <a:hlinkClick r:id="rId3"/>
              </a:rPr>
              <a:t>https://www.techopedia.com/</a:t>
            </a:r>
            <a:r>
              <a:rPr sz="1400" i="1" u="sng" spc="-145" dirty="0">
                <a:solidFill>
                  <a:srgbClr val="CC9900"/>
                </a:solidFill>
                <a:uFill>
                  <a:solidFill>
                    <a:srgbClr val="CC9900"/>
                  </a:solidFill>
                </a:uFill>
                <a:latin typeface="Times New Roman"/>
                <a:cs typeface="Times New Roman"/>
                <a:hlinkClick r:id="rId3"/>
              </a:rPr>
              <a:t>2/29090</a:t>
            </a:r>
            <a:r>
              <a:rPr sz="2000" i="1" u="sng" spc="-145" dirty="0">
                <a:solidFill>
                  <a:srgbClr val="CC9900"/>
                </a:solidFill>
                <a:uFill>
                  <a:solidFill>
                    <a:srgbClr val="CC9900"/>
                  </a:solidFill>
                </a:uFill>
                <a:latin typeface="Times New Roman"/>
                <a:cs typeface="Times New Roman"/>
                <a:hlinkClick r:id="rId3"/>
              </a:rPr>
              <a:t>/networks/lanwanman-an-overview-of-network-types</a:t>
            </a:r>
            <a:endParaRPr sz="2000">
              <a:latin typeface="Times New Roman"/>
              <a:cs typeface="Times New Roman"/>
            </a:endParaRPr>
          </a:p>
          <a:p>
            <a:pPr marL="287020" indent="-274320">
              <a:lnSpc>
                <a:spcPct val="100000"/>
              </a:lnSpc>
              <a:spcBef>
                <a:spcPts val="120"/>
              </a:spcBef>
              <a:buClr>
                <a:srgbClr val="D24717"/>
              </a:buClr>
              <a:buSzPct val="85000"/>
              <a:buFont typeface="Arial"/>
              <a:buChar char=""/>
              <a:tabLst>
                <a:tab pos="286385" algn="l"/>
                <a:tab pos="287020" algn="l"/>
              </a:tabLst>
            </a:pPr>
            <a:r>
              <a:rPr sz="2000" i="1" u="sng" spc="-155" dirty="0">
                <a:solidFill>
                  <a:srgbClr val="CC9900"/>
                </a:solidFill>
                <a:uFill>
                  <a:solidFill>
                    <a:srgbClr val="CC9900"/>
                  </a:solidFill>
                </a:uFill>
                <a:latin typeface="Times New Roman"/>
                <a:cs typeface="Times New Roman"/>
                <a:hlinkClick r:id="rId4"/>
              </a:rPr>
              <a:t>https://www.slideshare.net/ENGMSHARI/adhoc-networks</a:t>
            </a:r>
            <a:endParaRPr sz="2000">
              <a:latin typeface="Times New Roman"/>
              <a:cs typeface="Times New Roman"/>
            </a:endParaRPr>
          </a:p>
          <a:p>
            <a:pPr marL="287020" indent="-274320">
              <a:lnSpc>
                <a:spcPct val="100000"/>
              </a:lnSpc>
              <a:spcBef>
                <a:spcPts val="120"/>
              </a:spcBef>
              <a:buClr>
                <a:srgbClr val="D24717"/>
              </a:buClr>
              <a:buSzPct val="85000"/>
              <a:buFont typeface="Arial"/>
              <a:buChar char=""/>
              <a:tabLst>
                <a:tab pos="286385" algn="l"/>
                <a:tab pos="287020" algn="l"/>
              </a:tabLst>
            </a:pPr>
            <a:r>
              <a:rPr sz="2000" i="1" u="sng" spc="-150" dirty="0">
                <a:solidFill>
                  <a:srgbClr val="CC9900"/>
                </a:solidFill>
                <a:uFill>
                  <a:solidFill>
                    <a:srgbClr val="CC9900"/>
                  </a:solidFill>
                </a:uFill>
                <a:latin typeface="Times New Roman"/>
                <a:cs typeface="Times New Roman"/>
                <a:hlinkClick r:id="rId5"/>
              </a:rPr>
              <a:t>http://www.businessdictionary.com/definition/distributed-network-architecture-DNA.html</a:t>
            </a:r>
            <a:endParaRPr sz="2000">
              <a:latin typeface="Times New Roman"/>
              <a:cs typeface="Times New Roman"/>
            </a:endParaRPr>
          </a:p>
          <a:p>
            <a:pPr marL="287020" indent="-274320">
              <a:lnSpc>
                <a:spcPct val="100000"/>
              </a:lnSpc>
              <a:spcBef>
                <a:spcPts val="120"/>
              </a:spcBef>
              <a:buClr>
                <a:srgbClr val="D24717"/>
              </a:buClr>
              <a:buSzPct val="85000"/>
              <a:buFont typeface="Arial"/>
              <a:buChar char=""/>
              <a:tabLst>
                <a:tab pos="286385" algn="l"/>
                <a:tab pos="287020" algn="l"/>
              </a:tabLst>
            </a:pPr>
            <a:r>
              <a:rPr sz="2000" i="1" u="sng" spc="-120" dirty="0">
                <a:solidFill>
                  <a:srgbClr val="CC9900"/>
                </a:solidFill>
                <a:uFill>
                  <a:solidFill>
                    <a:srgbClr val="CC9900"/>
                  </a:solidFill>
                </a:uFill>
                <a:latin typeface="Times New Roman"/>
                <a:cs typeface="Times New Roman"/>
                <a:hlinkClick r:id="rId6"/>
              </a:rPr>
              <a:t>https://en.wikipedia.org/wiki/Optical_fiber_cable</a:t>
            </a:r>
            <a:endParaRPr sz="2000">
              <a:latin typeface="Times New Roman"/>
              <a:cs typeface="Times New Roman"/>
            </a:endParaRPr>
          </a:p>
          <a:p>
            <a:pPr marL="287020" indent="-274320">
              <a:lnSpc>
                <a:spcPct val="100000"/>
              </a:lnSpc>
              <a:spcBef>
                <a:spcPts val="125"/>
              </a:spcBef>
              <a:buClr>
                <a:srgbClr val="D24717"/>
              </a:buClr>
              <a:buSzPct val="85000"/>
              <a:buFont typeface="Arial"/>
              <a:buChar char=""/>
              <a:tabLst>
                <a:tab pos="286385" algn="l"/>
                <a:tab pos="287020" algn="l"/>
              </a:tabLst>
            </a:pPr>
            <a:r>
              <a:rPr sz="2000" i="1" u="sng" spc="-120" dirty="0">
                <a:solidFill>
                  <a:srgbClr val="CC9900"/>
                </a:solidFill>
                <a:uFill>
                  <a:solidFill>
                    <a:srgbClr val="CC9900"/>
                  </a:solidFill>
                </a:uFill>
                <a:latin typeface="Times New Roman"/>
                <a:cs typeface="Times New Roman"/>
                <a:hlinkClick r:id="rId7"/>
              </a:rPr>
              <a:t>https://en.wikipedia.org/wiki/Radio_spectrum</a:t>
            </a:r>
            <a:endParaRPr sz="2000">
              <a:latin typeface="Times New Roman"/>
              <a:cs typeface="Times New Roman"/>
            </a:endParaRPr>
          </a:p>
          <a:p>
            <a:pPr marL="287020" indent="-274320">
              <a:lnSpc>
                <a:spcPct val="100000"/>
              </a:lnSpc>
              <a:spcBef>
                <a:spcPts val="120"/>
              </a:spcBef>
              <a:buClr>
                <a:srgbClr val="D24717"/>
              </a:buClr>
              <a:buSzPct val="85000"/>
              <a:buFont typeface="Arial"/>
              <a:buChar char=""/>
              <a:tabLst>
                <a:tab pos="286385" algn="l"/>
                <a:tab pos="287020" algn="l"/>
              </a:tabLst>
            </a:pPr>
            <a:r>
              <a:rPr sz="2000" i="1" u="sng" spc="-135" dirty="0">
                <a:solidFill>
                  <a:srgbClr val="CC9900"/>
                </a:solidFill>
                <a:uFill>
                  <a:solidFill>
                    <a:srgbClr val="CC9900"/>
                  </a:solidFill>
                </a:uFill>
                <a:latin typeface="Times New Roman"/>
                <a:cs typeface="Times New Roman"/>
                <a:hlinkClick r:id="rId8"/>
              </a:rPr>
              <a:t>https://www.slideshare.net/rupinderj/networking-devices-</a:t>
            </a:r>
            <a:r>
              <a:rPr sz="1400" i="1" u="sng" spc="-135" dirty="0">
                <a:solidFill>
                  <a:srgbClr val="CC9900"/>
                </a:solidFill>
                <a:uFill>
                  <a:solidFill>
                    <a:srgbClr val="CC9900"/>
                  </a:solidFill>
                </a:uFill>
                <a:latin typeface="Times New Roman"/>
                <a:cs typeface="Times New Roman"/>
                <a:hlinkClick r:id="rId8"/>
              </a:rPr>
              <a:t>12807479</a:t>
            </a:r>
            <a:endParaRPr sz="1400">
              <a:latin typeface="Times New Roman"/>
              <a:cs typeface="Times New Roman"/>
            </a:endParaRPr>
          </a:p>
          <a:p>
            <a:pPr marL="287020" indent="-274320">
              <a:lnSpc>
                <a:spcPct val="100000"/>
              </a:lnSpc>
              <a:spcBef>
                <a:spcPts val="120"/>
              </a:spcBef>
              <a:buClr>
                <a:srgbClr val="D24717"/>
              </a:buClr>
              <a:buSzPct val="85000"/>
              <a:buFont typeface="Arial"/>
              <a:buChar char=""/>
              <a:tabLst>
                <a:tab pos="286385" algn="l"/>
                <a:tab pos="287020" algn="l"/>
              </a:tabLst>
            </a:pPr>
            <a:r>
              <a:rPr sz="2000" i="1" u="sng" spc="-130" dirty="0">
                <a:solidFill>
                  <a:srgbClr val="CC9900"/>
                </a:solidFill>
                <a:uFill>
                  <a:solidFill>
                    <a:srgbClr val="CC9900"/>
                  </a:solidFill>
                </a:uFill>
                <a:latin typeface="Times New Roman"/>
                <a:cs typeface="Times New Roman"/>
                <a:hlinkClick r:id="rId9"/>
              </a:rPr>
              <a:t>https://en.wikipedia.org/wiki/Wireless_access_point</a:t>
            </a:r>
            <a:endParaRPr sz="2000">
              <a:latin typeface="Times New Roman"/>
              <a:cs typeface="Times New Roman"/>
            </a:endParaRPr>
          </a:p>
          <a:p>
            <a:pPr marL="287020" indent="-274320">
              <a:lnSpc>
                <a:spcPct val="100000"/>
              </a:lnSpc>
              <a:spcBef>
                <a:spcPts val="120"/>
              </a:spcBef>
              <a:buClr>
                <a:srgbClr val="D24717"/>
              </a:buClr>
              <a:buSzPct val="85000"/>
              <a:buFont typeface="Arial"/>
              <a:buChar char=""/>
              <a:tabLst>
                <a:tab pos="286385" algn="l"/>
                <a:tab pos="287020" algn="l"/>
              </a:tabLst>
            </a:pPr>
            <a:r>
              <a:rPr sz="2000" i="1" u="sng" spc="-135" dirty="0">
                <a:solidFill>
                  <a:srgbClr val="CC9900"/>
                </a:solidFill>
                <a:uFill>
                  <a:solidFill>
                    <a:srgbClr val="CC9900"/>
                  </a:solidFill>
                </a:uFill>
                <a:latin typeface="Times New Roman"/>
                <a:cs typeface="Times New Roman"/>
                <a:hlinkClick r:id="rId10"/>
              </a:rPr>
              <a:t>https://www.slideshare.net/LukaXavi/data-encoding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lr>
                <a:srgbClr val="D24717"/>
              </a:buClr>
              <a:buFont typeface="Arial"/>
              <a:buChar char=""/>
            </a:pPr>
            <a:endParaRPr sz="22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000" b="1" spc="-55" dirty="0">
                <a:latin typeface="Times New Roman"/>
                <a:cs typeface="Times New Roman"/>
              </a:rPr>
              <a:t>Text</a:t>
            </a:r>
            <a:r>
              <a:rPr sz="2000" b="1" spc="-70" dirty="0">
                <a:latin typeface="Times New Roman"/>
                <a:cs typeface="Times New Roman"/>
              </a:rPr>
              <a:t> </a:t>
            </a:r>
            <a:r>
              <a:rPr sz="2000" b="1" spc="-20" dirty="0">
                <a:latin typeface="Times New Roman"/>
                <a:cs typeface="Times New Roman"/>
              </a:rPr>
              <a:t>Books:</a:t>
            </a:r>
            <a:endParaRPr sz="2000">
              <a:latin typeface="Times New Roman"/>
              <a:cs typeface="Times New Roman"/>
            </a:endParaRPr>
          </a:p>
          <a:p>
            <a:pPr marL="287020" indent="-274320">
              <a:lnSpc>
                <a:spcPct val="100000"/>
              </a:lnSpc>
              <a:spcBef>
                <a:spcPts val="120"/>
              </a:spcBef>
              <a:buClr>
                <a:srgbClr val="D24717"/>
              </a:buClr>
              <a:buSzPct val="85000"/>
              <a:buFont typeface="Arial"/>
              <a:buChar char=""/>
              <a:tabLst>
                <a:tab pos="286385" algn="l"/>
                <a:tab pos="287020" algn="l"/>
              </a:tabLst>
            </a:pPr>
            <a:r>
              <a:rPr sz="2000" spc="-114" dirty="0">
                <a:latin typeface="Times New Roman"/>
                <a:cs typeface="Times New Roman"/>
              </a:rPr>
              <a:t>Andrew </a:t>
            </a:r>
            <a:r>
              <a:rPr sz="2000" spc="-95" dirty="0">
                <a:latin typeface="Times New Roman"/>
                <a:cs typeface="Times New Roman"/>
              </a:rPr>
              <a:t>S.Tenenbaum, </a:t>
            </a:r>
            <a:r>
              <a:rPr sz="2000" spc="-90" dirty="0">
                <a:latin typeface="Times New Roman"/>
                <a:cs typeface="Times New Roman"/>
              </a:rPr>
              <a:t>“Computer </a:t>
            </a:r>
            <a:r>
              <a:rPr sz="2000" spc="-85" dirty="0">
                <a:latin typeface="Times New Roman"/>
                <a:cs typeface="Times New Roman"/>
              </a:rPr>
              <a:t>Networks”,5th </a:t>
            </a:r>
            <a:r>
              <a:rPr sz="2000" spc="-70" dirty="0">
                <a:latin typeface="Times New Roman"/>
                <a:cs typeface="Times New Roman"/>
              </a:rPr>
              <a:t>Edition, PHI, </a:t>
            </a:r>
            <a:r>
              <a:rPr sz="2000" spc="-215" dirty="0">
                <a:latin typeface="Times New Roman"/>
                <a:cs typeface="Times New Roman"/>
              </a:rPr>
              <a:t>ISBN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1800" spc="-60" dirty="0">
                <a:latin typeface="Times New Roman"/>
                <a:cs typeface="Times New Roman"/>
              </a:rPr>
              <a:t>81-203-2175-8.</a:t>
            </a:r>
            <a:endParaRPr sz="1800">
              <a:latin typeface="Times New Roman"/>
              <a:cs typeface="Times New Roman"/>
            </a:endParaRPr>
          </a:p>
          <a:p>
            <a:pPr marL="287020" marR="149860" indent="-274320">
              <a:lnSpc>
                <a:spcPts val="1920"/>
              </a:lnSpc>
              <a:spcBef>
                <a:spcPts val="580"/>
              </a:spcBef>
              <a:buClr>
                <a:srgbClr val="D24717"/>
              </a:buClr>
              <a:buSzPct val="85000"/>
              <a:buFont typeface="Arial"/>
              <a:buChar char=""/>
              <a:tabLst>
                <a:tab pos="286385" algn="l"/>
                <a:tab pos="287020" algn="l"/>
              </a:tabLst>
            </a:pPr>
            <a:r>
              <a:rPr sz="2000" spc="-125" dirty="0">
                <a:latin typeface="Times New Roman"/>
                <a:cs typeface="Times New Roman"/>
              </a:rPr>
              <a:t>Fourauzan </a:t>
            </a:r>
            <a:r>
              <a:rPr sz="2000" spc="-70" dirty="0">
                <a:latin typeface="Times New Roman"/>
                <a:cs typeface="Times New Roman"/>
              </a:rPr>
              <a:t>B., </a:t>
            </a:r>
            <a:r>
              <a:rPr sz="2000" spc="-85" dirty="0">
                <a:latin typeface="Times New Roman"/>
                <a:cs typeface="Times New Roman"/>
              </a:rPr>
              <a:t>"Data </a:t>
            </a:r>
            <a:r>
              <a:rPr sz="2000" spc="-105" dirty="0">
                <a:latin typeface="Times New Roman"/>
                <a:cs typeface="Times New Roman"/>
              </a:rPr>
              <a:t>Communications </a:t>
            </a:r>
            <a:r>
              <a:rPr sz="2000" spc="-110" dirty="0">
                <a:latin typeface="Times New Roman"/>
                <a:cs typeface="Times New Roman"/>
              </a:rPr>
              <a:t>and </a:t>
            </a:r>
            <a:r>
              <a:rPr sz="2000" spc="-70" dirty="0">
                <a:latin typeface="Times New Roman"/>
                <a:cs typeface="Times New Roman"/>
              </a:rPr>
              <a:t>Networking", </a:t>
            </a:r>
            <a:r>
              <a:rPr sz="2000" spc="-60" dirty="0">
                <a:latin typeface="Times New Roman"/>
                <a:cs typeface="Times New Roman"/>
              </a:rPr>
              <a:t>5th </a:t>
            </a:r>
            <a:r>
              <a:rPr sz="2000" spc="-85" dirty="0">
                <a:latin typeface="Times New Roman"/>
                <a:cs typeface="Times New Roman"/>
              </a:rPr>
              <a:t>Edition,Tata </a:t>
            </a:r>
            <a:r>
              <a:rPr sz="2000" spc="-120" dirty="0">
                <a:latin typeface="Times New Roman"/>
                <a:cs typeface="Times New Roman"/>
              </a:rPr>
              <a:t>McGraw-  </a:t>
            </a:r>
            <a:r>
              <a:rPr sz="2000" spc="-60" dirty="0">
                <a:latin typeface="Times New Roman"/>
                <a:cs typeface="Times New Roman"/>
              </a:rPr>
              <a:t>Hill, </a:t>
            </a:r>
            <a:r>
              <a:rPr sz="2000" spc="-90" dirty="0">
                <a:latin typeface="Times New Roman"/>
                <a:cs typeface="Times New Roman"/>
              </a:rPr>
              <a:t>Publications,</a:t>
            </a:r>
            <a:r>
              <a:rPr sz="2000" spc="-200" dirty="0">
                <a:latin typeface="Times New Roman"/>
                <a:cs typeface="Times New Roman"/>
              </a:rPr>
              <a:t> </a:t>
            </a:r>
            <a:r>
              <a:rPr sz="2000" spc="-90" dirty="0">
                <a:latin typeface="Times New Roman"/>
                <a:cs typeface="Times New Roman"/>
              </a:rPr>
              <a:t>2006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444" y="688974"/>
            <a:ext cx="297116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135" dirty="0"/>
              <a:t>WAN</a:t>
            </a:r>
            <a:r>
              <a:rPr sz="4000" spc="-290" dirty="0"/>
              <a:t> </a:t>
            </a:r>
            <a:r>
              <a:rPr sz="4000" spc="-60" dirty="0"/>
              <a:t>Diagram</a:t>
            </a:r>
            <a:endParaRPr sz="4000"/>
          </a:p>
        </p:txBody>
      </p:sp>
      <p:sp>
        <p:nvSpPr>
          <p:cNvPr id="3" name="object 3"/>
          <p:cNvSpPr/>
          <p:nvPr/>
        </p:nvSpPr>
        <p:spPr>
          <a:xfrm>
            <a:off x="1172463" y="2237830"/>
            <a:ext cx="6734175" cy="32893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444" y="688974"/>
            <a:ext cx="363982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135" dirty="0"/>
              <a:t>WAN</a:t>
            </a:r>
            <a:r>
              <a:rPr sz="4000" spc="-260" dirty="0"/>
              <a:t> </a:t>
            </a:r>
            <a:r>
              <a:rPr sz="4000" spc="-85" dirty="0"/>
              <a:t>Advantages</a:t>
            </a:r>
            <a:endParaRPr sz="4000"/>
          </a:p>
        </p:txBody>
      </p:sp>
      <p:sp>
        <p:nvSpPr>
          <p:cNvPr id="3" name="object 3"/>
          <p:cNvSpPr txBox="1"/>
          <p:nvPr/>
        </p:nvSpPr>
        <p:spPr>
          <a:xfrm>
            <a:off x="993444" y="1374394"/>
            <a:ext cx="7586980" cy="4227195"/>
          </a:xfrm>
          <a:prstGeom prst="rect">
            <a:avLst/>
          </a:prstGeom>
        </p:spPr>
        <p:txBody>
          <a:bodyPr vert="horz" wrap="square" lIns="0" tIns="92075" rIns="0" bIns="0" rtlCol="0">
            <a:spAutoFit/>
          </a:bodyPr>
          <a:lstStyle/>
          <a:p>
            <a:pPr marL="12700" marR="654685">
              <a:lnSpc>
                <a:spcPct val="80000"/>
              </a:lnSpc>
              <a:spcBef>
                <a:spcPts val="725"/>
              </a:spcBef>
              <a:buSzPct val="96153"/>
              <a:buFont typeface="Times New Roman"/>
              <a:buChar char="•"/>
              <a:tabLst>
                <a:tab pos="129539" algn="l"/>
              </a:tabLst>
            </a:pPr>
            <a:r>
              <a:rPr sz="2600" b="1" spc="-60" dirty="0">
                <a:latin typeface="Times New Roman"/>
                <a:cs typeface="Times New Roman"/>
              </a:rPr>
              <a:t>Covers </a:t>
            </a:r>
            <a:r>
              <a:rPr sz="2600" b="1" spc="-110" dirty="0">
                <a:latin typeface="Times New Roman"/>
                <a:cs typeface="Times New Roman"/>
              </a:rPr>
              <a:t>a </a:t>
            </a:r>
            <a:r>
              <a:rPr sz="2600" b="1" spc="-20" dirty="0">
                <a:latin typeface="Times New Roman"/>
                <a:cs typeface="Times New Roman"/>
              </a:rPr>
              <a:t>large </a:t>
            </a:r>
            <a:r>
              <a:rPr sz="2600" b="1" spc="5" dirty="0">
                <a:latin typeface="Times New Roman"/>
                <a:cs typeface="Times New Roman"/>
              </a:rPr>
              <a:t>geographical </a:t>
            </a:r>
            <a:r>
              <a:rPr sz="2600" b="1" spc="-65" dirty="0">
                <a:latin typeface="Times New Roman"/>
                <a:cs typeface="Times New Roman"/>
              </a:rPr>
              <a:t>area </a:t>
            </a:r>
            <a:r>
              <a:rPr sz="2600" spc="-155" dirty="0">
                <a:latin typeface="Times New Roman"/>
                <a:cs typeface="Times New Roman"/>
              </a:rPr>
              <a:t>so </a:t>
            </a:r>
            <a:r>
              <a:rPr sz="2600" b="1" spc="45" dirty="0">
                <a:latin typeface="Times New Roman"/>
                <a:cs typeface="Times New Roman"/>
              </a:rPr>
              <a:t>long</a:t>
            </a:r>
            <a:r>
              <a:rPr sz="2600" b="1" spc="-85" dirty="0">
                <a:latin typeface="Times New Roman"/>
                <a:cs typeface="Times New Roman"/>
              </a:rPr>
              <a:t> </a:t>
            </a:r>
            <a:r>
              <a:rPr sz="2600" b="1" spc="5" dirty="0">
                <a:latin typeface="Times New Roman"/>
                <a:cs typeface="Times New Roman"/>
              </a:rPr>
              <a:t>distance  </a:t>
            </a:r>
            <a:r>
              <a:rPr sz="2600" b="1" spc="-10" dirty="0">
                <a:latin typeface="Times New Roman"/>
                <a:cs typeface="Times New Roman"/>
              </a:rPr>
              <a:t>businesses can </a:t>
            </a:r>
            <a:r>
              <a:rPr sz="2600" b="1" spc="50" dirty="0">
                <a:latin typeface="Times New Roman"/>
                <a:cs typeface="Times New Roman"/>
              </a:rPr>
              <a:t>connect </a:t>
            </a:r>
            <a:r>
              <a:rPr sz="2600" spc="-110" dirty="0">
                <a:latin typeface="Times New Roman"/>
                <a:cs typeface="Times New Roman"/>
              </a:rPr>
              <a:t>on </a:t>
            </a:r>
            <a:r>
              <a:rPr sz="2600" spc="-75" dirty="0">
                <a:latin typeface="Times New Roman"/>
                <a:cs typeface="Times New Roman"/>
              </a:rPr>
              <a:t>the </a:t>
            </a:r>
            <a:r>
              <a:rPr sz="2600" spc="-110" dirty="0">
                <a:latin typeface="Times New Roman"/>
                <a:cs typeface="Times New Roman"/>
              </a:rPr>
              <a:t>one</a:t>
            </a:r>
            <a:r>
              <a:rPr sz="2600" spc="-265" dirty="0">
                <a:latin typeface="Times New Roman"/>
                <a:cs typeface="Times New Roman"/>
              </a:rPr>
              <a:t> </a:t>
            </a:r>
            <a:r>
              <a:rPr sz="2600" b="1" spc="25" dirty="0">
                <a:latin typeface="Times New Roman"/>
                <a:cs typeface="Times New Roman"/>
              </a:rPr>
              <a:t>network.</a:t>
            </a:r>
            <a:endParaRPr sz="2600">
              <a:latin typeface="Times New Roman"/>
              <a:cs typeface="Times New Roman"/>
            </a:endParaRPr>
          </a:p>
          <a:p>
            <a:pPr marL="12700" marR="980440">
              <a:lnSpc>
                <a:spcPct val="80000"/>
              </a:lnSpc>
              <a:spcBef>
                <a:spcPts val="5"/>
              </a:spcBef>
              <a:buSzPct val="96153"/>
              <a:buFont typeface="Times New Roman"/>
              <a:buChar char="•"/>
              <a:tabLst>
                <a:tab pos="129539" algn="l"/>
              </a:tabLst>
            </a:pPr>
            <a:r>
              <a:rPr sz="2600" b="1" spc="-80" dirty="0">
                <a:latin typeface="Times New Roman"/>
                <a:cs typeface="Times New Roman"/>
              </a:rPr>
              <a:t>Shares </a:t>
            </a:r>
            <a:r>
              <a:rPr sz="2600" b="1" spc="-10" dirty="0">
                <a:latin typeface="Times New Roman"/>
                <a:cs typeface="Times New Roman"/>
              </a:rPr>
              <a:t>software </a:t>
            </a:r>
            <a:r>
              <a:rPr sz="2600" spc="-145" dirty="0">
                <a:latin typeface="Times New Roman"/>
                <a:cs typeface="Times New Roman"/>
              </a:rPr>
              <a:t>and </a:t>
            </a:r>
            <a:r>
              <a:rPr sz="2600" b="1" dirty="0">
                <a:latin typeface="Times New Roman"/>
                <a:cs typeface="Times New Roman"/>
              </a:rPr>
              <a:t>resources </a:t>
            </a:r>
            <a:r>
              <a:rPr sz="2600" b="1" spc="45" dirty="0">
                <a:latin typeface="Times New Roman"/>
                <a:cs typeface="Times New Roman"/>
              </a:rPr>
              <a:t>with</a:t>
            </a:r>
            <a:r>
              <a:rPr sz="2600" b="1" spc="-95" dirty="0">
                <a:latin typeface="Times New Roman"/>
                <a:cs typeface="Times New Roman"/>
              </a:rPr>
              <a:t> </a:t>
            </a:r>
            <a:r>
              <a:rPr sz="2600" b="1" spc="40" dirty="0">
                <a:latin typeface="Times New Roman"/>
                <a:cs typeface="Times New Roman"/>
              </a:rPr>
              <a:t>connecting  </a:t>
            </a:r>
            <a:r>
              <a:rPr sz="2600" b="1" dirty="0">
                <a:latin typeface="Times New Roman"/>
                <a:cs typeface="Times New Roman"/>
              </a:rPr>
              <a:t>workstations.</a:t>
            </a:r>
            <a:endParaRPr sz="2600">
              <a:latin typeface="Times New Roman"/>
              <a:cs typeface="Times New Roman"/>
            </a:endParaRPr>
          </a:p>
          <a:p>
            <a:pPr marL="12700" marR="5080">
              <a:lnSpc>
                <a:spcPct val="80000"/>
              </a:lnSpc>
              <a:buSzPct val="96153"/>
              <a:buFont typeface="Times New Roman"/>
              <a:buChar char="•"/>
              <a:tabLst>
                <a:tab pos="129539" algn="l"/>
              </a:tabLst>
            </a:pPr>
            <a:r>
              <a:rPr sz="2600" b="1" spc="-30" dirty="0">
                <a:latin typeface="Times New Roman"/>
                <a:cs typeface="Times New Roman"/>
              </a:rPr>
              <a:t>Messages </a:t>
            </a:r>
            <a:r>
              <a:rPr sz="2600" spc="-160" dirty="0">
                <a:latin typeface="Times New Roman"/>
                <a:cs typeface="Times New Roman"/>
              </a:rPr>
              <a:t>can </a:t>
            </a:r>
            <a:r>
              <a:rPr sz="2600" spc="-120" dirty="0">
                <a:latin typeface="Times New Roman"/>
                <a:cs typeface="Times New Roman"/>
              </a:rPr>
              <a:t>be </a:t>
            </a:r>
            <a:r>
              <a:rPr sz="2600" b="1" spc="10" dirty="0">
                <a:latin typeface="Times New Roman"/>
                <a:cs typeface="Times New Roman"/>
              </a:rPr>
              <a:t>sent </a:t>
            </a:r>
            <a:r>
              <a:rPr sz="2600" spc="-135" dirty="0">
                <a:latin typeface="Times New Roman"/>
                <a:cs typeface="Times New Roman"/>
              </a:rPr>
              <a:t>very </a:t>
            </a:r>
            <a:r>
              <a:rPr sz="2600" b="1" spc="20" dirty="0">
                <a:latin typeface="Times New Roman"/>
                <a:cs typeface="Times New Roman"/>
              </a:rPr>
              <a:t>quickly </a:t>
            </a:r>
            <a:r>
              <a:rPr sz="2600" b="1" spc="65" dirty="0">
                <a:latin typeface="Times New Roman"/>
                <a:cs typeface="Times New Roman"/>
              </a:rPr>
              <a:t>to </a:t>
            </a:r>
            <a:r>
              <a:rPr sz="2600" b="1" spc="-15" dirty="0">
                <a:latin typeface="Times New Roman"/>
                <a:cs typeface="Times New Roman"/>
              </a:rPr>
              <a:t>anyone </a:t>
            </a:r>
            <a:r>
              <a:rPr sz="2600" spc="-125" dirty="0">
                <a:latin typeface="Times New Roman"/>
                <a:cs typeface="Times New Roman"/>
              </a:rPr>
              <a:t>else </a:t>
            </a:r>
            <a:r>
              <a:rPr sz="2600" b="1" spc="65" dirty="0">
                <a:latin typeface="Times New Roman"/>
                <a:cs typeface="Times New Roman"/>
              </a:rPr>
              <a:t>on</a:t>
            </a:r>
            <a:r>
              <a:rPr sz="2600" b="1" spc="-175" dirty="0">
                <a:latin typeface="Times New Roman"/>
                <a:cs typeface="Times New Roman"/>
              </a:rPr>
              <a:t> </a:t>
            </a:r>
            <a:r>
              <a:rPr sz="2600" b="1" spc="35" dirty="0">
                <a:latin typeface="Times New Roman"/>
                <a:cs typeface="Times New Roman"/>
              </a:rPr>
              <a:t>the  </a:t>
            </a:r>
            <a:r>
              <a:rPr sz="2600" b="1" spc="25" dirty="0">
                <a:latin typeface="Times New Roman"/>
                <a:cs typeface="Times New Roman"/>
              </a:rPr>
              <a:t>network</a:t>
            </a:r>
            <a:endParaRPr sz="2600">
              <a:latin typeface="Times New Roman"/>
              <a:cs typeface="Times New Roman"/>
            </a:endParaRPr>
          </a:p>
          <a:p>
            <a:pPr marL="128905" indent="-116205">
              <a:lnSpc>
                <a:spcPts val="2185"/>
              </a:lnSpc>
              <a:buSzPct val="96153"/>
              <a:buFont typeface="Times New Roman"/>
              <a:buChar char="•"/>
              <a:tabLst>
                <a:tab pos="129539" algn="l"/>
              </a:tabLst>
            </a:pPr>
            <a:r>
              <a:rPr sz="2600" b="1" spc="-20" dirty="0">
                <a:latin typeface="Times New Roman"/>
                <a:cs typeface="Times New Roman"/>
              </a:rPr>
              <a:t>Expensive</a:t>
            </a:r>
            <a:r>
              <a:rPr sz="2600" b="1" spc="-80" dirty="0">
                <a:latin typeface="Times New Roman"/>
                <a:cs typeface="Times New Roman"/>
              </a:rPr>
              <a:t> </a:t>
            </a:r>
            <a:r>
              <a:rPr sz="2600" b="1" spc="5" dirty="0">
                <a:latin typeface="Times New Roman"/>
                <a:cs typeface="Times New Roman"/>
              </a:rPr>
              <a:t>things</a:t>
            </a:r>
            <a:r>
              <a:rPr sz="2600" b="1" spc="-75" dirty="0">
                <a:latin typeface="Times New Roman"/>
                <a:cs typeface="Times New Roman"/>
              </a:rPr>
              <a:t> </a:t>
            </a:r>
            <a:r>
              <a:rPr sz="2600" b="1" spc="20" dirty="0">
                <a:latin typeface="Times New Roman"/>
                <a:cs typeface="Times New Roman"/>
              </a:rPr>
              <a:t>(such</a:t>
            </a:r>
            <a:r>
              <a:rPr sz="2600" b="1" spc="-55" dirty="0">
                <a:latin typeface="Times New Roman"/>
                <a:cs typeface="Times New Roman"/>
              </a:rPr>
              <a:t> </a:t>
            </a:r>
            <a:r>
              <a:rPr sz="2600" b="1" spc="-85" dirty="0">
                <a:latin typeface="Times New Roman"/>
                <a:cs typeface="Times New Roman"/>
              </a:rPr>
              <a:t>as</a:t>
            </a:r>
            <a:r>
              <a:rPr sz="2600" b="1" spc="-75" dirty="0">
                <a:latin typeface="Times New Roman"/>
                <a:cs typeface="Times New Roman"/>
              </a:rPr>
              <a:t> </a:t>
            </a:r>
            <a:r>
              <a:rPr sz="2600" b="1" spc="-5" dirty="0">
                <a:latin typeface="Times New Roman"/>
                <a:cs typeface="Times New Roman"/>
              </a:rPr>
              <a:t>printers</a:t>
            </a:r>
            <a:r>
              <a:rPr sz="2600" b="1" spc="-60" dirty="0">
                <a:latin typeface="Times New Roman"/>
                <a:cs typeface="Times New Roman"/>
              </a:rPr>
              <a:t> </a:t>
            </a:r>
            <a:r>
              <a:rPr sz="2600" b="1" spc="5" dirty="0">
                <a:latin typeface="Times New Roman"/>
                <a:cs typeface="Times New Roman"/>
              </a:rPr>
              <a:t>or</a:t>
            </a:r>
            <a:r>
              <a:rPr sz="2600" b="1" spc="-75" dirty="0">
                <a:latin typeface="Times New Roman"/>
                <a:cs typeface="Times New Roman"/>
              </a:rPr>
              <a:t> </a:t>
            </a:r>
            <a:r>
              <a:rPr sz="2600" b="1" spc="50" dirty="0">
                <a:latin typeface="Times New Roman"/>
                <a:cs typeface="Times New Roman"/>
              </a:rPr>
              <a:t>phone</a:t>
            </a:r>
            <a:r>
              <a:rPr sz="2600" b="1" spc="-75" dirty="0">
                <a:latin typeface="Times New Roman"/>
                <a:cs typeface="Times New Roman"/>
              </a:rPr>
              <a:t> </a:t>
            </a:r>
            <a:r>
              <a:rPr sz="2600" b="1" spc="15" dirty="0">
                <a:latin typeface="Times New Roman"/>
                <a:cs typeface="Times New Roman"/>
              </a:rPr>
              <a:t>lines</a:t>
            </a:r>
            <a:r>
              <a:rPr sz="2600" b="1" spc="-60" dirty="0">
                <a:latin typeface="Times New Roman"/>
                <a:cs typeface="Times New Roman"/>
              </a:rPr>
              <a:t> </a:t>
            </a:r>
            <a:r>
              <a:rPr sz="2600" b="1" spc="65" dirty="0">
                <a:latin typeface="Times New Roman"/>
                <a:cs typeface="Times New Roman"/>
              </a:rPr>
              <a:t>to</a:t>
            </a:r>
            <a:endParaRPr sz="2600">
              <a:latin typeface="Times New Roman"/>
              <a:cs typeface="Times New Roman"/>
            </a:endParaRPr>
          </a:p>
          <a:p>
            <a:pPr marL="12700" marR="73025" algn="just">
              <a:lnSpc>
                <a:spcPct val="80000"/>
              </a:lnSpc>
              <a:spcBef>
                <a:spcPts val="310"/>
              </a:spcBef>
            </a:pPr>
            <a:r>
              <a:rPr sz="2600" b="1" spc="35" dirty="0">
                <a:latin typeface="Times New Roman"/>
                <a:cs typeface="Times New Roman"/>
              </a:rPr>
              <a:t>the internet) </a:t>
            </a:r>
            <a:r>
              <a:rPr sz="2600" spc="-160" dirty="0">
                <a:latin typeface="Times New Roman"/>
                <a:cs typeface="Times New Roman"/>
              </a:rPr>
              <a:t>can </a:t>
            </a:r>
            <a:r>
              <a:rPr sz="2600" spc="-120" dirty="0">
                <a:latin typeface="Times New Roman"/>
                <a:cs typeface="Times New Roman"/>
              </a:rPr>
              <a:t>be </a:t>
            </a:r>
            <a:r>
              <a:rPr sz="2600" b="1" spc="-30" dirty="0">
                <a:latin typeface="Times New Roman"/>
                <a:cs typeface="Times New Roman"/>
              </a:rPr>
              <a:t>shared by </a:t>
            </a:r>
            <a:r>
              <a:rPr sz="2600" b="1" spc="-15" dirty="0">
                <a:latin typeface="Times New Roman"/>
                <a:cs typeface="Times New Roman"/>
              </a:rPr>
              <a:t>all </a:t>
            </a:r>
            <a:r>
              <a:rPr sz="2600" b="1" spc="35" dirty="0">
                <a:latin typeface="Times New Roman"/>
                <a:cs typeface="Times New Roman"/>
              </a:rPr>
              <a:t>the </a:t>
            </a:r>
            <a:r>
              <a:rPr sz="2600" b="1" spc="15" dirty="0">
                <a:latin typeface="Times New Roman"/>
                <a:cs typeface="Times New Roman"/>
              </a:rPr>
              <a:t>computers </a:t>
            </a:r>
            <a:r>
              <a:rPr sz="2600" spc="-110" dirty="0">
                <a:latin typeface="Times New Roman"/>
                <a:cs typeface="Times New Roman"/>
              </a:rPr>
              <a:t>on </a:t>
            </a:r>
            <a:r>
              <a:rPr sz="2600" spc="-75" dirty="0">
                <a:latin typeface="Times New Roman"/>
                <a:cs typeface="Times New Roman"/>
              </a:rPr>
              <a:t>the  </a:t>
            </a:r>
            <a:r>
              <a:rPr sz="2600" b="1" spc="25" dirty="0">
                <a:latin typeface="Times New Roman"/>
                <a:cs typeface="Times New Roman"/>
              </a:rPr>
              <a:t>network </a:t>
            </a:r>
            <a:r>
              <a:rPr sz="2600" spc="-85" dirty="0">
                <a:latin typeface="Times New Roman"/>
                <a:cs typeface="Times New Roman"/>
              </a:rPr>
              <a:t>without </a:t>
            </a:r>
            <a:r>
              <a:rPr sz="2600" spc="-185" dirty="0">
                <a:latin typeface="Times New Roman"/>
                <a:cs typeface="Times New Roman"/>
              </a:rPr>
              <a:t>having </a:t>
            </a:r>
            <a:r>
              <a:rPr sz="2600" spc="-35" dirty="0">
                <a:latin typeface="Times New Roman"/>
                <a:cs typeface="Times New Roman"/>
              </a:rPr>
              <a:t>to </a:t>
            </a:r>
            <a:r>
              <a:rPr sz="2600" spc="-160" dirty="0">
                <a:latin typeface="Times New Roman"/>
                <a:cs typeface="Times New Roman"/>
              </a:rPr>
              <a:t>buy </a:t>
            </a:r>
            <a:r>
              <a:rPr sz="2600" spc="-204" dirty="0">
                <a:latin typeface="Times New Roman"/>
                <a:cs typeface="Times New Roman"/>
              </a:rPr>
              <a:t>a </a:t>
            </a:r>
            <a:r>
              <a:rPr sz="2600" spc="-100" dirty="0">
                <a:latin typeface="Times New Roman"/>
                <a:cs typeface="Times New Roman"/>
              </a:rPr>
              <a:t>different </a:t>
            </a:r>
            <a:r>
              <a:rPr sz="2600" spc="-90" dirty="0">
                <a:latin typeface="Times New Roman"/>
                <a:cs typeface="Times New Roman"/>
              </a:rPr>
              <a:t>peripheral </a:t>
            </a:r>
            <a:r>
              <a:rPr sz="2600" spc="-95" dirty="0">
                <a:latin typeface="Times New Roman"/>
                <a:cs typeface="Times New Roman"/>
              </a:rPr>
              <a:t>for </a:t>
            </a:r>
            <a:r>
              <a:rPr sz="2600" spc="-145" dirty="0">
                <a:latin typeface="Times New Roman"/>
                <a:cs typeface="Times New Roman"/>
              </a:rPr>
              <a:t>each  </a:t>
            </a:r>
            <a:r>
              <a:rPr sz="2600" spc="-90" dirty="0">
                <a:latin typeface="Times New Roman"/>
                <a:cs typeface="Times New Roman"/>
              </a:rPr>
              <a:t>computer.</a:t>
            </a:r>
            <a:endParaRPr sz="2600">
              <a:latin typeface="Times New Roman"/>
              <a:cs typeface="Times New Roman"/>
            </a:endParaRPr>
          </a:p>
          <a:p>
            <a:pPr marL="12700">
              <a:lnSpc>
                <a:spcPts val="2185"/>
              </a:lnSpc>
              <a:buSzPct val="96153"/>
              <a:buFont typeface="Times New Roman"/>
              <a:buChar char="•"/>
              <a:tabLst>
                <a:tab pos="129539" algn="l"/>
              </a:tabLst>
            </a:pPr>
            <a:r>
              <a:rPr sz="2600" b="1" spc="-40" dirty="0">
                <a:latin typeface="Times New Roman"/>
                <a:cs typeface="Times New Roman"/>
              </a:rPr>
              <a:t>Everyone</a:t>
            </a:r>
            <a:r>
              <a:rPr sz="2600" b="1" spc="-100" dirty="0">
                <a:latin typeface="Times New Roman"/>
                <a:cs typeface="Times New Roman"/>
              </a:rPr>
              <a:t> </a:t>
            </a:r>
            <a:r>
              <a:rPr sz="2600" b="1" spc="65" dirty="0">
                <a:latin typeface="Times New Roman"/>
                <a:cs typeface="Times New Roman"/>
              </a:rPr>
              <a:t>on</a:t>
            </a:r>
            <a:r>
              <a:rPr sz="2600" b="1" spc="-70" dirty="0">
                <a:latin typeface="Times New Roman"/>
                <a:cs typeface="Times New Roman"/>
              </a:rPr>
              <a:t> </a:t>
            </a:r>
            <a:r>
              <a:rPr sz="2600" spc="-75" dirty="0">
                <a:latin typeface="Times New Roman"/>
                <a:cs typeface="Times New Roman"/>
              </a:rPr>
              <a:t>the</a:t>
            </a:r>
            <a:r>
              <a:rPr sz="2600" spc="-70" dirty="0">
                <a:latin typeface="Times New Roman"/>
                <a:cs typeface="Times New Roman"/>
              </a:rPr>
              <a:t> </a:t>
            </a:r>
            <a:r>
              <a:rPr sz="2600" b="1" spc="25" dirty="0">
                <a:latin typeface="Times New Roman"/>
                <a:cs typeface="Times New Roman"/>
              </a:rPr>
              <a:t>network</a:t>
            </a:r>
            <a:r>
              <a:rPr sz="2600" b="1" spc="-85" dirty="0">
                <a:latin typeface="Times New Roman"/>
                <a:cs typeface="Times New Roman"/>
              </a:rPr>
              <a:t> </a:t>
            </a:r>
            <a:r>
              <a:rPr sz="2600" spc="-160" dirty="0">
                <a:latin typeface="Times New Roman"/>
                <a:cs typeface="Times New Roman"/>
              </a:rPr>
              <a:t>can</a:t>
            </a:r>
            <a:r>
              <a:rPr sz="2600" spc="-60" dirty="0">
                <a:latin typeface="Times New Roman"/>
                <a:cs typeface="Times New Roman"/>
              </a:rPr>
              <a:t> </a:t>
            </a:r>
            <a:r>
              <a:rPr sz="2600" b="1" spc="5" dirty="0">
                <a:latin typeface="Times New Roman"/>
                <a:cs typeface="Times New Roman"/>
              </a:rPr>
              <a:t>use</a:t>
            </a:r>
            <a:r>
              <a:rPr sz="2600" b="1" spc="-70" dirty="0">
                <a:latin typeface="Times New Roman"/>
                <a:cs typeface="Times New Roman"/>
              </a:rPr>
              <a:t> </a:t>
            </a:r>
            <a:r>
              <a:rPr sz="2600" spc="-75" dirty="0">
                <a:latin typeface="Times New Roman"/>
                <a:cs typeface="Times New Roman"/>
              </a:rPr>
              <a:t>the</a:t>
            </a:r>
            <a:r>
              <a:rPr sz="2600" spc="-70" dirty="0">
                <a:latin typeface="Times New Roman"/>
                <a:cs typeface="Times New Roman"/>
              </a:rPr>
              <a:t> </a:t>
            </a:r>
            <a:r>
              <a:rPr sz="2600" b="1" spc="-50" dirty="0">
                <a:latin typeface="Times New Roman"/>
                <a:cs typeface="Times New Roman"/>
              </a:rPr>
              <a:t>same</a:t>
            </a:r>
            <a:r>
              <a:rPr sz="2600" b="1" spc="-70" dirty="0">
                <a:latin typeface="Times New Roman"/>
                <a:cs typeface="Times New Roman"/>
              </a:rPr>
              <a:t> </a:t>
            </a:r>
            <a:r>
              <a:rPr sz="2600" b="1" spc="-35" dirty="0">
                <a:latin typeface="Times New Roman"/>
                <a:cs typeface="Times New Roman"/>
              </a:rPr>
              <a:t>data.</a:t>
            </a:r>
            <a:r>
              <a:rPr sz="2600" b="1" spc="-375" dirty="0">
                <a:latin typeface="Times New Roman"/>
                <a:cs typeface="Times New Roman"/>
              </a:rPr>
              <a:t> </a:t>
            </a:r>
            <a:r>
              <a:rPr sz="2600" spc="-155" dirty="0">
                <a:latin typeface="Times New Roman"/>
                <a:cs typeface="Times New Roman"/>
              </a:rPr>
              <a:t>This</a:t>
            </a:r>
            <a:endParaRPr sz="2600">
              <a:latin typeface="Times New Roman"/>
              <a:cs typeface="Times New Roman"/>
            </a:endParaRPr>
          </a:p>
          <a:p>
            <a:pPr marL="12700" marR="1100455">
              <a:lnSpc>
                <a:spcPts val="2500"/>
              </a:lnSpc>
              <a:spcBef>
                <a:spcPts val="290"/>
              </a:spcBef>
            </a:pPr>
            <a:r>
              <a:rPr sz="2600" b="1" spc="-20" dirty="0">
                <a:latin typeface="Times New Roman"/>
                <a:cs typeface="Times New Roman"/>
              </a:rPr>
              <a:t>avoids </a:t>
            </a:r>
            <a:r>
              <a:rPr sz="2600" b="1" spc="-5" dirty="0">
                <a:latin typeface="Times New Roman"/>
                <a:cs typeface="Times New Roman"/>
              </a:rPr>
              <a:t>problems </a:t>
            </a:r>
            <a:r>
              <a:rPr sz="2600" spc="-100" dirty="0">
                <a:latin typeface="Times New Roman"/>
                <a:cs typeface="Times New Roman"/>
              </a:rPr>
              <a:t>where </a:t>
            </a:r>
            <a:r>
              <a:rPr sz="2600" spc="-140" dirty="0">
                <a:latin typeface="Times New Roman"/>
                <a:cs typeface="Times New Roman"/>
              </a:rPr>
              <a:t>some </a:t>
            </a:r>
            <a:r>
              <a:rPr sz="2600" spc="-105" dirty="0">
                <a:latin typeface="Times New Roman"/>
                <a:cs typeface="Times New Roman"/>
              </a:rPr>
              <a:t>users </a:t>
            </a:r>
            <a:r>
              <a:rPr sz="2600" spc="-225" dirty="0">
                <a:latin typeface="Times New Roman"/>
                <a:cs typeface="Times New Roman"/>
              </a:rPr>
              <a:t>may </a:t>
            </a:r>
            <a:r>
              <a:rPr sz="2600" spc="-200" dirty="0">
                <a:latin typeface="Times New Roman"/>
                <a:cs typeface="Times New Roman"/>
              </a:rPr>
              <a:t>have </a:t>
            </a:r>
            <a:r>
              <a:rPr sz="2600" b="1" spc="30" dirty="0">
                <a:latin typeface="Times New Roman"/>
                <a:cs typeface="Times New Roman"/>
              </a:rPr>
              <a:t>older  </a:t>
            </a:r>
            <a:r>
              <a:rPr sz="2600" b="1" spc="5" dirty="0">
                <a:latin typeface="Times New Roman"/>
                <a:cs typeface="Times New Roman"/>
              </a:rPr>
              <a:t>information </a:t>
            </a:r>
            <a:r>
              <a:rPr sz="2600" spc="-110" dirty="0">
                <a:latin typeface="Times New Roman"/>
                <a:cs typeface="Times New Roman"/>
              </a:rPr>
              <a:t>than</a:t>
            </a:r>
            <a:r>
              <a:rPr sz="2600" spc="-145" dirty="0">
                <a:latin typeface="Times New Roman"/>
                <a:cs typeface="Times New Roman"/>
              </a:rPr>
              <a:t> </a:t>
            </a:r>
            <a:r>
              <a:rPr sz="2600" spc="-60" dirty="0">
                <a:latin typeface="Times New Roman"/>
                <a:cs typeface="Times New Roman"/>
              </a:rPr>
              <a:t>others.</a:t>
            </a:r>
            <a:endParaRPr sz="26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3400" y="688974"/>
            <a:ext cx="3045156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4000" spc="-210" dirty="0" smtClean="0">
                <a:latin typeface="+mn-lt"/>
              </a:rPr>
              <a:t>Topic : 1</a:t>
            </a:r>
            <a:endParaRPr sz="4000">
              <a:latin typeface="+mn-lt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09600" y="2057400"/>
            <a:ext cx="7696200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9685" algn="ctr">
              <a:lnSpc>
                <a:spcPct val="100000"/>
              </a:lnSpc>
              <a:spcBef>
                <a:spcPts val="105"/>
              </a:spcBef>
            </a:pPr>
            <a:r>
              <a:rPr sz="2000" b="1" spc="15" dirty="0">
                <a:solidFill>
                  <a:srgbClr val="FF0000"/>
                </a:solidFill>
                <a:cs typeface="Times New Roman"/>
              </a:rPr>
              <a:t>Introduction </a:t>
            </a:r>
            <a:r>
              <a:rPr sz="2000" b="1" spc="20" dirty="0">
                <a:solidFill>
                  <a:srgbClr val="FF0000"/>
                </a:solidFill>
                <a:cs typeface="Times New Roman"/>
              </a:rPr>
              <a:t>of </a:t>
            </a:r>
            <a:r>
              <a:rPr sz="2000" b="1" spc="-175" dirty="0">
                <a:solidFill>
                  <a:srgbClr val="FF0000"/>
                </a:solidFill>
                <a:cs typeface="Times New Roman"/>
              </a:rPr>
              <a:t>LAN; </a:t>
            </a:r>
            <a:r>
              <a:rPr sz="2000" b="1" spc="-135" dirty="0">
                <a:solidFill>
                  <a:srgbClr val="FF0000"/>
                </a:solidFill>
                <a:cs typeface="Times New Roman"/>
              </a:rPr>
              <a:t>MAN;WAN; </a:t>
            </a:r>
            <a:r>
              <a:rPr sz="2000" b="1" spc="-130" dirty="0">
                <a:solidFill>
                  <a:srgbClr val="FF0000"/>
                </a:solidFill>
                <a:cs typeface="Times New Roman"/>
              </a:rPr>
              <a:t>PAN, </a:t>
            </a:r>
            <a:r>
              <a:rPr sz="2000" b="1" spc="25">
                <a:solidFill>
                  <a:srgbClr val="FF0000"/>
                </a:solidFill>
                <a:cs typeface="Times New Roman"/>
              </a:rPr>
              <a:t>Ad-hoc</a:t>
            </a:r>
            <a:r>
              <a:rPr sz="2000" b="1" spc="-250">
                <a:solidFill>
                  <a:srgbClr val="FF0000"/>
                </a:solidFill>
                <a:cs typeface="Times New Roman"/>
              </a:rPr>
              <a:t> </a:t>
            </a:r>
            <a:r>
              <a:rPr sz="2000" b="1" spc="-5" smtClean="0">
                <a:solidFill>
                  <a:srgbClr val="FF0000"/>
                </a:solidFill>
                <a:cs typeface="Times New Roman"/>
              </a:rPr>
              <a:t>Network</a:t>
            </a:r>
            <a:endParaRPr sz="2000"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444" y="688974"/>
            <a:ext cx="431863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135" dirty="0"/>
              <a:t>WAN</a:t>
            </a:r>
            <a:r>
              <a:rPr sz="4000" spc="-265" dirty="0"/>
              <a:t> </a:t>
            </a:r>
            <a:r>
              <a:rPr sz="4000" spc="-35" dirty="0"/>
              <a:t>Disadvantages</a:t>
            </a:r>
            <a:endParaRPr sz="4000"/>
          </a:p>
        </p:txBody>
      </p:sp>
      <p:sp>
        <p:nvSpPr>
          <p:cNvPr id="3" name="object 3"/>
          <p:cNvSpPr txBox="1"/>
          <p:nvPr/>
        </p:nvSpPr>
        <p:spPr>
          <a:xfrm>
            <a:off x="993444" y="1404874"/>
            <a:ext cx="7614284" cy="4346575"/>
          </a:xfrm>
          <a:prstGeom prst="rect">
            <a:avLst/>
          </a:prstGeom>
        </p:spPr>
        <p:txBody>
          <a:bodyPr vert="horz" wrap="square" lIns="0" tIns="57785" rIns="0" bIns="0" rtlCol="0">
            <a:spAutoFit/>
          </a:bodyPr>
          <a:lstStyle/>
          <a:p>
            <a:pPr marL="12700" marR="5080">
              <a:lnSpc>
                <a:spcPts val="2810"/>
              </a:lnSpc>
              <a:spcBef>
                <a:spcPts val="455"/>
              </a:spcBef>
              <a:buSzPct val="96153"/>
              <a:buFont typeface="Times New Roman"/>
              <a:buChar char="•"/>
              <a:tabLst>
                <a:tab pos="129539" algn="l"/>
              </a:tabLst>
            </a:pPr>
            <a:r>
              <a:rPr sz="2600" b="1" spc="10" dirty="0">
                <a:latin typeface="Times New Roman"/>
                <a:cs typeface="Times New Roman"/>
              </a:rPr>
              <a:t>Need </a:t>
            </a:r>
            <a:r>
              <a:rPr sz="2600" b="1" spc="-110" dirty="0">
                <a:latin typeface="Times New Roman"/>
                <a:cs typeface="Times New Roman"/>
              </a:rPr>
              <a:t>a </a:t>
            </a:r>
            <a:r>
              <a:rPr sz="2600" b="1" spc="75" dirty="0">
                <a:latin typeface="Times New Roman"/>
                <a:cs typeface="Times New Roman"/>
              </a:rPr>
              <a:t>good </a:t>
            </a:r>
            <a:r>
              <a:rPr sz="2600" b="1" spc="-5" dirty="0">
                <a:latin typeface="Times New Roman"/>
                <a:cs typeface="Times New Roman"/>
              </a:rPr>
              <a:t>firewall </a:t>
            </a:r>
            <a:r>
              <a:rPr sz="2600" b="1" spc="65" dirty="0">
                <a:latin typeface="Times New Roman"/>
                <a:cs typeface="Times New Roman"/>
              </a:rPr>
              <a:t>to </a:t>
            </a:r>
            <a:r>
              <a:rPr sz="2600" b="1" dirty="0">
                <a:latin typeface="Times New Roman"/>
                <a:cs typeface="Times New Roman"/>
              </a:rPr>
              <a:t>restrict </a:t>
            </a:r>
            <a:r>
              <a:rPr sz="2600" b="1" spc="10" dirty="0">
                <a:latin typeface="Times New Roman"/>
                <a:cs typeface="Times New Roman"/>
              </a:rPr>
              <a:t>outsiders</a:t>
            </a:r>
            <a:r>
              <a:rPr sz="2600" b="1" spc="-445" dirty="0">
                <a:latin typeface="Times New Roman"/>
                <a:cs typeface="Times New Roman"/>
              </a:rPr>
              <a:t> </a:t>
            </a:r>
            <a:r>
              <a:rPr sz="2600" spc="-114" dirty="0">
                <a:latin typeface="Times New Roman"/>
                <a:cs typeface="Times New Roman"/>
              </a:rPr>
              <a:t>from </a:t>
            </a:r>
            <a:r>
              <a:rPr sz="2600" spc="-85" dirty="0">
                <a:latin typeface="Times New Roman"/>
                <a:cs typeface="Times New Roman"/>
              </a:rPr>
              <a:t>entering  </a:t>
            </a:r>
            <a:r>
              <a:rPr sz="2600" spc="-145" dirty="0">
                <a:latin typeface="Times New Roman"/>
                <a:cs typeface="Times New Roman"/>
              </a:rPr>
              <a:t>and </a:t>
            </a:r>
            <a:r>
              <a:rPr sz="2600" spc="-100" dirty="0">
                <a:latin typeface="Times New Roman"/>
                <a:cs typeface="Times New Roman"/>
              </a:rPr>
              <a:t>disrupting </a:t>
            </a:r>
            <a:r>
              <a:rPr sz="2600" spc="-75" dirty="0">
                <a:latin typeface="Times New Roman"/>
                <a:cs typeface="Times New Roman"/>
              </a:rPr>
              <a:t>the</a:t>
            </a:r>
            <a:r>
              <a:rPr sz="2600" spc="30" dirty="0">
                <a:latin typeface="Times New Roman"/>
                <a:cs typeface="Times New Roman"/>
              </a:rPr>
              <a:t> </a:t>
            </a:r>
            <a:r>
              <a:rPr sz="2600" spc="-95" dirty="0">
                <a:latin typeface="Times New Roman"/>
                <a:cs typeface="Times New Roman"/>
              </a:rPr>
              <a:t>network</a:t>
            </a:r>
            <a:endParaRPr sz="2600">
              <a:latin typeface="Times New Roman"/>
              <a:cs typeface="Times New Roman"/>
            </a:endParaRPr>
          </a:p>
          <a:p>
            <a:pPr marL="12700" marR="774700">
              <a:lnSpc>
                <a:spcPts val="2810"/>
              </a:lnSpc>
              <a:buSzPct val="96153"/>
              <a:buChar char="•"/>
              <a:tabLst>
                <a:tab pos="129539" algn="l"/>
              </a:tabLst>
            </a:pPr>
            <a:r>
              <a:rPr sz="2600" spc="-125" dirty="0">
                <a:latin typeface="Times New Roman"/>
                <a:cs typeface="Times New Roman"/>
              </a:rPr>
              <a:t>Setting </a:t>
            </a:r>
            <a:r>
              <a:rPr sz="2600" spc="-110" dirty="0">
                <a:latin typeface="Times New Roman"/>
                <a:cs typeface="Times New Roman"/>
              </a:rPr>
              <a:t>up </a:t>
            </a:r>
            <a:r>
              <a:rPr sz="2600" spc="-204" dirty="0">
                <a:latin typeface="Times New Roman"/>
                <a:cs typeface="Times New Roman"/>
              </a:rPr>
              <a:t>a </a:t>
            </a:r>
            <a:r>
              <a:rPr sz="2600" b="1" spc="25" dirty="0">
                <a:latin typeface="Times New Roman"/>
                <a:cs typeface="Times New Roman"/>
              </a:rPr>
              <a:t>network </a:t>
            </a:r>
            <a:r>
              <a:rPr sz="2600" spc="-160" dirty="0">
                <a:latin typeface="Times New Roman"/>
                <a:cs typeface="Times New Roman"/>
              </a:rPr>
              <a:t>can </a:t>
            </a:r>
            <a:r>
              <a:rPr sz="2600" spc="-120" dirty="0">
                <a:latin typeface="Times New Roman"/>
                <a:cs typeface="Times New Roman"/>
              </a:rPr>
              <a:t>be </a:t>
            </a:r>
            <a:r>
              <a:rPr sz="2600" spc="-160" dirty="0">
                <a:latin typeface="Times New Roman"/>
                <a:cs typeface="Times New Roman"/>
              </a:rPr>
              <a:t>an </a:t>
            </a:r>
            <a:r>
              <a:rPr sz="2600" b="1" spc="25" dirty="0">
                <a:latin typeface="Times New Roman"/>
                <a:cs typeface="Times New Roman"/>
              </a:rPr>
              <a:t>expensive, slow </a:t>
            </a:r>
            <a:r>
              <a:rPr sz="2600" b="1" spc="-15" dirty="0">
                <a:latin typeface="Times New Roman"/>
                <a:cs typeface="Times New Roman"/>
              </a:rPr>
              <a:t>and  </a:t>
            </a:r>
            <a:r>
              <a:rPr sz="2600" b="1" spc="20" dirty="0">
                <a:latin typeface="Times New Roman"/>
                <a:cs typeface="Times New Roman"/>
              </a:rPr>
              <a:t>complicated. </a:t>
            </a:r>
            <a:r>
              <a:rPr sz="2600" spc="-130" dirty="0">
                <a:latin typeface="Times New Roman"/>
                <a:cs typeface="Times New Roman"/>
              </a:rPr>
              <a:t>The </a:t>
            </a:r>
            <a:r>
              <a:rPr sz="2600" b="1" spc="5" dirty="0">
                <a:latin typeface="Times New Roman"/>
                <a:cs typeface="Times New Roman"/>
              </a:rPr>
              <a:t>bigger </a:t>
            </a:r>
            <a:r>
              <a:rPr sz="2600" b="1" spc="35" dirty="0">
                <a:latin typeface="Times New Roman"/>
                <a:cs typeface="Times New Roman"/>
              </a:rPr>
              <a:t>the </a:t>
            </a:r>
            <a:r>
              <a:rPr sz="2600" b="1" spc="25" dirty="0">
                <a:latin typeface="Times New Roman"/>
                <a:cs typeface="Times New Roman"/>
              </a:rPr>
              <a:t>network </a:t>
            </a:r>
            <a:r>
              <a:rPr sz="2600" spc="-75" dirty="0">
                <a:latin typeface="Times New Roman"/>
                <a:cs typeface="Times New Roman"/>
              </a:rPr>
              <a:t>the </a:t>
            </a:r>
            <a:r>
              <a:rPr sz="2600" b="1" dirty="0">
                <a:latin typeface="Times New Roman"/>
                <a:cs typeface="Times New Roman"/>
              </a:rPr>
              <a:t>more  </a:t>
            </a:r>
            <a:r>
              <a:rPr sz="2600" b="1" spc="25" dirty="0">
                <a:latin typeface="Times New Roman"/>
                <a:cs typeface="Times New Roman"/>
              </a:rPr>
              <a:t>expensive </a:t>
            </a:r>
            <a:r>
              <a:rPr sz="2600" spc="-45" dirty="0">
                <a:latin typeface="Times New Roman"/>
                <a:cs typeface="Times New Roman"/>
              </a:rPr>
              <a:t>it</a:t>
            </a:r>
            <a:r>
              <a:rPr sz="2600" spc="-155" dirty="0">
                <a:latin typeface="Times New Roman"/>
                <a:cs typeface="Times New Roman"/>
              </a:rPr>
              <a:t> </a:t>
            </a:r>
            <a:r>
              <a:rPr sz="2600" spc="-90" dirty="0">
                <a:latin typeface="Times New Roman"/>
                <a:cs typeface="Times New Roman"/>
              </a:rPr>
              <a:t>is.</a:t>
            </a:r>
            <a:endParaRPr sz="2600">
              <a:latin typeface="Times New Roman"/>
              <a:cs typeface="Times New Roman"/>
            </a:endParaRPr>
          </a:p>
          <a:p>
            <a:pPr marL="12700">
              <a:lnSpc>
                <a:spcPts val="2605"/>
              </a:lnSpc>
              <a:buSzPct val="96153"/>
              <a:buChar char="•"/>
              <a:tabLst>
                <a:tab pos="129539" algn="l"/>
              </a:tabLst>
            </a:pPr>
            <a:r>
              <a:rPr sz="2600" spc="-90" dirty="0">
                <a:latin typeface="Times New Roman"/>
                <a:cs typeface="Times New Roman"/>
              </a:rPr>
              <a:t>Once set </a:t>
            </a:r>
            <a:r>
              <a:rPr sz="2600" spc="-55" dirty="0">
                <a:latin typeface="Times New Roman"/>
                <a:cs typeface="Times New Roman"/>
              </a:rPr>
              <a:t>up, </a:t>
            </a:r>
            <a:r>
              <a:rPr sz="2600" b="1" spc="-10" dirty="0">
                <a:latin typeface="Times New Roman"/>
                <a:cs typeface="Times New Roman"/>
              </a:rPr>
              <a:t>maintaining </a:t>
            </a:r>
            <a:r>
              <a:rPr sz="2600" b="1" spc="-110" dirty="0">
                <a:latin typeface="Times New Roman"/>
                <a:cs typeface="Times New Roman"/>
              </a:rPr>
              <a:t>a </a:t>
            </a:r>
            <a:r>
              <a:rPr sz="2600" b="1" spc="25" dirty="0">
                <a:latin typeface="Times New Roman"/>
                <a:cs typeface="Times New Roman"/>
              </a:rPr>
              <a:t>network </a:t>
            </a:r>
            <a:r>
              <a:rPr sz="2600" spc="-165" dirty="0">
                <a:latin typeface="Times New Roman"/>
                <a:cs typeface="Times New Roman"/>
              </a:rPr>
              <a:t>is </a:t>
            </a:r>
            <a:r>
              <a:rPr sz="2600" spc="-204" dirty="0">
                <a:latin typeface="Times New Roman"/>
                <a:cs typeface="Times New Roman"/>
              </a:rPr>
              <a:t>a </a:t>
            </a:r>
            <a:r>
              <a:rPr sz="2600" b="1" spc="15" dirty="0">
                <a:latin typeface="Times New Roman"/>
                <a:cs typeface="Times New Roman"/>
              </a:rPr>
              <a:t>full-time</a:t>
            </a:r>
            <a:r>
              <a:rPr sz="2600" b="1" spc="-430" dirty="0">
                <a:latin typeface="Times New Roman"/>
                <a:cs typeface="Times New Roman"/>
              </a:rPr>
              <a:t> </a:t>
            </a:r>
            <a:r>
              <a:rPr sz="2600" b="1" spc="-5" dirty="0">
                <a:latin typeface="Times New Roman"/>
                <a:cs typeface="Times New Roman"/>
              </a:rPr>
              <a:t>job</a:t>
            </a:r>
            <a:endParaRPr sz="2600">
              <a:latin typeface="Times New Roman"/>
              <a:cs typeface="Times New Roman"/>
            </a:endParaRPr>
          </a:p>
          <a:p>
            <a:pPr marL="12700" marR="175895">
              <a:lnSpc>
                <a:spcPts val="2810"/>
              </a:lnSpc>
              <a:spcBef>
                <a:spcPts val="195"/>
              </a:spcBef>
            </a:pPr>
            <a:r>
              <a:rPr sz="2600" spc="-140" dirty="0">
                <a:latin typeface="Times New Roman"/>
                <a:cs typeface="Times New Roman"/>
              </a:rPr>
              <a:t>which </a:t>
            </a:r>
            <a:r>
              <a:rPr sz="2600" b="1" spc="-5" dirty="0">
                <a:latin typeface="Times New Roman"/>
                <a:cs typeface="Times New Roman"/>
              </a:rPr>
              <a:t>requires </a:t>
            </a:r>
            <a:r>
              <a:rPr sz="2600" b="1" spc="25" dirty="0">
                <a:latin typeface="Times New Roman"/>
                <a:cs typeface="Times New Roman"/>
              </a:rPr>
              <a:t>network </a:t>
            </a:r>
            <a:r>
              <a:rPr sz="2600" b="1" spc="-5" dirty="0">
                <a:latin typeface="Times New Roman"/>
                <a:cs typeface="Times New Roman"/>
              </a:rPr>
              <a:t>supervisors </a:t>
            </a:r>
            <a:r>
              <a:rPr sz="2600" spc="-145" dirty="0">
                <a:latin typeface="Times New Roman"/>
                <a:cs typeface="Times New Roman"/>
              </a:rPr>
              <a:t>and </a:t>
            </a:r>
            <a:r>
              <a:rPr sz="2600" b="1" spc="10" dirty="0">
                <a:latin typeface="Times New Roman"/>
                <a:cs typeface="Times New Roman"/>
              </a:rPr>
              <a:t>technicians</a:t>
            </a:r>
            <a:r>
              <a:rPr sz="2600" b="1" spc="-150" dirty="0">
                <a:latin typeface="Times New Roman"/>
                <a:cs typeface="Times New Roman"/>
              </a:rPr>
              <a:t> </a:t>
            </a:r>
            <a:r>
              <a:rPr sz="2600" spc="-40" dirty="0">
                <a:latin typeface="Times New Roman"/>
                <a:cs typeface="Times New Roman"/>
              </a:rPr>
              <a:t>to  </a:t>
            </a:r>
            <a:r>
              <a:rPr sz="2600" spc="-120" dirty="0">
                <a:latin typeface="Times New Roman"/>
                <a:cs typeface="Times New Roman"/>
              </a:rPr>
              <a:t>be</a:t>
            </a:r>
            <a:r>
              <a:rPr sz="2600" spc="-85" dirty="0">
                <a:latin typeface="Times New Roman"/>
                <a:cs typeface="Times New Roman"/>
              </a:rPr>
              <a:t> </a:t>
            </a:r>
            <a:r>
              <a:rPr sz="2600" spc="-114" dirty="0">
                <a:latin typeface="Times New Roman"/>
                <a:cs typeface="Times New Roman"/>
              </a:rPr>
              <a:t>employed.</a:t>
            </a:r>
            <a:endParaRPr sz="2600">
              <a:latin typeface="Times New Roman"/>
              <a:cs typeface="Times New Roman"/>
            </a:endParaRPr>
          </a:p>
          <a:p>
            <a:pPr marL="12700">
              <a:lnSpc>
                <a:spcPts val="2610"/>
              </a:lnSpc>
              <a:buSzPct val="96153"/>
              <a:buFont typeface="Times New Roman"/>
              <a:buChar char="•"/>
              <a:tabLst>
                <a:tab pos="129539" algn="l"/>
              </a:tabLst>
            </a:pPr>
            <a:r>
              <a:rPr sz="2600" b="1" spc="-15" dirty="0">
                <a:latin typeface="Times New Roman"/>
                <a:cs typeface="Times New Roman"/>
              </a:rPr>
              <a:t>Security </a:t>
            </a:r>
            <a:r>
              <a:rPr sz="2600" spc="-165" dirty="0">
                <a:latin typeface="Times New Roman"/>
                <a:cs typeface="Times New Roman"/>
              </a:rPr>
              <a:t>is </a:t>
            </a:r>
            <a:r>
              <a:rPr sz="2600" spc="-204" dirty="0">
                <a:latin typeface="Times New Roman"/>
                <a:cs typeface="Times New Roman"/>
              </a:rPr>
              <a:t>a </a:t>
            </a:r>
            <a:r>
              <a:rPr sz="2600" spc="-100" dirty="0">
                <a:latin typeface="Times New Roman"/>
                <a:cs typeface="Times New Roman"/>
              </a:rPr>
              <a:t>real </a:t>
            </a:r>
            <a:r>
              <a:rPr sz="2600" b="1" spc="-5" dirty="0">
                <a:latin typeface="Times New Roman"/>
                <a:cs typeface="Times New Roman"/>
              </a:rPr>
              <a:t>issue </a:t>
            </a:r>
            <a:r>
              <a:rPr sz="2600" spc="-130" dirty="0">
                <a:latin typeface="Times New Roman"/>
                <a:cs typeface="Times New Roman"/>
              </a:rPr>
              <a:t>when </a:t>
            </a:r>
            <a:r>
              <a:rPr sz="2600" spc="-190" dirty="0">
                <a:latin typeface="Times New Roman"/>
                <a:cs typeface="Times New Roman"/>
              </a:rPr>
              <a:t>many </a:t>
            </a:r>
            <a:r>
              <a:rPr sz="2600" spc="-100" dirty="0">
                <a:latin typeface="Times New Roman"/>
                <a:cs typeface="Times New Roman"/>
              </a:rPr>
              <a:t>different </a:t>
            </a:r>
            <a:r>
              <a:rPr sz="2600" b="1" spc="60" dirty="0">
                <a:latin typeface="Times New Roman"/>
                <a:cs typeface="Times New Roman"/>
              </a:rPr>
              <a:t>people</a:t>
            </a:r>
            <a:r>
              <a:rPr sz="2600" b="1" spc="-100" dirty="0">
                <a:latin typeface="Times New Roman"/>
                <a:cs typeface="Times New Roman"/>
              </a:rPr>
              <a:t> </a:t>
            </a:r>
            <a:r>
              <a:rPr sz="2600" b="1" spc="-45" dirty="0">
                <a:latin typeface="Times New Roman"/>
                <a:cs typeface="Times New Roman"/>
              </a:rPr>
              <a:t>have</a:t>
            </a:r>
            <a:endParaRPr sz="2600">
              <a:latin typeface="Times New Roman"/>
              <a:cs typeface="Times New Roman"/>
            </a:endParaRPr>
          </a:p>
          <a:p>
            <a:pPr marL="12700">
              <a:lnSpc>
                <a:spcPts val="2810"/>
              </a:lnSpc>
            </a:pPr>
            <a:r>
              <a:rPr sz="2600" b="1" spc="35" dirty="0">
                <a:latin typeface="Times New Roman"/>
                <a:cs typeface="Times New Roman"/>
              </a:rPr>
              <a:t>the</a:t>
            </a:r>
            <a:r>
              <a:rPr sz="2600" b="1" spc="-75" dirty="0">
                <a:latin typeface="Times New Roman"/>
                <a:cs typeface="Times New Roman"/>
              </a:rPr>
              <a:t> </a:t>
            </a:r>
            <a:r>
              <a:rPr sz="2600" b="1" spc="-5" dirty="0">
                <a:latin typeface="Times New Roman"/>
                <a:cs typeface="Times New Roman"/>
              </a:rPr>
              <a:t>ability</a:t>
            </a:r>
            <a:r>
              <a:rPr sz="2600" b="1" spc="-60" dirty="0">
                <a:latin typeface="Times New Roman"/>
                <a:cs typeface="Times New Roman"/>
              </a:rPr>
              <a:t> </a:t>
            </a:r>
            <a:r>
              <a:rPr sz="2600" b="1" spc="65" dirty="0">
                <a:latin typeface="Times New Roman"/>
                <a:cs typeface="Times New Roman"/>
              </a:rPr>
              <a:t>to</a:t>
            </a:r>
            <a:r>
              <a:rPr sz="2600" b="1" spc="-65" dirty="0">
                <a:latin typeface="Times New Roman"/>
                <a:cs typeface="Times New Roman"/>
              </a:rPr>
              <a:t> </a:t>
            </a:r>
            <a:r>
              <a:rPr sz="2600" b="1" spc="5" dirty="0">
                <a:latin typeface="Times New Roman"/>
                <a:cs typeface="Times New Roman"/>
              </a:rPr>
              <a:t>use</a:t>
            </a:r>
            <a:r>
              <a:rPr sz="2600" b="1" spc="-65" dirty="0">
                <a:latin typeface="Times New Roman"/>
                <a:cs typeface="Times New Roman"/>
              </a:rPr>
              <a:t> </a:t>
            </a:r>
            <a:r>
              <a:rPr sz="2600" b="1" spc="5" dirty="0">
                <a:latin typeface="Times New Roman"/>
                <a:cs typeface="Times New Roman"/>
              </a:rPr>
              <a:t>information</a:t>
            </a:r>
            <a:r>
              <a:rPr sz="2600" b="1" spc="-70" dirty="0">
                <a:latin typeface="Times New Roman"/>
                <a:cs typeface="Times New Roman"/>
              </a:rPr>
              <a:t> </a:t>
            </a:r>
            <a:r>
              <a:rPr sz="2600" b="1" spc="-30" dirty="0">
                <a:latin typeface="Times New Roman"/>
                <a:cs typeface="Times New Roman"/>
              </a:rPr>
              <a:t>from</a:t>
            </a:r>
            <a:r>
              <a:rPr sz="2600" b="1" spc="-80" dirty="0">
                <a:latin typeface="Times New Roman"/>
                <a:cs typeface="Times New Roman"/>
              </a:rPr>
              <a:t> </a:t>
            </a:r>
            <a:r>
              <a:rPr sz="2600" b="1" spc="25" dirty="0">
                <a:latin typeface="Times New Roman"/>
                <a:cs typeface="Times New Roman"/>
              </a:rPr>
              <a:t>other</a:t>
            </a:r>
            <a:r>
              <a:rPr sz="2600" b="1" spc="-75" dirty="0">
                <a:latin typeface="Times New Roman"/>
                <a:cs typeface="Times New Roman"/>
              </a:rPr>
              <a:t> </a:t>
            </a:r>
            <a:r>
              <a:rPr sz="2600" b="1" spc="10" dirty="0">
                <a:latin typeface="Times New Roman"/>
                <a:cs typeface="Times New Roman"/>
              </a:rPr>
              <a:t>computers.</a:t>
            </a:r>
            <a:endParaRPr sz="2600">
              <a:latin typeface="Times New Roman"/>
              <a:cs typeface="Times New Roman"/>
            </a:endParaRPr>
          </a:p>
          <a:p>
            <a:pPr marL="12700" marR="872490">
              <a:lnSpc>
                <a:spcPts val="2810"/>
              </a:lnSpc>
              <a:spcBef>
                <a:spcPts val="200"/>
              </a:spcBef>
              <a:buSzPct val="96153"/>
              <a:buFont typeface="Times New Roman"/>
              <a:buChar char="•"/>
              <a:tabLst>
                <a:tab pos="129539" algn="l"/>
              </a:tabLst>
            </a:pPr>
            <a:r>
              <a:rPr sz="2600" b="1" spc="15" dirty="0">
                <a:latin typeface="Times New Roman"/>
                <a:cs typeface="Times New Roman"/>
              </a:rPr>
              <a:t>Protection </a:t>
            </a:r>
            <a:r>
              <a:rPr sz="2600" spc="-150" dirty="0">
                <a:latin typeface="Times New Roman"/>
                <a:cs typeface="Times New Roman"/>
              </a:rPr>
              <a:t>against </a:t>
            </a:r>
            <a:r>
              <a:rPr sz="2600" b="1" spc="-25" dirty="0">
                <a:latin typeface="Times New Roman"/>
                <a:cs typeface="Times New Roman"/>
              </a:rPr>
              <a:t>hackers </a:t>
            </a:r>
            <a:r>
              <a:rPr sz="2600" b="1" spc="-20" dirty="0">
                <a:latin typeface="Times New Roman"/>
                <a:cs typeface="Times New Roman"/>
              </a:rPr>
              <a:t>and </a:t>
            </a:r>
            <a:r>
              <a:rPr sz="2600" b="1" spc="-5" dirty="0">
                <a:latin typeface="Times New Roman"/>
                <a:cs typeface="Times New Roman"/>
              </a:rPr>
              <a:t>viruses </a:t>
            </a:r>
            <a:r>
              <a:rPr sz="2600" spc="-160" dirty="0">
                <a:latin typeface="Times New Roman"/>
                <a:cs typeface="Times New Roman"/>
              </a:rPr>
              <a:t>adds </a:t>
            </a:r>
            <a:r>
              <a:rPr sz="2600" b="1" dirty="0">
                <a:latin typeface="Times New Roman"/>
                <a:cs typeface="Times New Roman"/>
              </a:rPr>
              <a:t>more  </a:t>
            </a:r>
            <a:r>
              <a:rPr sz="2600" b="1" spc="40" dirty="0">
                <a:latin typeface="Times New Roman"/>
                <a:cs typeface="Times New Roman"/>
              </a:rPr>
              <a:t>complexity </a:t>
            </a:r>
            <a:r>
              <a:rPr sz="2600" spc="-145" dirty="0">
                <a:latin typeface="Times New Roman"/>
                <a:cs typeface="Times New Roman"/>
              </a:rPr>
              <a:t>and</a:t>
            </a:r>
            <a:r>
              <a:rPr sz="2600" spc="-170" dirty="0">
                <a:latin typeface="Times New Roman"/>
                <a:cs typeface="Times New Roman"/>
              </a:rPr>
              <a:t> </a:t>
            </a:r>
            <a:r>
              <a:rPr sz="2600" b="1" spc="40" dirty="0">
                <a:latin typeface="Times New Roman"/>
                <a:cs typeface="Times New Roman"/>
              </a:rPr>
              <a:t>expense.</a:t>
            </a:r>
            <a:endParaRPr sz="26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444" y="688974"/>
            <a:ext cx="588010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110" dirty="0"/>
              <a:t>PAN-Personal </a:t>
            </a:r>
            <a:r>
              <a:rPr sz="4000" spc="-140" dirty="0"/>
              <a:t>Area</a:t>
            </a:r>
            <a:r>
              <a:rPr sz="4000" spc="-340" dirty="0"/>
              <a:t> </a:t>
            </a:r>
            <a:r>
              <a:rPr sz="4000" spc="-165" dirty="0"/>
              <a:t>Network</a:t>
            </a:r>
            <a:endParaRPr sz="4000"/>
          </a:p>
        </p:txBody>
      </p:sp>
      <p:sp>
        <p:nvSpPr>
          <p:cNvPr id="3" name="object 3"/>
          <p:cNvSpPr txBox="1"/>
          <p:nvPr/>
        </p:nvSpPr>
        <p:spPr>
          <a:xfrm>
            <a:off x="993444" y="1433830"/>
            <a:ext cx="7519034" cy="3028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86385" marR="5080" indent="-273685">
              <a:lnSpc>
                <a:spcPct val="100000"/>
              </a:lnSpc>
              <a:spcBef>
                <a:spcPts val="105"/>
              </a:spcBef>
              <a:buClr>
                <a:srgbClr val="D24717"/>
              </a:buClr>
              <a:buSzPct val="84615"/>
              <a:buFont typeface="Arial"/>
              <a:buChar char=""/>
              <a:tabLst>
                <a:tab pos="287020" algn="l"/>
                <a:tab pos="5022215" algn="l"/>
              </a:tabLst>
            </a:pPr>
            <a:r>
              <a:rPr sz="2600" spc="-270" dirty="0">
                <a:latin typeface="Times New Roman"/>
                <a:cs typeface="Times New Roman"/>
              </a:rPr>
              <a:t>PAN  </a:t>
            </a:r>
            <a:r>
              <a:rPr sz="2600" spc="-135" dirty="0">
                <a:latin typeface="Times New Roman"/>
                <a:cs typeface="Times New Roman"/>
              </a:rPr>
              <a:t>stands </a:t>
            </a:r>
            <a:r>
              <a:rPr sz="2600" spc="-90" dirty="0">
                <a:latin typeface="Times New Roman"/>
                <a:cs typeface="Times New Roman"/>
              </a:rPr>
              <a:t>for</a:t>
            </a:r>
            <a:r>
              <a:rPr sz="2600" spc="-90" dirty="0">
                <a:solidFill>
                  <a:srgbClr val="CC9900"/>
                </a:solidFill>
                <a:latin typeface="Times New Roman"/>
                <a:cs typeface="Times New Roman"/>
              </a:rPr>
              <a:t> </a:t>
            </a:r>
            <a:r>
              <a:rPr sz="2600" u="heavy" spc="-110" dirty="0">
                <a:solidFill>
                  <a:srgbClr val="CC9900"/>
                </a:solidFill>
                <a:uFill>
                  <a:solidFill>
                    <a:srgbClr val="CC9900"/>
                  </a:solidFill>
                </a:uFill>
                <a:latin typeface="Times New Roman"/>
                <a:cs typeface="Times New Roman"/>
                <a:hlinkClick r:id="rId2"/>
              </a:rPr>
              <a:t>personal</a:t>
            </a:r>
            <a:r>
              <a:rPr sz="2600" u="heavy" spc="-90" dirty="0">
                <a:solidFill>
                  <a:srgbClr val="CC9900"/>
                </a:solidFill>
                <a:uFill>
                  <a:solidFill>
                    <a:srgbClr val="CC9900"/>
                  </a:solidFill>
                </a:uFill>
                <a:latin typeface="Times New Roman"/>
                <a:cs typeface="Times New Roman"/>
                <a:hlinkClick r:id="rId2"/>
              </a:rPr>
              <a:t> </a:t>
            </a:r>
            <a:r>
              <a:rPr sz="2600" u="heavy" spc="-130" dirty="0">
                <a:solidFill>
                  <a:srgbClr val="CC9900"/>
                </a:solidFill>
                <a:uFill>
                  <a:solidFill>
                    <a:srgbClr val="CC9900"/>
                  </a:solidFill>
                </a:uFill>
                <a:latin typeface="Times New Roman"/>
                <a:cs typeface="Times New Roman"/>
                <a:hlinkClick r:id="rId2"/>
              </a:rPr>
              <a:t>area</a:t>
            </a:r>
            <a:r>
              <a:rPr sz="2600" u="heavy" spc="-65" dirty="0">
                <a:solidFill>
                  <a:srgbClr val="CC9900"/>
                </a:solidFill>
                <a:uFill>
                  <a:solidFill>
                    <a:srgbClr val="CC9900"/>
                  </a:solidFill>
                </a:uFill>
                <a:latin typeface="Times New Roman"/>
                <a:cs typeface="Times New Roman"/>
                <a:hlinkClick r:id="rId2"/>
              </a:rPr>
              <a:t> </a:t>
            </a:r>
            <a:r>
              <a:rPr sz="2600" u="heavy" spc="-70" dirty="0">
                <a:solidFill>
                  <a:srgbClr val="CC9900"/>
                </a:solidFill>
                <a:uFill>
                  <a:solidFill>
                    <a:srgbClr val="CC9900"/>
                  </a:solidFill>
                </a:uFill>
                <a:latin typeface="Times New Roman"/>
                <a:cs typeface="Times New Roman"/>
                <a:hlinkClick r:id="rId2"/>
              </a:rPr>
              <a:t>network</a:t>
            </a:r>
            <a:r>
              <a:rPr sz="2600" spc="-70" dirty="0">
                <a:latin typeface="Times New Roman"/>
                <a:cs typeface="Times New Roman"/>
              </a:rPr>
              <a:t>,	</a:t>
            </a:r>
            <a:r>
              <a:rPr sz="2600" spc="-204" dirty="0">
                <a:latin typeface="Times New Roman"/>
                <a:cs typeface="Times New Roman"/>
              </a:rPr>
              <a:t>a </a:t>
            </a:r>
            <a:r>
              <a:rPr sz="2600" spc="-95" dirty="0">
                <a:latin typeface="Times New Roman"/>
                <a:cs typeface="Times New Roman"/>
              </a:rPr>
              <a:t>network </a:t>
            </a:r>
            <a:r>
              <a:rPr sz="2600" spc="-135" dirty="0">
                <a:latin typeface="Times New Roman"/>
                <a:cs typeface="Times New Roman"/>
              </a:rPr>
              <a:t>covering </a:t>
            </a:r>
            <a:r>
              <a:rPr sz="2600" spc="-204" dirty="0">
                <a:latin typeface="Times New Roman"/>
                <a:cs typeface="Times New Roman"/>
              </a:rPr>
              <a:t>a  </a:t>
            </a:r>
            <a:r>
              <a:rPr sz="2600" spc="-135" dirty="0">
                <a:latin typeface="Times New Roman"/>
                <a:cs typeface="Times New Roman"/>
              </a:rPr>
              <a:t>very </a:t>
            </a:r>
            <a:r>
              <a:rPr sz="2600" spc="-150" dirty="0">
                <a:latin typeface="Times New Roman"/>
                <a:cs typeface="Times New Roman"/>
              </a:rPr>
              <a:t>small </a:t>
            </a:r>
            <a:r>
              <a:rPr sz="2600" spc="-80" dirty="0">
                <a:latin typeface="Times New Roman"/>
                <a:cs typeface="Times New Roman"/>
              </a:rPr>
              <a:t>area, </a:t>
            </a:r>
            <a:r>
              <a:rPr sz="2600" spc="-160" dirty="0">
                <a:latin typeface="Times New Roman"/>
                <a:cs typeface="Times New Roman"/>
              </a:rPr>
              <a:t>usually </a:t>
            </a:r>
            <a:r>
              <a:rPr sz="2600" spc="-204" dirty="0">
                <a:latin typeface="Times New Roman"/>
                <a:cs typeface="Times New Roman"/>
              </a:rPr>
              <a:t>a </a:t>
            </a:r>
            <a:r>
              <a:rPr sz="2600" spc="-150" dirty="0">
                <a:latin typeface="Times New Roman"/>
                <a:cs typeface="Times New Roman"/>
              </a:rPr>
              <a:t>small</a:t>
            </a:r>
            <a:r>
              <a:rPr sz="2600" spc="-229" dirty="0">
                <a:latin typeface="Times New Roman"/>
                <a:cs typeface="Times New Roman"/>
              </a:rPr>
              <a:t> </a:t>
            </a:r>
            <a:r>
              <a:rPr sz="2600" spc="-55" dirty="0">
                <a:latin typeface="Times New Roman"/>
                <a:cs typeface="Times New Roman"/>
              </a:rPr>
              <a:t>room.</a:t>
            </a:r>
            <a:endParaRPr sz="2600">
              <a:latin typeface="Times New Roman"/>
              <a:cs typeface="Times New Roman"/>
            </a:endParaRPr>
          </a:p>
          <a:p>
            <a:pPr marL="286385" indent="-273685">
              <a:lnSpc>
                <a:spcPct val="100000"/>
              </a:lnSpc>
              <a:spcBef>
                <a:spcPts val="600"/>
              </a:spcBef>
              <a:buClr>
                <a:srgbClr val="D24717"/>
              </a:buClr>
              <a:buSzPct val="84615"/>
              <a:buFont typeface="Arial"/>
              <a:buChar char=""/>
              <a:tabLst>
                <a:tab pos="287020" algn="l"/>
              </a:tabLst>
            </a:pPr>
            <a:r>
              <a:rPr sz="2600" spc="-270" dirty="0">
                <a:latin typeface="Times New Roman"/>
                <a:cs typeface="Times New Roman"/>
              </a:rPr>
              <a:t>PAN’s </a:t>
            </a:r>
            <a:r>
              <a:rPr sz="2600" spc="-160" dirty="0">
                <a:latin typeface="Times New Roman"/>
                <a:cs typeface="Times New Roman"/>
              </a:rPr>
              <a:t>can </a:t>
            </a:r>
            <a:r>
              <a:rPr sz="2600" spc="-120" dirty="0">
                <a:latin typeface="Times New Roman"/>
                <a:cs typeface="Times New Roman"/>
              </a:rPr>
              <a:t>be </a:t>
            </a:r>
            <a:r>
              <a:rPr sz="2600" spc="-95" dirty="0">
                <a:latin typeface="Times New Roman"/>
                <a:cs typeface="Times New Roman"/>
              </a:rPr>
              <a:t>wired </a:t>
            </a:r>
            <a:r>
              <a:rPr sz="2600" spc="-40" dirty="0">
                <a:latin typeface="Times New Roman"/>
                <a:cs typeface="Times New Roman"/>
              </a:rPr>
              <a:t>or</a:t>
            </a:r>
            <a:r>
              <a:rPr sz="2600" spc="-95" dirty="0">
                <a:latin typeface="Times New Roman"/>
                <a:cs typeface="Times New Roman"/>
              </a:rPr>
              <a:t> </a:t>
            </a:r>
            <a:r>
              <a:rPr sz="2600" spc="-100" dirty="0">
                <a:latin typeface="Times New Roman"/>
                <a:cs typeface="Times New Roman"/>
              </a:rPr>
              <a:t>wireless.</a:t>
            </a:r>
            <a:endParaRPr sz="2600">
              <a:latin typeface="Times New Roman"/>
              <a:cs typeface="Times New Roman"/>
            </a:endParaRPr>
          </a:p>
          <a:p>
            <a:pPr marL="286385" marR="936625" indent="-273685">
              <a:lnSpc>
                <a:spcPct val="100000"/>
              </a:lnSpc>
              <a:spcBef>
                <a:spcPts val="600"/>
              </a:spcBef>
              <a:buClr>
                <a:srgbClr val="D24717"/>
              </a:buClr>
              <a:buSzPct val="84615"/>
              <a:buFont typeface="Arial"/>
              <a:buChar char=""/>
              <a:tabLst>
                <a:tab pos="287020" algn="l"/>
              </a:tabLst>
            </a:pPr>
            <a:r>
              <a:rPr sz="2600" spc="-130" dirty="0">
                <a:latin typeface="Times New Roman"/>
                <a:cs typeface="Times New Roman"/>
              </a:rPr>
              <a:t>The </a:t>
            </a:r>
            <a:r>
              <a:rPr sz="2600" spc="-100" dirty="0">
                <a:latin typeface="Times New Roman"/>
                <a:cs typeface="Times New Roman"/>
              </a:rPr>
              <a:t>best </a:t>
            </a:r>
            <a:r>
              <a:rPr sz="2600" spc="-145" dirty="0">
                <a:latin typeface="Times New Roman"/>
                <a:cs typeface="Times New Roman"/>
              </a:rPr>
              <a:t>known</a:t>
            </a:r>
            <a:r>
              <a:rPr sz="2600" spc="-145" dirty="0">
                <a:solidFill>
                  <a:srgbClr val="CC9900"/>
                </a:solidFill>
                <a:latin typeface="Times New Roman"/>
                <a:cs typeface="Times New Roman"/>
              </a:rPr>
              <a:t> </a:t>
            </a:r>
            <a:r>
              <a:rPr sz="2600" u="heavy" spc="-120" dirty="0">
                <a:solidFill>
                  <a:srgbClr val="CC9900"/>
                </a:solidFill>
                <a:uFill>
                  <a:solidFill>
                    <a:srgbClr val="CC9900"/>
                  </a:solidFill>
                </a:uFill>
                <a:latin typeface="Times New Roman"/>
                <a:cs typeface="Times New Roman"/>
                <a:hlinkClick r:id="rId3"/>
              </a:rPr>
              <a:t>wireless </a:t>
            </a:r>
            <a:r>
              <a:rPr sz="2600" u="heavy" spc="-270" dirty="0">
                <a:solidFill>
                  <a:srgbClr val="CC9900"/>
                </a:solidFill>
                <a:uFill>
                  <a:solidFill>
                    <a:srgbClr val="CC9900"/>
                  </a:solidFill>
                </a:uFill>
                <a:latin typeface="Times New Roman"/>
                <a:cs typeface="Times New Roman"/>
                <a:hlinkClick r:id="rId3"/>
              </a:rPr>
              <a:t>PAN</a:t>
            </a:r>
            <a:r>
              <a:rPr sz="2600" spc="-270" dirty="0">
                <a:solidFill>
                  <a:srgbClr val="CC9900"/>
                </a:solidFill>
                <a:latin typeface="Times New Roman"/>
                <a:cs typeface="Times New Roman"/>
                <a:hlinkClick r:id="rId3"/>
              </a:rPr>
              <a:t> </a:t>
            </a:r>
            <a:r>
              <a:rPr sz="2600" spc="-95" dirty="0">
                <a:latin typeface="Times New Roman"/>
                <a:cs typeface="Times New Roman"/>
              </a:rPr>
              <a:t>network </a:t>
            </a:r>
            <a:r>
              <a:rPr sz="2600" spc="-125" dirty="0">
                <a:latin typeface="Times New Roman"/>
                <a:cs typeface="Times New Roman"/>
              </a:rPr>
              <a:t>technology </a:t>
            </a:r>
            <a:r>
              <a:rPr sz="2600" spc="-540" dirty="0">
                <a:latin typeface="Times New Roman"/>
                <a:cs typeface="Times New Roman"/>
              </a:rPr>
              <a:t>is </a:t>
            </a:r>
            <a:r>
              <a:rPr sz="2600" u="heavy" spc="-540" dirty="0">
                <a:solidFill>
                  <a:srgbClr val="CC9900"/>
                </a:solidFill>
                <a:uFill>
                  <a:solidFill>
                    <a:srgbClr val="CC9900"/>
                  </a:solidFill>
                </a:uFill>
                <a:latin typeface="Times New Roman"/>
                <a:cs typeface="Times New Roman"/>
                <a:hlinkClick r:id="rId4"/>
              </a:rPr>
              <a:t> </a:t>
            </a:r>
            <a:r>
              <a:rPr sz="2600" u="heavy" spc="-95" dirty="0">
                <a:solidFill>
                  <a:srgbClr val="CC9900"/>
                </a:solidFill>
                <a:uFill>
                  <a:solidFill>
                    <a:srgbClr val="CC9900"/>
                  </a:solidFill>
                </a:uFill>
                <a:latin typeface="Times New Roman"/>
                <a:cs typeface="Times New Roman"/>
                <a:hlinkClick r:id="rId4"/>
              </a:rPr>
              <a:t>Bluetooth</a:t>
            </a:r>
            <a:r>
              <a:rPr sz="2600" spc="-95" dirty="0">
                <a:latin typeface="Times New Roman"/>
                <a:cs typeface="Times New Roman"/>
              </a:rPr>
              <a:t>, </a:t>
            </a:r>
            <a:r>
              <a:rPr sz="2600" spc="-145" dirty="0">
                <a:latin typeface="Times New Roman"/>
                <a:cs typeface="Times New Roman"/>
              </a:rPr>
              <a:t>and </a:t>
            </a:r>
            <a:r>
              <a:rPr sz="2600" spc="-75" dirty="0">
                <a:latin typeface="Times New Roman"/>
                <a:cs typeface="Times New Roman"/>
              </a:rPr>
              <a:t>the </a:t>
            </a:r>
            <a:r>
              <a:rPr sz="2600" spc="-110" dirty="0">
                <a:latin typeface="Times New Roman"/>
                <a:cs typeface="Times New Roman"/>
              </a:rPr>
              <a:t>most popular </a:t>
            </a:r>
            <a:r>
              <a:rPr sz="2600" spc="-95" dirty="0">
                <a:latin typeface="Times New Roman"/>
                <a:cs typeface="Times New Roman"/>
              </a:rPr>
              <a:t>wired </a:t>
            </a:r>
            <a:r>
              <a:rPr sz="2600" spc="-270" dirty="0">
                <a:latin typeface="Times New Roman"/>
                <a:cs typeface="Times New Roman"/>
              </a:rPr>
              <a:t>PAN </a:t>
            </a:r>
            <a:r>
              <a:rPr sz="2600" spc="-165" dirty="0">
                <a:latin typeface="Times New Roman"/>
                <a:cs typeface="Times New Roman"/>
              </a:rPr>
              <a:t>is</a:t>
            </a:r>
            <a:r>
              <a:rPr sz="2600" spc="-125" dirty="0">
                <a:solidFill>
                  <a:srgbClr val="CC9900"/>
                </a:solidFill>
                <a:latin typeface="Times New Roman"/>
                <a:cs typeface="Times New Roman"/>
                <a:hlinkClick r:id="rId5"/>
              </a:rPr>
              <a:t> </a:t>
            </a:r>
            <a:r>
              <a:rPr sz="2600" u="heavy" spc="-220" dirty="0">
                <a:solidFill>
                  <a:srgbClr val="CC9900"/>
                </a:solidFill>
                <a:uFill>
                  <a:solidFill>
                    <a:srgbClr val="CC9900"/>
                  </a:solidFill>
                </a:uFill>
                <a:latin typeface="Times New Roman"/>
                <a:cs typeface="Times New Roman"/>
                <a:hlinkClick r:id="rId5"/>
              </a:rPr>
              <a:t>USB</a:t>
            </a:r>
            <a:r>
              <a:rPr sz="2600" spc="-220" dirty="0">
                <a:latin typeface="Times New Roman"/>
                <a:cs typeface="Times New Roman"/>
              </a:rPr>
              <a:t>.</a:t>
            </a:r>
            <a:endParaRPr sz="2600">
              <a:latin typeface="Times New Roman"/>
              <a:cs typeface="Times New Roman"/>
            </a:endParaRPr>
          </a:p>
          <a:p>
            <a:pPr marL="286385" marR="428625" indent="-273685">
              <a:lnSpc>
                <a:spcPct val="100000"/>
              </a:lnSpc>
              <a:spcBef>
                <a:spcPts val="605"/>
              </a:spcBef>
              <a:buClr>
                <a:srgbClr val="D24717"/>
              </a:buClr>
              <a:buSzPct val="84615"/>
              <a:buFont typeface="Arial"/>
              <a:buChar char=""/>
              <a:tabLst>
                <a:tab pos="287020" algn="l"/>
              </a:tabLst>
            </a:pPr>
            <a:r>
              <a:rPr sz="2600" spc="-135" dirty="0">
                <a:latin typeface="Times New Roman"/>
                <a:cs typeface="Times New Roman"/>
              </a:rPr>
              <a:t>Wi-Fi </a:t>
            </a:r>
            <a:r>
              <a:rPr sz="2600" spc="-155" dirty="0">
                <a:latin typeface="Times New Roman"/>
                <a:cs typeface="Times New Roman"/>
              </a:rPr>
              <a:t>also </a:t>
            </a:r>
            <a:r>
              <a:rPr sz="2600" spc="-120" dirty="0">
                <a:latin typeface="Times New Roman"/>
                <a:cs typeface="Times New Roman"/>
              </a:rPr>
              <a:t>serves </a:t>
            </a:r>
            <a:r>
              <a:rPr sz="2600" spc="-204" dirty="0">
                <a:latin typeface="Times New Roman"/>
                <a:cs typeface="Times New Roman"/>
              </a:rPr>
              <a:t>as a </a:t>
            </a:r>
            <a:r>
              <a:rPr sz="2600" spc="-275" dirty="0">
                <a:latin typeface="Times New Roman"/>
                <a:cs typeface="Times New Roman"/>
              </a:rPr>
              <a:t>PAN </a:t>
            </a:r>
            <a:r>
              <a:rPr sz="2600" spc="-130" dirty="0">
                <a:latin typeface="Times New Roman"/>
                <a:cs typeface="Times New Roman"/>
              </a:rPr>
              <a:t>technology, </a:t>
            </a:r>
            <a:r>
              <a:rPr sz="2600" spc="-140" dirty="0">
                <a:latin typeface="Times New Roman"/>
                <a:cs typeface="Times New Roman"/>
              </a:rPr>
              <a:t>since </a:t>
            </a:r>
            <a:r>
              <a:rPr sz="2600" spc="-130" dirty="0">
                <a:latin typeface="Times New Roman"/>
                <a:cs typeface="Times New Roman"/>
              </a:rPr>
              <a:t>Wi-Fi </a:t>
            </a:r>
            <a:r>
              <a:rPr sz="2600" spc="-165" dirty="0">
                <a:latin typeface="Times New Roman"/>
                <a:cs typeface="Times New Roman"/>
              </a:rPr>
              <a:t>is </a:t>
            </a:r>
            <a:r>
              <a:rPr sz="2600" spc="-500" dirty="0">
                <a:latin typeface="Times New Roman"/>
                <a:cs typeface="Times New Roman"/>
              </a:rPr>
              <a:t>also  </a:t>
            </a:r>
            <a:r>
              <a:rPr sz="2600" spc="-130" dirty="0">
                <a:latin typeface="Times New Roman"/>
                <a:cs typeface="Times New Roman"/>
              </a:rPr>
              <a:t>used </a:t>
            </a:r>
            <a:r>
              <a:rPr sz="2600" spc="-135" dirty="0">
                <a:latin typeface="Times New Roman"/>
                <a:cs typeface="Times New Roman"/>
              </a:rPr>
              <a:t>over </a:t>
            </a:r>
            <a:r>
              <a:rPr sz="2600" spc="-204" dirty="0">
                <a:latin typeface="Times New Roman"/>
                <a:cs typeface="Times New Roman"/>
              </a:rPr>
              <a:t>a </a:t>
            </a:r>
            <a:r>
              <a:rPr sz="2600" spc="-150" dirty="0">
                <a:latin typeface="Times New Roman"/>
                <a:cs typeface="Times New Roman"/>
              </a:rPr>
              <a:t>small</a:t>
            </a:r>
            <a:r>
              <a:rPr sz="2600" spc="180" dirty="0">
                <a:latin typeface="Times New Roman"/>
                <a:cs typeface="Times New Roman"/>
              </a:rPr>
              <a:t> </a:t>
            </a:r>
            <a:r>
              <a:rPr sz="2600" spc="-80" dirty="0">
                <a:latin typeface="Times New Roman"/>
                <a:cs typeface="Times New Roman"/>
              </a:rPr>
              <a:t>area.</a:t>
            </a:r>
            <a:endParaRPr sz="26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444" y="688974"/>
            <a:ext cx="296037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200" dirty="0"/>
              <a:t>PAN-</a:t>
            </a:r>
            <a:r>
              <a:rPr sz="4000" spc="-280" dirty="0"/>
              <a:t> </a:t>
            </a:r>
            <a:r>
              <a:rPr sz="4000" spc="-60" dirty="0"/>
              <a:t>Diagram</a:t>
            </a:r>
            <a:endParaRPr sz="4000"/>
          </a:p>
        </p:txBody>
      </p:sp>
      <p:sp>
        <p:nvSpPr>
          <p:cNvPr id="3" name="object 3"/>
          <p:cNvSpPr/>
          <p:nvPr/>
        </p:nvSpPr>
        <p:spPr>
          <a:xfrm>
            <a:off x="1752600" y="1600200"/>
            <a:ext cx="4835062" cy="39724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444" y="688974"/>
            <a:ext cx="7466965" cy="19113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110" dirty="0"/>
              <a:t>PAN-Advantages</a:t>
            </a:r>
            <a:endParaRPr sz="4000"/>
          </a:p>
          <a:p>
            <a:pPr marL="286385" marR="5080" indent="-274320">
              <a:lnSpc>
                <a:spcPct val="150100"/>
              </a:lnSpc>
              <a:spcBef>
                <a:spcPts val="685"/>
              </a:spcBef>
            </a:pPr>
            <a:r>
              <a:rPr sz="2200" spc="-570" dirty="0">
                <a:solidFill>
                  <a:srgbClr val="D24717"/>
                </a:solidFill>
                <a:latin typeface="Arial"/>
                <a:cs typeface="Arial"/>
              </a:rPr>
              <a:t></a:t>
            </a:r>
            <a:r>
              <a:rPr sz="2200" spc="-530" dirty="0">
                <a:solidFill>
                  <a:srgbClr val="D24717"/>
                </a:solidFill>
                <a:latin typeface="Arial"/>
                <a:cs typeface="Arial"/>
              </a:rPr>
              <a:t> </a:t>
            </a:r>
            <a:r>
              <a:rPr sz="2600" spc="-130" dirty="0">
                <a:solidFill>
                  <a:srgbClr val="000000"/>
                </a:solidFill>
                <a:latin typeface="Times New Roman"/>
                <a:cs typeface="Times New Roman"/>
              </a:rPr>
              <a:t>The </a:t>
            </a:r>
            <a:r>
              <a:rPr sz="2600" spc="-140" dirty="0">
                <a:solidFill>
                  <a:srgbClr val="000000"/>
                </a:solidFill>
                <a:latin typeface="Times New Roman"/>
                <a:cs typeface="Times New Roman"/>
              </a:rPr>
              <a:t>pan </a:t>
            </a:r>
            <a:r>
              <a:rPr sz="2600" spc="-165" dirty="0">
                <a:solidFill>
                  <a:srgbClr val="000000"/>
                </a:solidFill>
                <a:latin typeface="Times New Roman"/>
                <a:cs typeface="Times New Roman"/>
              </a:rPr>
              <a:t>is </a:t>
            </a:r>
            <a:r>
              <a:rPr sz="2600" spc="-204" dirty="0">
                <a:solidFill>
                  <a:srgbClr val="000000"/>
                </a:solidFill>
                <a:latin typeface="Times New Roman"/>
                <a:cs typeface="Times New Roman"/>
              </a:rPr>
              <a:t>a </a:t>
            </a:r>
            <a:r>
              <a:rPr sz="2600" spc="-110" dirty="0">
                <a:solidFill>
                  <a:srgbClr val="000000"/>
                </a:solidFill>
                <a:latin typeface="Times New Roman"/>
                <a:cs typeface="Times New Roman"/>
              </a:rPr>
              <a:t>personal </a:t>
            </a:r>
            <a:r>
              <a:rPr sz="2600" spc="-95" dirty="0">
                <a:solidFill>
                  <a:srgbClr val="000000"/>
                </a:solidFill>
                <a:latin typeface="Times New Roman"/>
                <a:cs typeface="Times New Roman"/>
              </a:rPr>
              <a:t>network </a:t>
            </a:r>
            <a:r>
              <a:rPr sz="2600" spc="-150" dirty="0">
                <a:solidFill>
                  <a:srgbClr val="000000"/>
                </a:solidFill>
                <a:latin typeface="Times New Roman"/>
                <a:cs typeface="Times New Roman"/>
              </a:rPr>
              <a:t>of </a:t>
            </a:r>
            <a:r>
              <a:rPr sz="2600" spc="-110" dirty="0">
                <a:solidFill>
                  <a:srgbClr val="000000"/>
                </a:solidFill>
                <a:latin typeface="Times New Roman"/>
                <a:cs typeface="Times New Roman"/>
              </a:rPr>
              <a:t>one </a:t>
            </a:r>
            <a:r>
              <a:rPr sz="2600" spc="-40" dirty="0">
                <a:solidFill>
                  <a:srgbClr val="000000"/>
                </a:solidFill>
                <a:latin typeface="Times New Roman"/>
                <a:cs typeface="Times New Roman"/>
              </a:rPr>
              <a:t>or </a:t>
            </a:r>
            <a:r>
              <a:rPr sz="2600" spc="-105" dirty="0">
                <a:solidFill>
                  <a:srgbClr val="000000"/>
                </a:solidFill>
                <a:latin typeface="Times New Roman"/>
                <a:cs typeface="Times New Roman"/>
              </a:rPr>
              <a:t>two </a:t>
            </a:r>
            <a:r>
              <a:rPr sz="2600" spc="-95" dirty="0">
                <a:solidFill>
                  <a:srgbClr val="000000"/>
                </a:solidFill>
                <a:latin typeface="Times New Roman"/>
                <a:cs typeface="Times New Roman"/>
              </a:rPr>
              <a:t>person </a:t>
            </a:r>
            <a:r>
              <a:rPr sz="2600" spc="-155" dirty="0">
                <a:solidFill>
                  <a:srgbClr val="000000"/>
                </a:solidFill>
                <a:latin typeface="Times New Roman"/>
                <a:cs typeface="Times New Roman"/>
              </a:rPr>
              <a:t>so </a:t>
            </a:r>
            <a:r>
              <a:rPr sz="2600" spc="-145" dirty="0">
                <a:solidFill>
                  <a:srgbClr val="000000"/>
                </a:solidFill>
                <a:latin typeface="Times New Roman"/>
                <a:cs typeface="Times New Roman"/>
              </a:rPr>
              <a:t>there  </a:t>
            </a:r>
            <a:r>
              <a:rPr sz="2600" spc="-165" dirty="0">
                <a:solidFill>
                  <a:srgbClr val="000000"/>
                </a:solidFill>
                <a:latin typeface="Times New Roman"/>
                <a:cs typeface="Times New Roman"/>
              </a:rPr>
              <a:t>is </a:t>
            </a:r>
            <a:r>
              <a:rPr sz="2600" spc="-110" dirty="0">
                <a:solidFill>
                  <a:srgbClr val="000000"/>
                </a:solidFill>
                <a:latin typeface="Times New Roman"/>
                <a:cs typeface="Times New Roman"/>
              </a:rPr>
              <a:t>no </a:t>
            </a:r>
            <a:r>
              <a:rPr sz="2600" spc="-105" dirty="0">
                <a:solidFill>
                  <a:srgbClr val="000000"/>
                </a:solidFill>
                <a:latin typeface="Times New Roman"/>
                <a:cs typeface="Times New Roman"/>
              </a:rPr>
              <a:t>risk </a:t>
            </a:r>
            <a:r>
              <a:rPr sz="2600" spc="-150" dirty="0">
                <a:solidFill>
                  <a:srgbClr val="000000"/>
                </a:solidFill>
                <a:latin typeface="Times New Roman"/>
                <a:cs typeface="Times New Roman"/>
              </a:rPr>
              <a:t>of </a:t>
            </a:r>
            <a:r>
              <a:rPr sz="2600" spc="-200" dirty="0">
                <a:solidFill>
                  <a:srgbClr val="000000"/>
                </a:solidFill>
                <a:latin typeface="Times New Roman"/>
                <a:cs typeface="Times New Roman"/>
              </a:rPr>
              <a:t>any </a:t>
            </a:r>
            <a:r>
              <a:rPr sz="2600" spc="-145" dirty="0">
                <a:solidFill>
                  <a:srgbClr val="000000"/>
                </a:solidFill>
                <a:latin typeface="Times New Roman"/>
                <a:cs typeface="Times New Roman"/>
              </a:rPr>
              <a:t>leak </a:t>
            </a:r>
            <a:r>
              <a:rPr sz="2600" spc="-150" dirty="0">
                <a:solidFill>
                  <a:srgbClr val="000000"/>
                </a:solidFill>
                <a:latin typeface="Times New Roman"/>
                <a:cs typeface="Times New Roman"/>
              </a:rPr>
              <a:t>of</a:t>
            </a:r>
            <a:r>
              <a:rPr sz="2600" spc="-1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600" spc="-85" dirty="0">
                <a:solidFill>
                  <a:srgbClr val="000000"/>
                </a:solidFill>
                <a:latin typeface="Times New Roman"/>
                <a:cs typeface="Times New Roman"/>
              </a:rPr>
              <a:t>data.</a:t>
            </a:r>
            <a:endParaRPr sz="26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444" y="688974"/>
            <a:ext cx="417957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75" dirty="0"/>
              <a:t>PAN-Disadvantages</a:t>
            </a:r>
            <a:endParaRPr sz="4000"/>
          </a:p>
        </p:txBody>
      </p:sp>
      <p:sp>
        <p:nvSpPr>
          <p:cNvPr id="3" name="object 3"/>
          <p:cNvSpPr txBox="1"/>
          <p:nvPr/>
        </p:nvSpPr>
        <p:spPr>
          <a:xfrm>
            <a:off x="993444" y="1385777"/>
            <a:ext cx="7399020" cy="31502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86385" marR="5080" indent="-273685">
              <a:lnSpc>
                <a:spcPct val="150100"/>
              </a:lnSpc>
              <a:spcBef>
                <a:spcPts val="95"/>
              </a:spcBef>
              <a:buClr>
                <a:srgbClr val="D24717"/>
              </a:buClr>
              <a:buSzPct val="84615"/>
              <a:buFont typeface="Arial"/>
              <a:buChar char=""/>
              <a:tabLst>
                <a:tab pos="287020" algn="l"/>
              </a:tabLst>
            </a:pPr>
            <a:r>
              <a:rPr sz="2600" spc="-130" dirty="0">
                <a:latin typeface="Times New Roman"/>
                <a:cs typeface="Times New Roman"/>
              </a:rPr>
              <a:t>The </a:t>
            </a:r>
            <a:r>
              <a:rPr sz="2600" spc="-95" dirty="0">
                <a:latin typeface="Times New Roman"/>
                <a:cs typeface="Times New Roman"/>
              </a:rPr>
              <a:t>network </a:t>
            </a:r>
            <a:r>
              <a:rPr sz="2600" spc="-45" dirty="0">
                <a:latin typeface="Times New Roman"/>
                <a:cs typeface="Times New Roman"/>
              </a:rPr>
              <a:t>it </a:t>
            </a:r>
            <a:r>
              <a:rPr sz="2600" spc="-160" dirty="0">
                <a:latin typeface="Times New Roman"/>
                <a:cs typeface="Times New Roman"/>
              </a:rPr>
              <a:t>can </a:t>
            </a:r>
            <a:r>
              <a:rPr sz="2600" spc="-150" dirty="0">
                <a:latin typeface="Times New Roman"/>
                <a:cs typeface="Times New Roman"/>
              </a:rPr>
              <a:t>only </a:t>
            </a:r>
            <a:r>
              <a:rPr sz="2600" spc="-114" dirty="0">
                <a:latin typeface="Times New Roman"/>
                <a:cs typeface="Times New Roman"/>
              </a:rPr>
              <a:t>travel </a:t>
            </a:r>
            <a:r>
              <a:rPr sz="2600" spc="-100" dirty="0">
                <a:latin typeface="Times New Roman"/>
                <a:cs typeface="Times New Roman"/>
              </a:rPr>
              <a:t>straight </a:t>
            </a:r>
            <a:r>
              <a:rPr sz="2600" spc="-110" dirty="0">
                <a:latin typeface="Times New Roman"/>
                <a:cs typeface="Times New Roman"/>
              </a:rPr>
              <a:t>up </a:t>
            </a:r>
            <a:r>
              <a:rPr sz="2600" spc="-35" dirty="0">
                <a:latin typeface="Times New Roman"/>
                <a:cs typeface="Times New Roman"/>
              </a:rPr>
              <a:t>to </a:t>
            </a:r>
            <a:r>
              <a:rPr sz="2600" spc="-110" dirty="0">
                <a:latin typeface="Times New Roman"/>
                <a:cs typeface="Times New Roman"/>
              </a:rPr>
              <a:t>10mts </a:t>
            </a:r>
            <a:r>
              <a:rPr sz="2600" spc="-145" dirty="0">
                <a:latin typeface="Times New Roman"/>
                <a:cs typeface="Times New Roman"/>
              </a:rPr>
              <a:t>and </a:t>
            </a:r>
            <a:r>
              <a:rPr sz="2600" spc="-160" dirty="0">
                <a:latin typeface="Times New Roman"/>
                <a:cs typeface="Times New Roman"/>
              </a:rPr>
              <a:t>if </a:t>
            </a:r>
            <a:r>
              <a:rPr sz="2600" spc="-490" dirty="0">
                <a:latin typeface="Times New Roman"/>
                <a:cs typeface="Times New Roman"/>
              </a:rPr>
              <a:t>in  </a:t>
            </a:r>
            <a:r>
              <a:rPr sz="2600" spc="-100" dirty="0">
                <a:latin typeface="Times New Roman"/>
                <a:cs typeface="Times New Roman"/>
              </a:rPr>
              <a:t>different </a:t>
            </a:r>
            <a:r>
              <a:rPr sz="2600" spc="-114" dirty="0">
                <a:latin typeface="Times New Roman"/>
                <a:cs typeface="Times New Roman"/>
              </a:rPr>
              <a:t>rooms </a:t>
            </a:r>
            <a:r>
              <a:rPr sz="2600" spc="-85" dirty="0">
                <a:latin typeface="Times New Roman"/>
                <a:cs typeface="Times New Roman"/>
              </a:rPr>
              <a:t>then </a:t>
            </a:r>
            <a:r>
              <a:rPr sz="2600" spc="-150" dirty="0">
                <a:latin typeface="Times New Roman"/>
                <a:cs typeface="Times New Roman"/>
              </a:rPr>
              <a:t>only</a:t>
            </a:r>
            <a:r>
              <a:rPr sz="2600" spc="20" dirty="0">
                <a:latin typeface="Times New Roman"/>
                <a:cs typeface="Times New Roman"/>
              </a:rPr>
              <a:t> </a:t>
            </a:r>
            <a:r>
              <a:rPr sz="2600" spc="-75" dirty="0">
                <a:latin typeface="Times New Roman"/>
                <a:cs typeface="Times New Roman"/>
              </a:rPr>
              <a:t>2mts.</a:t>
            </a:r>
            <a:endParaRPr sz="2600">
              <a:latin typeface="Times New Roman"/>
              <a:cs typeface="Times New Roman"/>
            </a:endParaRPr>
          </a:p>
          <a:p>
            <a:pPr marL="286385" marR="736600" indent="-273685">
              <a:lnSpc>
                <a:spcPct val="150100"/>
              </a:lnSpc>
              <a:spcBef>
                <a:spcPts val="595"/>
              </a:spcBef>
              <a:buClr>
                <a:srgbClr val="D24717"/>
              </a:buClr>
              <a:buSzPct val="84615"/>
              <a:buFont typeface="Arial"/>
              <a:buChar char=""/>
              <a:tabLst>
                <a:tab pos="287020" algn="l"/>
              </a:tabLst>
            </a:pPr>
            <a:r>
              <a:rPr sz="2600" spc="-150" dirty="0">
                <a:latin typeface="Times New Roman"/>
                <a:cs typeface="Times New Roman"/>
              </a:rPr>
              <a:t>In </a:t>
            </a:r>
            <a:r>
              <a:rPr sz="2600" spc="-75" dirty="0">
                <a:latin typeface="Times New Roman"/>
                <a:cs typeface="Times New Roman"/>
              </a:rPr>
              <a:t>the </a:t>
            </a:r>
            <a:r>
              <a:rPr sz="2600" spc="-170" dirty="0">
                <a:latin typeface="Times New Roman"/>
                <a:cs typeface="Times New Roman"/>
              </a:rPr>
              <a:t>case </a:t>
            </a:r>
            <a:r>
              <a:rPr sz="2600" spc="-150" dirty="0">
                <a:latin typeface="Times New Roman"/>
                <a:cs typeface="Times New Roman"/>
              </a:rPr>
              <a:t>of </a:t>
            </a:r>
            <a:r>
              <a:rPr sz="2600" spc="-100" dirty="0">
                <a:latin typeface="Times New Roman"/>
                <a:cs typeface="Times New Roman"/>
              </a:rPr>
              <a:t>infrared </a:t>
            </a:r>
            <a:r>
              <a:rPr sz="2600" spc="-75" dirty="0">
                <a:latin typeface="Times New Roman"/>
                <a:cs typeface="Times New Roman"/>
              </a:rPr>
              <a:t>the </a:t>
            </a:r>
            <a:r>
              <a:rPr sz="2600" spc="-125" dirty="0">
                <a:latin typeface="Times New Roman"/>
                <a:cs typeface="Times New Roman"/>
              </a:rPr>
              <a:t>infra </a:t>
            </a:r>
            <a:r>
              <a:rPr sz="2600" spc="-70" dirty="0">
                <a:latin typeface="Times New Roman"/>
                <a:cs typeface="Times New Roman"/>
              </a:rPr>
              <a:t>red </a:t>
            </a:r>
            <a:r>
              <a:rPr sz="2600" spc="-114" dirty="0">
                <a:latin typeface="Times New Roman"/>
                <a:cs typeface="Times New Roman"/>
              </a:rPr>
              <a:t>sensor </a:t>
            </a:r>
            <a:r>
              <a:rPr sz="2600" spc="-110" dirty="0">
                <a:latin typeface="Times New Roman"/>
                <a:cs typeface="Times New Roman"/>
              </a:rPr>
              <a:t>bust </a:t>
            </a:r>
            <a:r>
              <a:rPr sz="2600" spc="-120" dirty="0">
                <a:latin typeface="Times New Roman"/>
                <a:cs typeface="Times New Roman"/>
              </a:rPr>
              <a:t>be in </a:t>
            </a:r>
            <a:r>
              <a:rPr sz="2600" spc="-585" dirty="0">
                <a:latin typeface="Times New Roman"/>
                <a:cs typeface="Times New Roman"/>
              </a:rPr>
              <a:t>a  </a:t>
            </a:r>
            <a:r>
              <a:rPr sz="2600" spc="-100" dirty="0">
                <a:latin typeface="Times New Roman"/>
                <a:cs typeface="Times New Roman"/>
              </a:rPr>
              <a:t>straight </a:t>
            </a:r>
            <a:r>
              <a:rPr sz="2600" spc="-114" dirty="0">
                <a:latin typeface="Times New Roman"/>
                <a:cs typeface="Times New Roman"/>
              </a:rPr>
              <a:t>line </a:t>
            </a:r>
            <a:r>
              <a:rPr sz="2600" spc="-100" dirty="0">
                <a:latin typeface="Times New Roman"/>
                <a:cs typeface="Times New Roman"/>
              </a:rPr>
              <a:t>otherwise </a:t>
            </a:r>
            <a:r>
              <a:rPr sz="2600" spc="-45" dirty="0">
                <a:latin typeface="Times New Roman"/>
                <a:cs typeface="Times New Roman"/>
              </a:rPr>
              <a:t>it </a:t>
            </a:r>
            <a:r>
              <a:rPr sz="2600" spc="-90" dirty="0">
                <a:latin typeface="Times New Roman"/>
                <a:cs typeface="Times New Roman"/>
              </a:rPr>
              <a:t>won't</a:t>
            </a:r>
            <a:r>
              <a:rPr sz="2600" spc="20" dirty="0">
                <a:latin typeface="Times New Roman"/>
                <a:cs typeface="Times New Roman"/>
              </a:rPr>
              <a:t> </a:t>
            </a:r>
            <a:r>
              <a:rPr sz="2600" spc="-114" dirty="0">
                <a:latin typeface="Times New Roman"/>
                <a:cs typeface="Times New Roman"/>
              </a:rPr>
              <a:t>communicate.</a:t>
            </a:r>
            <a:endParaRPr sz="2600">
              <a:latin typeface="Times New Roman"/>
              <a:cs typeface="Times New Roman"/>
            </a:endParaRPr>
          </a:p>
          <a:p>
            <a:pPr marL="286385" indent="-273685">
              <a:lnSpc>
                <a:spcPct val="100000"/>
              </a:lnSpc>
              <a:spcBef>
                <a:spcPts val="2160"/>
              </a:spcBef>
              <a:buClr>
                <a:srgbClr val="D24717"/>
              </a:buClr>
              <a:buSzPct val="84615"/>
              <a:buFont typeface="Arial"/>
              <a:buChar char=""/>
              <a:tabLst>
                <a:tab pos="287020" algn="l"/>
              </a:tabLst>
            </a:pPr>
            <a:r>
              <a:rPr sz="2600" spc="-155" dirty="0">
                <a:latin typeface="Times New Roman"/>
                <a:cs typeface="Times New Roman"/>
              </a:rPr>
              <a:t>Transmission </a:t>
            </a:r>
            <a:r>
              <a:rPr sz="2600" spc="-125" dirty="0">
                <a:latin typeface="Times New Roman"/>
                <a:cs typeface="Times New Roman"/>
              </a:rPr>
              <a:t>speed </a:t>
            </a:r>
            <a:r>
              <a:rPr sz="2600" spc="-165" dirty="0">
                <a:latin typeface="Times New Roman"/>
                <a:cs typeface="Times New Roman"/>
              </a:rPr>
              <a:t>is </a:t>
            </a:r>
            <a:r>
              <a:rPr sz="2600" spc="-160" dirty="0">
                <a:latin typeface="Times New Roman"/>
                <a:cs typeface="Times New Roman"/>
              </a:rPr>
              <a:t>slow </a:t>
            </a:r>
            <a:r>
              <a:rPr sz="2600" spc="-45" dirty="0">
                <a:latin typeface="Times New Roman"/>
                <a:cs typeface="Times New Roman"/>
              </a:rPr>
              <a:t>to</a:t>
            </a:r>
            <a:r>
              <a:rPr sz="2600" spc="245" dirty="0">
                <a:latin typeface="Times New Roman"/>
                <a:cs typeface="Times New Roman"/>
              </a:rPr>
              <a:t> </a:t>
            </a:r>
            <a:r>
              <a:rPr sz="2600" spc="-80" dirty="0">
                <a:latin typeface="Times New Roman"/>
                <a:cs typeface="Times New Roman"/>
              </a:rPr>
              <a:t>moderate.</a:t>
            </a:r>
            <a:endParaRPr sz="26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444" y="688974"/>
            <a:ext cx="359219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175" dirty="0"/>
              <a:t>Ad-hoc</a:t>
            </a:r>
            <a:r>
              <a:rPr sz="4000" spc="-285" dirty="0"/>
              <a:t> </a:t>
            </a:r>
            <a:r>
              <a:rPr sz="4000" spc="-114" dirty="0"/>
              <a:t>Networks</a:t>
            </a:r>
            <a:endParaRPr sz="4000"/>
          </a:p>
        </p:txBody>
      </p:sp>
      <p:sp>
        <p:nvSpPr>
          <p:cNvPr id="3" name="object 3"/>
          <p:cNvSpPr txBox="1"/>
          <p:nvPr/>
        </p:nvSpPr>
        <p:spPr>
          <a:xfrm>
            <a:off x="764540" y="1586230"/>
            <a:ext cx="7447915" cy="33489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87020" marR="424815" indent="-274320">
              <a:lnSpc>
                <a:spcPct val="100000"/>
              </a:lnSpc>
              <a:spcBef>
                <a:spcPts val="105"/>
              </a:spcBef>
              <a:buClr>
                <a:srgbClr val="D24717"/>
              </a:buClr>
              <a:buSzPct val="84615"/>
              <a:buFont typeface="Arial"/>
              <a:buChar char=""/>
              <a:tabLst>
                <a:tab pos="287655" algn="l"/>
              </a:tabLst>
            </a:pPr>
            <a:r>
              <a:rPr sz="2600" spc="-335" dirty="0">
                <a:latin typeface="Times New Roman"/>
                <a:cs typeface="Times New Roman"/>
              </a:rPr>
              <a:t>A </a:t>
            </a:r>
            <a:r>
              <a:rPr sz="2600" spc="-120" dirty="0">
                <a:latin typeface="Times New Roman"/>
                <a:cs typeface="Times New Roman"/>
              </a:rPr>
              <a:t>wireless </a:t>
            </a:r>
            <a:r>
              <a:rPr sz="2600" b="1" spc="-35" dirty="0">
                <a:latin typeface="Times New Roman"/>
                <a:cs typeface="Times New Roman"/>
              </a:rPr>
              <a:t>ad </a:t>
            </a:r>
            <a:r>
              <a:rPr sz="2600" b="1" spc="65" dirty="0">
                <a:latin typeface="Times New Roman"/>
                <a:cs typeface="Times New Roman"/>
              </a:rPr>
              <a:t>hoc </a:t>
            </a:r>
            <a:r>
              <a:rPr sz="2600" b="1" spc="25" dirty="0">
                <a:latin typeface="Times New Roman"/>
                <a:cs typeface="Times New Roman"/>
              </a:rPr>
              <a:t>network </a:t>
            </a:r>
            <a:r>
              <a:rPr sz="2600" spc="-185" dirty="0">
                <a:latin typeface="Times New Roman"/>
                <a:cs typeface="Times New Roman"/>
              </a:rPr>
              <a:t>(WANET) </a:t>
            </a:r>
            <a:r>
              <a:rPr sz="2600" spc="-40" dirty="0">
                <a:latin typeface="Times New Roman"/>
                <a:cs typeface="Times New Roman"/>
              </a:rPr>
              <a:t>or </a:t>
            </a:r>
            <a:r>
              <a:rPr sz="2600" spc="-235" dirty="0">
                <a:latin typeface="Times New Roman"/>
                <a:cs typeface="Times New Roman"/>
              </a:rPr>
              <a:t>MANET </a:t>
            </a:r>
            <a:r>
              <a:rPr sz="2600" spc="-165" dirty="0">
                <a:latin typeface="Times New Roman"/>
                <a:cs typeface="Times New Roman"/>
              </a:rPr>
              <a:t>is </a:t>
            </a:r>
            <a:r>
              <a:rPr sz="2600" spc="-590" dirty="0">
                <a:latin typeface="Times New Roman"/>
                <a:cs typeface="Times New Roman"/>
              </a:rPr>
              <a:t>a  </a:t>
            </a:r>
            <a:r>
              <a:rPr sz="2600" spc="-105" dirty="0">
                <a:latin typeface="Times New Roman"/>
                <a:cs typeface="Times New Roman"/>
              </a:rPr>
              <a:t>decentralized </a:t>
            </a:r>
            <a:r>
              <a:rPr sz="2600" spc="-100" dirty="0">
                <a:latin typeface="Times New Roman"/>
                <a:cs typeface="Times New Roman"/>
              </a:rPr>
              <a:t>type </a:t>
            </a:r>
            <a:r>
              <a:rPr sz="2600" spc="-150" dirty="0">
                <a:latin typeface="Times New Roman"/>
                <a:cs typeface="Times New Roman"/>
              </a:rPr>
              <a:t>of </a:t>
            </a:r>
            <a:r>
              <a:rPr sz="2600" spc="-120" dirty="0">
                <a:latin typeface="Times New Roman"/>
                <a:cs typeface="Times New Roman"/>
              </a:rPr>
              <a:t>wireless</a:t>
            </a:r>
            <a:r>
              <a:rPr sz="2600" spc="35" dirty="0">
                <a:latin typeface="Times New Roman"/>
                <a:cs typeface="Times New Roman"/>
              </a:rPr>
              <a:t> </a:t>
            </a:r>
            <a:r>
              <a:rPr sz="2600" b="1" spc="35" dirty="0">
                <a:latin typeface="Times New Roman"/>
                <a:cs typeface="Times New Roman"/>
              </a:rPr>
              <a:t>network</a:t>
            </a:r>
            <a:r>
              <a:rPr sz="2600" spc="35" dirty="0">
                <a:latin typeface="Times New Roman"/>
                <a:cs typeface="Times New Roman"/>
              </a:rPr>
              <a:t>.</a:t>
            </a:r>
            <a:endParaRPr sz="2600">
              <a:latin typeface="Times New Roman"/>
              <a:cs typeface="Times New Roman"/>
            </a:endParaRPr>
          </a:p>
          <a:p>
            <a:pPr marL="287020" marR="123825" indent="-274320">
              <a:lnSpc>
                <a:spcPct val="100000"/>
              </a:lnSpc>
              <a:spcBef>
                <a:spcPts val="600"/>
              </a:spcBef>
              <a:buClr>
                <a:srgbClr val="D24717"/>
              </a:buClr>
              <a:buSzPct val="84615"/>
              <a:buFont typeface="Arial"/>
              <a:buChar char=""/>
              <a:tabLst>
                <a:tab pos="287655" algn="l"/>
              </a:tabLst>
            </a:pPr>
            <a:r>
              <a:rPr sz="2600" spc="-130" dirty="0">
                <a:latin typeface="Times New Roman"/>
                <a:cs typeface="Times New Roman"/>
              </a:rPr>
              <a:t>The </a:t>
            </a:r>
            <a:r>
              <a:rPr sz="2600" b="1" spc="25" dirty="0">
                <a:latin typeface="Times New Roman"/>
                <a:cs typeface="Times New Roman"/>
              </a:rPr>
              <a:t>network </a:t>
            </a:r>
            <a:r>
              <a:rPr sz="2600" spc="-165" dirty="0">
                <a:latin typeface="Times New Roman"/>
                <a:cs typeface="Times New Roman"/>
              </a:rPr>
              <a:t>is </a:t>
            </a:r>
            <a:r>
              <a:rPr sz="2600" b="1" spc="-35" dirty="0">
                <a:latin typeface="Times New Roman"/>
                <a:cs typeface="Times New Roman"/>
              </a:rPr>
              <a:t>ad </a:t>
            </a:r>
            <a:r>
              <a:rPr sz="2600" b="1" spc="65" dirty="0">
                <a:latin typeface="Times New Roman"/>
                <a:cs typeface="Times New Roman"/>
              </a:rPr>
              <a:t>hoc </a:t>
            </a:r>
            <a:r>
              <a:rPr sz="2600" spc="-145" dirty="0">
                <a:latin typeface="Times New Roman"/>
                <a:cs typeface="Times New Roman"/>
              </a:rPr>
              <a:t>because </a:t>
            </a:r>
            <a:r>
              <a:rPr sz="2600" spc="-45" dirty="0">
                <a:latin typeface="Times New Roman"/>
                <a:cs typeface="Times New Roman"/>
              </a:rPr>
              <a:t>it </a:t>
            </a:r>
            <a:r>
              <a:rPr sz="2600" spc="-130" dirty="0">
                <a:latin typeface="Times New Roman"/>
                <a:cs typeface="Times New Roman"/>
              </a:rPr>
              <a:t>does </a:t>
            </a:r>
            <a:r>
              <a:rPr sz="2600" spc="-60" dirty="0">
                <a:latin typeface="Times New Roman"/>
                <a:cs typeface="Times New Roman"/>
              </a:rPr>
              <a:t>not </a:t>
            </a:r>
            <a:r>
              <a:rPr sz="2600" spc="-114" dirty="0">
                <a:latin typeface="Times New Roman"/>
                <a:cs typeface="Times New Roman"/>
              </a:rPr>
              <a:t>rely </a:t>
            </a:r>
            <a:r>
              <a:rPr sz="2600" spc="-110" dirty="0">
                <a:latin typeface="Times New Roman"/>
                <a:cs typeface="Times New Roman"/>
              </a:rPr>
              <a:t>on </a:t>
            </a:r>
            <a:r>
              <a:rPr sz="2600" spc="-204" dirty="0">
                <a:latin typeface="Times New Roman"/>
                <a:cs typeface="Times New Roman"/>
              </a:rPr>
              <a:t>a </a:t>
            </a:r>
            <a:r>
              <a:rPr sz="2600" spc="-114" dirty="0">
                <a:latin typeface="Times New Roman"/>
                <a:cs typeface="Times New Roman"/>
              </a:rPr>
              <a:t>pre-  </a:t>
            </a:r>
            <a:r>
              <a:rPr sz="2600" spc="-120" dirty="0">
                <a:latin typeface="Times New Roman"/>
                <a:cs typeface="Times New Roman"/>
              </a:rPr>
              <a:t>existing </a:t>
            </a:r>
            <a:r>
              <a:rPr sz="2600" spc="-70" dirty="0">
                <a:latin typeface="Times New Roman"/>
                <a:cs typeface="Times New Roman"/>
              </a:rPr>
              <a:t>infrastructure, </a:t>
            </a:r>
            <a:r>
              <a:rPr sz="2600" spc="-150" dirty="0">
                <a:latin typeface="Times New Roman"/>
                <a:cs typeface="Times New Roman"/>
              </a:rPr>
              <a:t>such </a:t>
            </a:r>
            <a:r>
              <a:rPr sz="2600" spc="-204" dirty="0">
                <a:latin typeface="Times New Roman"/>
                <a:cs typeface="Times New Roman"/>
              </a:rPr>
              <a:t>as </a:t>
            </a:r>
            <a:r>
              <a:rPr sz="2600" spc="-55" dirty="0">
                <a:latin typeface="Times New Roman"/>
                <a:cs typeface="Times New Roman"/>
              </a:rPr>
              <a:t>routers </a:t>
            </a:r>
            <a:r>
              <a:rPr sz="2600" spc="-120" dirty="0">
                <a:latin typeface="Times New Roman"/>
                <a:cs typeface="Times New Roman"/>
              </a:rPr>
              <a:t>in </a:t>
            </a:r>
            <a:r>
              <a:rPr sz="2600" spc="-95" dirty="0">
                <a:latin typeface="Times New Roman"/>
                <a:cs typeface="Times New Roman"/>
              </a:rPr>
              <a:t>wired </a:t>
            </a:r>
            <a:r>
              <a:rPr sz="2600" b="1" spc="15" dirty="0">
                <a:latin typeface="Times New Roman"/>
                <a:cs typeface="Times New Roman"/>
              </a:rPr>
              <a:t>networks  </a:t>
            </a:r>
            <a:r>
              <a:rPr sz="2600" spc="-40" dirty="0">
                <a:latin typeface="Times New Roman"/>
                <a:cs typeface="Times New Roman"/>
              </a:rPr>
              <a:t>or </a:t>
            </a:r>
            <a:r>
              <a:rPr sz="2600" spc="-175" dirty="0">
                <a:latin typeface="Times New Roman"/>
                <a:cs typeface="Times New Roman"/>
              </a:rPr>
              <a:t>access </a:t>
            </a:r>
            <a:r>
              <a:rPr sz="2600" spc="-105" dirty="0">
                <a:latin typeface="Times New Roman"/>
                <a:cs typeface="Times New Roman"/>
              </a:rPr>
              <a:t>points </a:t>
            </a:r>
            <a:r>
              <a:rPr sz="2600" spc="-120" dirty="0">
                <a:latin typeface="Times New Roman"/>
                <a:cs typeface="Times New Roman"/>
              </a:rPr>
              <a:t>in </a:t>
            </a:r>
            <a:r>
              <a:rPr sz="2600" spc="-160" dirty="0">
                <a:latin typeface="Times New Roman"/>
                <a:cs typeface="Times New Roman"/>
              </a:rPr>
              <a:t>managed </a:t>
            </a:r>
            <a:r>
              <a:rPr sz="2600" spc="-80" dirty="0">
                <a:latin typeface="Times New Roman"/>
                <a:cs typeface="Times New Roman"/>
              </a:rPr>
              <a:t>(infrastructure) </a:t>
            </a:r>
            <a:r>
              <a:rPr sz="2600" spc="-120" dirty="0">
                <a:latin typeface="Times New Roman"/>
                <a:cs typeface="Times New Roman"/>
              </a:rPr>
              <a:t>wireless  </a:t>
            </a:r>
            <a:r>
              <a:rPr sz="2600" b="1" spc="25" dirty="0">
                <a:latin typeface="Times New Roman"/>
                <a:cs typeface="Times New Roman"/>
              </a:rPr>
              <a:t>networks</a:t>
            </a:r>
            <a:r>
              <a:rPr sz="2600" spc="25" dirty="0">
                <a:latin typeface="Times New Roman"/>
                <a:cs typeface="Times New Roman"/>
              </a:rPr>
              <a:t>.</a:t>
            </a:r>
            <a:endParaRPr sz="2600">
              <a:latin typeface="Times New Roman"/>
              <a:cs typeface="Times New Roman"/>
            </a:endParaRPr>
          </a:p>
          <a:p>
            <a:pPr marL="287020" indent="-274320">
              <a:lnSpc>
                <a:spcPct val="100000"/>
              </a:lnSpc>
              <a:spcBef>
                <a:spcPts val="605"/>
              </a:spcBef>
              <a:buClr>
                <a:srgbClr val="D24717"/>
              </a:buClr>
              <a:buSzPct val="84615"/>
              <a:buFont typeface="Arial"/>
              <a:buChar char=""/>
              <a:tabLst>
                <a:tab pos="287655" algn="l"/>
              </a:tabLst>
            </a:pPr>
            <a:r>
              <a:rPr sz="2600" b="1" spc="25" dirty="0">
                <a:solidFill>
                  <a:srgbClr val="001F5F"/>
                </a:solidFill>
                <a:latin typeface="Times New Roman"/>
                <a:cs typeface="Times New Roman"/>
              </a:rPr>
              <a:t>Ad-hoc</a:t>
            </a:r>
            <a:r>
              <a:rPr sz="2600" b="1" spc="-55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600" b="1" spc="-35" dirty="0">
                <a:solidFill>
                  <a:srgbClr val="001F5F"/>
                </a:solidFill>
                <a:latin typeface="Times New Roman"/>
                <a:cs typeface="Times New Roman"/>
              </a:rPr>
              <a:t>means</a:t>
            </a:r>
            <a:r>
              <a:rPr sz="2600" b="1" spc="-6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600" b="1" spc="50" dirty="0">
                <a:solidFill>
                  <a:srgbClr val="001F5F"/>
                </a:solidFill>
                <a:latin typeface="Times New Roman"/>
                <a:cs typeface="Times New Roman"/>
              </a:rPr>
              <a:t>without</a:t>
            </a:r>
            <a:r>
              <a:rPr sz="2600" b="1" spc="-65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600" b="1" spc="-30" dirty="0">
                <a:solidFill>
                  <a:srgbClr val="001F5F"/>
                </a:solidFill>
                <a:latin typeface="Times New Roman"/>
                <a:cs typeface="Times New Roman"/>
              </a:rPr>
              <a:t>base</a:t>
            </a:r>
            <a:r>
              <a:rPr sz="2600" b="1" spc="-6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600" b="1" dirty="0">
                <a:solidFill>
                  <a:srgbClr val="001F5F"/>
                </a:solidFill>
                <a:latin typeface="Times New Roman"/>
                <a:cs typeface="Times New Roman"/>
              </a:rPr>
              <a:t>station</a:t>
            </a:r>
            <a:r>
              <a:rPr sz="2600" b="1" spc="-6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600" b="1" spc="5" dirty="0">
                <a:solidFill>
                  <a:srgbClr val="001F5F"/>
                </a:solidFill>
                <a:latin typeface="Times New Roman"/>
                <a:cs typeface="Times New Roman"/>
              </a:rPr>
              <a:t>or</a:t>
            </a:r>
            <a:r>
              <a:rPr sz="2600" b="1" spc="-165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600" b="1" spc="-10" dirty="0">
                <a:solidFill>
                  <a:srgbClr val="001F5F"/>
                </a:solidFill>
                <a:latin typeface="Times New Roman"/>
                <a:cs typeface="Times New Roman"/>
              </a:rPr>
              <a:t>Access</a:t>
            </a:r>
            <a:r>
              <a:rPr sz="2600" b="1" spc="-7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600" b="1" spc="-235" dirty="0">
                <a:solidFill>
                  <a:srgbClr val="001F5F"/>
                </a:solidFill>
                <a:latin typeface="Times New Roman"/>
                <a:cs typeface="Times New Roman"/>
              </a:rPr>
              <a:t>point</a:t>
            </a:r>
            <a:endParaRPr sz="2600">
              <a:latin typeface="Times New Roman"/>
              <a:cs typeface="Times New Roman"/>
            </a:endParaRPr>
          </a:p>
          <a:p>
            <a:pPr marL="287020">
              <a:lnSpc>
                <a:spcPct val="100000"/>
              </a:lnSpc>
            </a:pPr>
            <a:r>
              <a:rPr sz="2600" spc="-135" dirty="0">
                <a:latin typeface="Times New Roman"/>
                <a:cs typeface="Times New Roman"/>
              </a:rPr>
              <a:t>(means </a:t>
            </a:r>
            <a:r>
              <a:rPr sz="2600" spc="-85" dirty="0">
                <a:latin typeface="Times New Roman"/>
                <a:cs typeface="Times New Roman"/>
              </a:rPr>
              <a:t>without</a:t>
            </a:r>
            <a:r>
              <a:rPr sz="2600" dirty="0">
                <a:latin typeface="Times New Roman"/>
                <a:cs typeface="Times New Roman"/>
              </a:rPr>
              <a:t> </a:t>
            </a:r>
            <a:r>
              <a:rPr sz="2600" spc="-80" dirty="0">
                <a:latin typeface="Times New Roman"/>
                <a:cs typeface="Times New Roman"/>
              </a:rPr>
              <a:t>infrastructure)</a:t>
            </a:r>
            <a:endParaRPr sz="26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3996" y="688974"/>
            <a:ext cx="529717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175" dirty="0"/>
              <a:t>Ad-hoc </a:t>
            </a:r>
            <a:r>
              <a:rPr sz="4000" spc="-165" dirty="0"/>
              <a:t>Network</a:t>
            </a:r>
            <a:r>
              <a:rPr sz="4000" spc="-305" dirty="0"/>
              <a:t> </a:t>
            </a:r>
            <a:r>
              <a:rPr sz="4000" spc="-60" dirty="0"/>
              <a:t>Diagram</a:t>
            </a:r>
            <a:endParaRPr sz="4000"/>
          </a:p>
        </p:txBody>
      </p:sp>
      <p:sp>
        <p:nvSpPr>
          <p:cNvPr id="3" name="object 3"/>
          <p:cNvSpPr txBox="1"/>
          <p:nvPr/>
        </p:nvSpPr>
        <p:spPr>
          <a:xfrm>
            <a:off x="152400" y="5257800"/>
            <a:ext cx="8763000" cy="685800"/>
          </a:xfrm>
          <a:prstGeom prst="rect">
            <a:avLst/>
          </a:prstGeom>
          <a:ln w="12700">
            <a:solidFill>
              <a:srgbClr val="9B2C1F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81915">
              <a:lnSpc>
                <a:spcPts val="2175"/>
              </a:lnSpc>
            </a:pPr>
            <a:r>
              <a:rPr sz="1900" spc="-105" dirty="0">
                <a:latin typeface="Times New Roman"/>
                <a:cs typeface="Times New Roman"/>
              </a:rPr>
              <a:t>Figure </a:t>
            </a:r>
            <a:r>
              <a:rPr sz="1900" spc="-80" dirty="0">
                <a:latin typeface="Times New Roman"/>
                <a:cs typeface="Times New Roman"/>
              </a:rPr>
              <a:t>(a) </a:t>
            </a:r>
            <a:r>
              <a:rPr sz="1900" spc="-90" dirty="0">
                <a:latin typeface="Times New Roman"/>
                <a:cs typeface="Times New Roman"/>
              </a:rPr>
              <a:t>Wireless networking </a:t>
            </a:r>
            <a:r>
              <a:rPr sz="1900" spc="-80" dirty="0">
                <a:latin typeface="Times New Roman"/>
                <a:cs typeface="Times New Roman"/>
              </a:rPr>
              <a:t>with </a:t>
            </a:r>
            <a:r>
              <a:rPr sz="1900" spc="-155" dirty="0">
                <a:latin typeface="Times New Roman"/>
                <a:cs typeface="Times New Roman"/>
              </a:rPr>
              <a:t>a </a:t>
            </a:r>
            <a:r>
              <a:rPr sz="1900" spc="-120" dirty="0">
                <a:latin typeface="Times New Roman"/>
                <a:cs typeface="Times New Roman"/>
              </a:rPr>
              <a:t>base</a:t>
            </a:r>
            <a:r>
              <a:rPr sz="1900" spc="-145" dirty="0">
                <a:latin typeface="Times New Roman"/>
                <a:cs typeface="Times New Roman"/>
              </a:rPr>
              <a:t> </a:t>
            </a:r>
            <a:r>
              <a:rPr sz="1900" spc="-60" dirty="0">
                <a:latin typeface="Times New Roman"/>
                <a:cs typeface="Times New Roman"/>
              </a:rPr>
              <a:t>station.</a:t>
            </a:r>
            <a:endParaRPr sz="1900">
              <a:latin typeface="Times New Roman"/>
              <a:cs typeface="Times New Roman"/>
            </a:endParaRPr>
          </a:p>
          <a:p>
            <a:pPr marL="622935">
              <a:lnSpc>
                <a:spcPct val="100000"/>
              </a:lnSpc>
              <a:spcBef>
                <a:spcPts val="375"/>
              </a:spcBef>
            </a:pPr>
            <a:r>
              <a:rPr sz="1900" spc="-65" dirty="0">
                <a:latin typeface="Times New Roman"/>
                <a:cs typeface="Times New Roman"/>
              </a:rPr>
              <a:t>(b) </a:t>
            </a:r>
            <a:r>
              <a:rPr sz="1900" spc="-165" dirty="0">
                <a:latin typeface="Times New Roman"/>
                <a:cs typeface="Times New Roman"/>
              </a:rPr>
              <a:t>Ad </a:t>
            </a:r>
            <a:r>
              <a:rPr sz="1900" spc="-110" dirty="0">
                <a:latin typeface="Times New Roman"/>
                <a:cs typeface="Times New Roman"/>
              </a:rPr>
              <a:t>hoc</a:t>
            </a:r>
            <a:r>
              <a:rPr sz="1900" spc="-55" dirty="0">
                <a:latin typeface="Times New Roman"/>
                <a:cs typeface="Times New Roman"/>
              </a:rPr>
              <a:t> </a:t>
            </a:r>
            <a:r>
              <a:rPr sz="1900" spc="-90" dirty="0">
                <a:latin typeface="Times New Roman"/>
                <a:cs typeface="Times New Roman"/>
              </a:rPr>
              <a:t>networking.</a:t>
            </a:r>
            <a:endParaRPr sz="19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25487" y="1882775"/>
            <a:ext cx="7821549" cy="29908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444" y="688974"/>
            <a:ext cx="596519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175" dirty="0"/>
              <a:t>Ad-hoc </a:t>
            </a:r>
            <a:r>
              <a:rPr sz="4000" spc="-165" dirty="0"/>
              <a:t>Network</a:t>
            </a:r>
            <a:r>
              <a:rPr sz="4000" spc="-280" dirty="0"/>
              <a:t> </a:t>
            </a:r>
            <a:r>
              <a:rPr sz="4000" spc="-85" dirty="0"/>
              <a:t>Advantages</a:t>
            </a:r>
            <a:endParaRPr sz="4000"/>
          </a:p>
        </p:txBody>
      </p:sp>
      <p:sp>
        <p:nvSpPr>
          <p:cNvPr id="3" name="object 3"/>
          <p:cNvSpPr txBox="1"/>
          <p:nvPr/>
        </p:nvSpPr>
        <p:spPr>
          <a:xfrm>
            <a:off x="764540" y="1510632"/>
            <a:ext cx="6681470" cy="1915795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354330" indent="-341630">
              <a:lnSpc>
                <a:spcPct val="100000"/>
              </a:lnSpc>
              <a:spcBef>
                <a:spcPts val="700"/>
              </a:spcBef>
              <a:buClr>
                <a:srgbClr val="A6A0A0"/>
              </a:buClr>
              <a:buSzPct val="84615"/>
              <a:buFont typeface="Wingdings"/>
              <a:buChar char=""/>
              <a:tabLst>
                <a:tab pos="354965" algn="l"/>
              </a:tabLst>
            </a:pPr>
            <a:r>
              <a:rPr sz="2600" spc="-155" dirty="0">
                <a:latin typeface="Times New Roman"/>
                <a:cs typeface="Times New Roman"/>
              </a:rPr>
              <a:t>Ad-hoc </a:t>
            </a:r>
            <a:r>
              <a:rPr sz="2600" spc="-110" dirty="0">
                <a:latin typeface="Times New Roman"/>
                <a:cs typeface="Times New Roman"/>
              </a:rPr>
              <a:t>networks </a:t>
            </a:r>
            <a:r>
              <a:rPr sz="2600" spc="-155" dirty="0">
                <a:latin typeface="Times New Roman"/>
                <a:cs typeface="Times New Roman"/>
              </a:rPr>
              <a:t>can </a:t>
            </a:r>
            <a:r>
              <a:rPr sz="2600" spc="-204" dirty="0">
                <a:latin typeface="Times New Roman"/>
                <a:cs typeface="Times New Roman"/>
              </a:rPr>
              <a:t>have </a:t>
            </a:r>
            <a:r>
              <a:rPr sz="2600" spc="-90" dirty="0">
                <a:latin typeface="Times New Roman"/>
                <a:cs typeface="Times New Roman"/>
              </a:rPr>
              <a:t>more</a:t>
            </a:r>
            <a:r>
              <a:rPr sz="2600" spc="260" dirty="0">
                <a:latin typeface="Times New Roman"/>
                <a:cs typeface="Times New Roman"/>
              </a:rPr>
              <a:t> </a:t>
            </a:r>
            <a:r>
              <a:rPr sz="2600" spc="-125" dirty="0">
                <a:latin typeface="Times New Roman"/>
                <a:cs typeface="Times New Roman"/>
              </a:rPr>
              <a:t>flexibility.</a:t>
            </a:r>
            <a:endParaRPr sz="2600">
              <a:latin typeface="Times New Roman"/>
              <a:cs typeface="Times New Roman"/>
            </a:endParaRPr>
          </a:p>
          <a:p>
            <a:pPr marL="354330" indent="-341630">
              <a:lnSpc>
                <a:spcPct val="100000"/>
              </a:lnSpc>
              <a:spcBef>
                <a:spcPts val="600"/>
              </a:spcBef>
              <a:buClr>
                <a:srgbClr val="A6A0A0"/>
              </a:buClr>
              <a:buSzPct val="84615"/>
              <a:buFont typeface="Wingdings"/>
              <a:buChar char=""/>
              <a:tabLst>
                <a:tab pos="354965" algn="l"/>
              </a:tabLst>
            </a:pPr>
            <a:r>
              <a:rPr sz="2600" spc="-80" dirty="0">
                <a:latin typeface="Times New Roman"/>
                <a:cs typeface="Times New Roman"/>
              </a:rPr>
              <a:t>It </a:t>
            </a:r>
            <a:r>
              <a:rPr sz="2600" spc="-165" dirty="0">
                <a:latin typeface="Times New Roman"/>
                <a:cs typeface="Times New Roman"/>
              </a:rPr>
              <a:t>is </a:t>
            </a:r>
            <a:r>
              <a:rPr sz="2600" spc="-40" dirty="0">
                <a:latin typeface="Times New Roman"/>
                <a:cs typeface="Times New Roman"/>
              </a:rPr>
              <a:t>better </a:t>
            </a:r>
            <a:r>
              <a:rPr sz="2600" spc="-120" dirty="0">
                <a:latin typeface="Times New Roman"/>
                <a:cs typeface="Times New Roman"/>
              </a:rPr>
              <a:t>in</a:t>
            </a:r>
            <a:r>
              <a:rPr sz="2600" spc="5" dirty="0">
                <a:latin typeface="Times New Roman"/>
                <a:cs typeface="Times New Roman"/>
              </a:rPr>
              <a:t> </a:t>
            </a:r>
            <a:r>
              <a:rPr sz="2600" spc="-125" dirty="0">
                <a:latin typeface="Times New Roman"/>
                <a:cs typeface="Times New Roman"/>
              </a:rPr>
              <a:t>mobility.</a:t>
            </a:r>
            <a:endParaRPr sz="2600">
              <a:latin typeface="Times New Roman"/>
              <a:cs typeface="Times New Roman"/>
            </a:endParaRPr>
          </a:p>
          <a:p>
            <a:pPr marL="354330" indent="-341630">
              <a:lnSpc>
                <a:spcPct val="100000"/>
              </a:lnSpc>
              <a:spcBef>
                <a:spcPts val="600"/>
              </a:spcBef>
              <a:buClr>
                <a:srgbClr val="A6A0A0"/>
              </a:buClr>
              <a:buSzPct val="84615"/>
              <a:buFont typeface="Wingdings"/>
              <a:buChar char=""/>
              <a:tabLst>
                <a:tab pos="354965" algn="l"/>
              </a:tabLst>
            </a:pPr>
            <a:r>
              <a:rPr sz="2600" spc="-80" dirty="0">
                <a:latin typeface="Times New Roman"/>
                <a:cs typeface="Times New Roman"/>
              </a:rPr>
              <a:t>It </a:t>
            </a:r>
            <a:r>
              <a:rPr sz="2600" spc="-155" dirty="0">
                <a:latin typeface="Times New Roman"/>
                <a:cs typeface="Times New Roman"/>
              </a:rPr>
              <a:t>can </a:t>
            </a:r>
            <a:r>
              <a:rPr sz="2600" spc="-120" dirty="0">
                <a:latin typeface="Times New Roman"/>
                <a:cs typeface="Times New Roman"/>
              </a:rPr>
              <a:t>be </a:t>
            </a:r>
            <a:r>
              <a:rPr sz="2600" spc="-20" dirty="0">
                <a:latin typeface="Times New Roman"/>
                <a:cs typeface="Times New Roman"/>
              </a:rPr>
              <a:t>turn </a:t>
            </a:r>
            <a:r>
              <a:rPr sz="2600" spc="-110" dirty="0">
                <a:latin typeface="Times New Roman"/>
                <a:cs typeface="Times New Roman"/>
              </a:rPr>
              <a:t>up </a:t>
            </a:r>
            <a:r>
              <a:rPr sz="2600" spc="-145" dirty="0">
                <a:latin typeface="Times New Roman"/>
                <a:cs typeface="Times New Roman"/>
              </a:rPr>
              <a:t>and </a:t>
            </a:r>
            <a:r>
              <a:rPr sz="2600" spc="-20" dirty="0">
                <a:latin typeface="Times New Roman"/>
                <a:cs typeface="Times New Roman"/>
              </a:rPr>
              <a:t>turn </a:t>
            </a:r>
            <a:r>
              <a:rPr sz="2600" spc="-140" dirty="0">
                <a:latin typeface="Times New Roman"/>
                <a:cs typeface="Times New Roman"/>
              </a:rPr>
              <a:t>down </a:t>
            </a:r>
            <a:r>
              <a:rPr sz="2600" spc="-120" dirty="0">
                <a:latin typeface="Times New Roman"/>
                <a:cs typeface="Times New Roman"/>
              </a:rPr>
              <a:t>in </a:t>
            </a:r>
            <a:r>
              <a:rPr sz="2600" spc="-204" dirty="0">
                <a:latin typeface="Times New Roman"/>
                <a:cs typeface="Times New Roman"/>
              </a:rPr>
              <a:t>a </a:t>
            </a:r>
            <a:r>
              <a:rPr sz="2600" spc="-135" dirty="0">
                <a:latin typeface="Times New Roman"/>
                <a:cs typeface="Times New Roman"/>
              </a:rPr>
              <a:t>very </a:t>
            </a:r>
            <a:r>
              <a:rPr sz="2600" spc="-60" dirty="0">
                <a:latin typeface="Times New Roman"/>
                <a:cs typeface="Times New Roman"/>
              </a:rPr>
              <a:t>short</a:t>
            </a:r>
            <a:r>
              <a:rPr sz="2600" spc="-50" dirty="0">
                <a:latin typeface="Times New Roman"/>
                <a:cs typeface="Times New Roman"/>
              </a:rPr>
              <a:t> </a:t>
            </a:r>
            <a:r>
              <a:rPr sz="2600" spc="-60" dirty="0">
                <a:latin typeface="Times New Roman"/>
                <a:cs typeface="Times New Roman"/>
              </a:rPr>
              <a:t>time.</a:t>
            </a:r>
            <a:endParaRPr sz="2600">
              <a:latin typeface="Times New Roman"/>
              <a:cs typeface="Times New Roman"/>
            </a:endParaRPr>
          </a:p>
          <a:p>
            <a:pPr marL="354330" indent="-341630">
              <a:lnSpc>
                <a:spcPct val="100000"/>
              </a:lnSpc>
              <a:spcBef>
                <a:spcPts val="600"/>
              </a:spcBef>
              <a:buClr>
                <a:srgbClr val="A6A0A0"/>
              </a:buClr>
              <a:buSzPct val="84615"/>
              <a:buFont typeface="Wingdings"/>
              <a:buChar char=""/>
              <a:tabLst>
                <a:tab pos="354965" algn="l"/>
              </a:tabLst>
            </a:pPr>
            <a:r>
              <a:rPr sz="2600" spc="-80" dirty="0">
                <a:latin typeface="Times New Roman"/>
                <a:cs typeface="Times New Roman"/>
              </a:rPr>
              <a:t>It </a:t>
            </a:r>
            <a:r>
              <a:rPr sz="2600" spc="-155" dirty="0">
                <a:latin typeface="Times New Roman"/>
                <a:cs typeface="Times New Roman"/>
              </a:rPr>
              <a:t>can </a:t>
            </a:r>
            <a:r>
              <a:rPr sz="2600" spc="-120" dirty="0">
                <a:latin typeface="Times New Roman"/>
                <a:cs typeface="Times New Roman"/>
              </a:rPr>
              <a:t>be </a:t>
            </a:r>
            <a:r>
              <a:rPr sz="2600" spc="-90" dirty="0">
                <a:latin typeface="Times New Roman"/>
                <a:cs typeface="Times New Roman"/>
              </a:rPr>
              <a:t>more</a:t>
            </a:r>
            <a:r>
              <a:rPr sz="2600" spc="70" dirty="0">
                <a:latin typeface="Times New Roman"/>
                <a:cs typeface="Times New Roman"/>
              </a:rPr>
              <a:t> </a:t>
            </a:r>
            <a:r>
              <a:rPr sz="2600" spc="-114" dirty="0">
                <a:latin typeface="Times New Roman"/>
                <a:cs typeface="Times New Roman"/>
              </a:rPr>
              <a:t>economical.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64540" y="3476319"/>
            <a:ext cx="6819900" cy="422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4330" indent="-341630">
              <a:lnSpc>
                <a:spcPct val="100000"/>
              </a:lnSpc>
              <a:spcBef>
                <a:spcPts val="105"/>
              </a:spcBef>
              <a:buClr>
                <a:srgbClr val="A6A0A0"/>
              </a:buClr>
              <a:buSzPct val="84615"/>
              <a:buFont typeface="Wingdings"/>
              <a:buChar char=""/>
              <a:tabLst>
                <a:tab pos="354965" algn="l"/>
                <a:tab pos="774700" algn="l"/>
                <a:tab pos="2303780" algn="l"/>
                <a:tab pos="2663190" algn="l"/>
                <a:tab pos="3660140" algn="l"/>
                <a:tab pos="4899025" algn="l"/>
                <a:tab pos="6055995" algn="l"/>
                <a:tab pos="6530340" algn="l"/>
              </a:tabLst>
            </a:pPr>
            <a:r>
              <a:rPr sz="2600" spc="-90" dirty="0">
                <a:latin typeface="Times New Roman"/>
                <a:cs typeface="Times New Roman"/>
              </a:rPr>
              <a:t>I</a:t>
            </a:r>
            <a:r>
              <a:rPr sz="2600" spc="-70" dirty="0">
                <a:latin typeface="Times New Roman"/>
                <a:cs typeface="Times New Roman"/>
              </a:rPr>
              <a:t>t</a:t>
            </a:r>
            <a:r>
              <a:rPr sz="2600" dirty="0">
                <a:latin typeface="Times New Roman"/>
                <a:cs typeface="Times New Roman"/>
              </a:rPr>
              <a:t>	</a:t>
            </a:r>
            <a:r>
              <a:rPr sz="2600" spc="-125" dirty="0">
                <a:latin typeface="Times New Roman"/>
                <a:cs typeface="Times New Roman"/>
              </a:rPr>
              <a:t>c</a:t>
            </a:r>
            <a:r>
              <a:rPr sz="2600" spc="-150" dirty="0">
                <a:latin typeface="Times New Roman"/>
                <a:cs typeface="Times New Roman"/>
              </a:rPr>
              <a:t>o</a:t>
            </a:r>
            <a:r>
              <a:rPr sz="2600" spc="-105" dirty="0">
                <a:latin typeface="Times New Roman"/>
                <a:cs typeface="Times New Roman"/>
              </a:rPr>
              <a:t>nside</a:t>
            </a:r>
            <a:r>
              <a:rPr sz="2600" spc="-110" dirty="0">
                <a:latin typeface="Times New Roman"/>
                <a:cs typeface="Times New Roman"/>
              </a:rPr>
              <a:t>r</a:t>
            </a:r>
            <a:r>
              <a:rPr sz="2600" spc="-105" dirty="0">
                <a:latin typeface="Times New Roman"/>
                <a:cs typeface="Times New Roman"/>
              </a:rPr>
              <a:t>ed</a:t>
            </a:r>
            <a:r>
              <a:rPr sz="2600" dirty="0">
                <a:latin typeface="Times New Roman"/>
                <a:cs typeface="Times New Roman"/>
              </a:rPr>
              <a:t>	</a:t>
            </a:r>
            <a:r>
              <a:rPr sz="2600" spc="-204" dirty="0">
                <a:latin typeface="Times New Roman"/>
                <a:cs typeface="Times New Roman"/>
              </a:rPr>
              <a:t>a</a:t>
            </a:r>
            <a:r>
              <a:rPr sz="2600" dirty="0">
                <a:latin typeface="Times New Roman"/>
                <a:cs typeface="Times New Roman"/>
              </a:rPr>
              <a:t>	</a:t>
            </a:r>
            <a:r>
              <a:rPr sz="2600" spc="5" dirty="0">
                <a:latin typeface="Times New Roman"/>
                <a:cs typeface="Times New Roman"/>
              </a:rPr>
              <a:t>r</a:t>
            </a:r>
            <a:r>
              <a:rPr sz="2600" spc="-120" dirty="0">
                <a:latin typeface="Times New Roman"/>
                <a:cs typeface="Times New Roman"/>
              </a:rPr>
              <a:t>o</a:t>
            </a:r>
            <a:r>
              <a:rPr sz="2600" spc="-150" dirty="0">
                <a:latin typeface="Times New Roman"/>
                <a:cs typeface="Times New Roman"/>
              </a:rPr>
              <a:t>b</a:t>
            </a:r>
            <a:r>
              <a:rPr sz="2600" spc="-90" dirty="0">
                <a:latin typeface="Times New Roman"/>
                <a:cs typeface="Times New Roman"/>
              </a:rPr>
              <a:t>ust</a:t>
            </a:r>
            <a:r>
              <a:rPr sz="2600" dirty="0">
                <a:latin typeface="Times New Roman"/>
                <a:cs typeface="Times New Roman"/>
              </a:rPr>
              <a:t>	</a:t>
            </a:r>
            <a:r>
              <a:rPr sz="2600" spc="-65" dirty="0">
                <a:latin typeface="Times New Roman"/>
                <a:cs typeface="Times New Roman"/>
              </a:rPr>
              <a:t>ne</a:t>
            </a:r>
            <a:r>
              <a:rPr sz="2600" spc="-50" dirty="0">
                <a:latin typeface="Times New Roman"/>
                <a:cs typeface="Times New Roman"/>
              </a:rPr>
              <a:t>t</a:t>
            </a:r>
            <a:r>
              <a:rPr sz="2600" spc="-235" dirty="0">
                <a:latin typeface="Times New Roman"/>
                <a:cs typeface="Times New Roman"/>
              </a:rPr>
              <a:t>w</a:t>
            </a:r>
            <a:r>
              <a:rPr sz="2600" spc="-80" dirty="0">
                <a:latin typeface="Times New Roman"/>
                <a:cs typeface="Times New Roman"/>
              </a:rPr>
              <a:t>ork</a:t>
            </a:r>
            <a:r>
              <a:rPr sz="2600" dirty="0">
                <a:latin typeface="Times New Roman"/>
                <a:cs typeface="Times New Roman"/>
              </a:rPr>
              <a:t>	</a:t>
            </a:r>
            <a:r>
              <a:rPr sz="2600" spc="-140" dirty="0">
                <a:latin typeface="Times New Roman"/>
                <a:cs typeface="Times New Roman"/>
              </a:rPr>
              <a:t>beca</a:t>
            </a:r>
            <a:r>
              <a:rPr sz="2600" spc="-160" dirty="0">
                <a:latin typeface="Times New Roman"/>
                <a:cs typeface="Times New Roman"/>
              </a:rPr>
              <a:t>u</a:t>
            </a:r>
            <a:r>
              <a:rPr sz="2600" spc="-150" dirty="0">
                <a:latin typeface="Times New Roman"/>
                <a:cs typeface="Times New Roman"/>
              </a:rPr>
              <a:t>se</a:t>
            </a:r>
            <a:r>
              <a:rPr sz="2600" dirty="0">
                <a:latin typeface="Times New Roman"/>
                <a:cs typeface="Times New Roman"/>
              </a:rPr>
              <a:t>	</a:t>
            </a:r>
            <a:r>
              <a:rPr sz="2600" spc="-185" dirty="0">
                <a:latin typeface="Times New Roman"/>
                <a:cs typeface="Times New Roman"/>
              </a:rPr>
              <a:t>o</a:t>
            </a:r>
            <a:r>
              <a:rPr sz="2600" spc="-120" dirty="0">
                <a:latin typeface="Times New Roman"/>
                <a:cs typeface="Times New Roman"/>
              </a:rPr>
              <a:t>f</a:t>
            </a:r>
            <a:r>
              <a:rPr sz="2600" dirty="0">
                <a:latin typeface="Times New Roman"/>
                <a:cs typeface="Times New Roman"/>
              </a:rPr>
              <a:t>	</a:t>
            </a:r>
            <a:r>
              <a:rPr sz="2600" spc="-95" dirty="0">
                <a:latin typeface="Times New Roman"/>
                <a:cs typeface="Times New Roman"/>
              </a:rPr>
              <a:t>its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797545" y="3476319"/>
            <a:ext cx="581660" cy="422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114" dirty="0">
                <a:latin typeface="Times New Roman"/>
                <a:cs typeface="Times New Roman"/>
              </a:rPr>
              <a:t>no</a:t>
            </a:r>
            <a:r>
              <a:rPr sz="2600" spc="-125" dirty="0">
                <a:latin typeface="Times New Roman"/>
                <a:cs typeface="Times New Roman"/>
              </a:rPr>
              <a:t>n</a:t>
            </a:r>
            <a:r>
              <a:rPr sz="2600" spc="-50" dirty="0">
                <a:latin typeface="Times New Roman"/>
                <a:cs typeface="Times New Roman"/>
              </a:rPr>
              <a:t>-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831330" y="3872865"/>
            <a:ext cx="1548130" cy="422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-135" dirty="0">
                <a:latin typeface="Times New Roman"/>
                <a:cs typeface="Times New Roman"/>
              </a:rPr>
              <a:t>management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06220" y="3872865"/>
            <a:ext cx="5313045" cy="8185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tabLst>
                <a:tab pos="1833880" algn="l"/>
                <a:tab pos="3573145" algn="l"/>
                <a:tab pos="4876165" algn="l"/>
              </a:tabLst>
            </a:pPr>
            <a:r>
              <a:rPr sz="2600" spc="-95" dirty="0">
                <a:latin typeface="Times New Roman"/>
                <a:cs typeface="Times New Roman"/>
              </a:rPr>
              <a:t>hie</a:t>
            </a:r>
            <a:r>
              <a:rPr sz="2600" spc="-75" dirty="0">
                <a:latin typeface="Times New Roman"/>
                <a:cs typeface="Times New Roman"/>
              </a:rPr>
              <a:t>r</a:t>
            </a:r>
            <a:r>
              <a:rPr sz="2600" spc="-110" dirty="0">
                <a:latin typeface="Times New Roman"/>
                <a:cs typeface="Times New Roman"/>
              </a:rPr>
              <a:t>ar</a:t>
            </a:r>
            <a:r>
              <a:rPr sz="2600" spc="-80" dirty="0">
                <a:latin typeface="Times New Roman"/>
                <a:cs typeface="Times New Roman"/>
              </a:rPr>
              <a:t>c</a:t>
            </a:r>
            <a:r>
              <a:rPr sz="2600" spc="-150" dirty="0">
                <a:latin typeface="Times New Roman"/>
                <a:cs typeface="Times New Roman"/>
              </a:rPr>
              <a:t>hical</a:t>
            </a:r>
            <a:r>
              <a:rPr sz="2600" dirty="0">
                <a:latin typeface="Times New Roman"/>
                <a:cs typeface="Times New Roman"/>
              </a:rPr>
              <a:t>	</a:t>
            </a:r>
            <a:r>
              <a:rPr sz="2600" spc="-75" dirty="0">
                <a:latin typeface="Times New Roman"/>
                <a:cs typeface="Times New Roman"/>
              </a:rPr>
              <a:t>dist</a:t>
            </a:r>
            <a:r>
              <a:rPr sz="2600" spc="-25" dirty="0">
                <a:latin typeface="Times New Roman"/>
                <a:cs typeface="Times New Roman"/>
              </a:rPr>
              <a:t>r</a:t>
            </a:r>
            <a:r>
              <a:rPr sz="2600" spc="-95" dirty="0">
                <a:latin typeface="Times New Roman"/>
                <a:cs typeface="Times New Roman"/>
              </a:rPr>
              <a:t>i</a:t>
            </a:r>
            <a:r>
              <a:rPr sz="2600" spc="-195" dirty="0">
                <a:latin typeface="Times New Roman"/>
                <a:cs typeface="Times New Roman"/>
              </a:rPr>
              <a:t>b</a:t>
            </a:r>
            <a:r>
              <a:rPr sz="2600" spc="-70" dirty="0">
                <a:latin typeface="Times New Roman"/>
                <a:cs typeface="Times New Roman"/>
              </a:rPr>
              <a:t>uted</a:t>
            </a:r>
            <a:r>
              <a:rPr sz="2600" dirty="0">
                <a:latin typeface="Times New Roman"/>
                <a:cs typeface="Times New Roman"/>
              </a:rPr>
              <a:t>	</a:t>
            </a:r>
            <a:r>
              <a:rPr sz="2600" spc="-120" dirty="0">
                <a:latin typeface="Times New Roman"/>
                <a:cs typeface="Times New Roman"/>
              </a:rPr>
              <a:t>co</a:t>
            </a:r>
            <a:r>
              <a:rPr sz="2600" spc="-140" dirty="0">
                <a:latin typeface="Times New Roman"/>
                <a:cs typeface="Times New Roman"/>
              </a:rPr>
              <a:t>n</a:t>
            </a:r>
            <a:r>
              <a:rPr sz="2600" spc="30" dirty="0">
                <a:latin typeface="Times New Roman"/>
                <a:cs typeface="Times New Roman"/>
              </a:rPr>
              <a:t>t</a:t>
            </a:r>
            <a:r>
              <a:rPr sz="2600" spc="10" dirty="0">
                <a:latin typeface="Times New Roman"/>
                <a:cs typeface="Times New Roman"/>
              </a:rPr>
              <a:t>r</a:t>
            </a:r>
            <a:r>
              <a:rPr sz="2600" spc="-105" dirty="0">
                <a:latin typeface="Times New Roman"/>
                <a:cs typeface="Times New Roman"/>
              </a:rPr>
              <a:t>ol</a:t>
            </a:r>
            <a:r>
              <a:rPr sz="2600" dirty="0">
                <a:latin typeface="Times New Roman"/>
                <a:cs typeface="Times New Roman"/>
              </a:rPr>
              <a:t>	</a:t>
            </a:r>
            <a:r>
              <a:rPr sz="2600" spc="-120" dirty="0">
                <a:latin typeface="Times New Roman"/>
                <a:cs typeface="Times New Roman"/>
              </a:rPr>
              <a:t>and  </a:t>
            </a:r>
            <a:r>
              <a:rPr sz="2600" spc="-155" dirty="0">
                <a:latin typeface="Times New Roman"/>
                <a:cs typeface="Times New Roman"/>
              </a:rPr>
              <a:t>mechanisms</a:t>
            </a:r>
            <a:endParaRPr sz="26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444" y="688974"/>
            <a:ext cx="664464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175" dirty="0"/>
              <a:t>Ad-hoc </a:t>
            </a:r>
            <a:r>
              <a:rPr sz="4000" spc="-165" dirty="0"/>
              <a:t>Network</a:t>
            </a:r>
            <a:r>
              <a:rPr sz="4000" spc="-280" dirty="0"/>
              <a:t> </a:t>
            </a:r>
            <a:r>
              <a:rPr sz="4000" spc="-35" dirty="0"/>
              <a:t>Disadvantages</a:t>
            </a:r>
            <a:endParaRPr sz="4000"/>
          </a:p>
        </p:txBody>
      </p:sp>
      <p:sp>
        <p:nvSpPr>
          <p:cNvPr id="3" name="object 3"/>
          <p:cNvSpPr txBox="1"/>
          <p:nvPr/>
        </p:nvSpPr>
        <p:spPr>
          <a:xfrm>
            <a:off x="993444" y="1374394"/>
            <a:ext cx="7505700" cy="42030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86385" indent="-273685">
              <a:lnSpc>
                <a:spcPts val="3110"/>
              </a:lnSpc>
              <a:spcBef>
                <a:spcPts val="105"/>
              </a:spcBef>
              <a:buClr>
                <a:srgbClr val="D24717"/>
              </a:buClr>
              <a:buSzPct val="84615"/>
              <a:buFont typeface="Arial"/>
              <a:buChar char=""/>
              <a:tabLst>
                <a:tab pos="287020" algn="l"/>
              </a:tabLst>
            </a:pPr>
            <a:r>
              <a:rPr sz="2600" spc="-105" dirty="0">
                <a:latin typeface="Times New Roman"/>
                <a:cs typeface="Times New Roman"/>
              </a:rPr>
              <a:t>Hostile environment </a:t>
            </a:r>
            <a:r>
              <a:rPr sz="2600" spc="-145" dirty="0">
                <a:latin typeface="Times New Roman"/>
                <a:cs typeface="Times New Roman"/>
              </a:rPr>
              <a:t>and </a:t>
            </a:r>
            <a:r>
              <a:rPr sz="2600" spc="-85" dirty="0">
                <a:solidFill>
                  <a:srgbClr val="FF0000"/>
                </a:solidFill>
                <a:latin typeface="Times New Roman"/>
                <a:cs typeface="Times New Roman"/>
              </a:rPr>
              <a:t>irregular</a:t>
            </a:r>
            <a:r>
              <a:rPr sz="2600" spc="7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600" spc="-120" dirty="0">
                <a:solidFill>
                  <a:srgbClr val="FF0000"/>
                </a:solidFill>
                <a:latin typeface="Times New Roman"/>
                <a:cs typeface="Times New Roman"/>
              </a:rPr>
              <a:t>connectivity.</a:t>
            </a:r>
            <a:endParaRPr sz="2600">
              <a:latin typeface="Times New Roman"/>
              <a:cs typeface="Times New Roman"/>
            </a:endParaRPr>
          </a:p>
          <a:p>
            <a:pPr marL="286385" marR="5080" indent="-273685">
              <a:lnSpc>
                <a:spcPts val="2500"/>
              </a:lnSpc>
              <a:spcBef>
                <a:spcPts val="585"/>
              </a:spcBef>
              <a:buClr>
                <a:srgbClr val="D24717"/>
              </a:buClr>
              <a:buSzPct val="84615"/>
              <a:buFont typeface="Arial"/>
              <a:buChar char=""/>
              <a:tabLst>
                <a:tab pos="287020" algn="l"/>
              </a:tabLst>
            </a:pPr>
            <a:r>
              <a:rPr sz="2600" spc="-95" dirty="0">
                <a:latin typeface="Times New Roman"/>
                <a:cs typeface="Times New Roman"/>
              </a:rPr>
              <a:t>There </a:t>
            </a:r>
            <a:r>
              <a:rPr sz="2600" spc="-100" dirty="0">
                <a:latin typeface="Times New Roman"/>
                <a:cs typeface="Times New Roman"/>
              </a:rPr>
              <a:t>are </a:t>
            </a:r>
            <a:r>
              <a:rPr sz="2600" spc="-110" dirty="0">
                <a:latin typeface="Times New Roman"/>
                <a:cs typeface="Times New Roman"/>
              </a:rPr>
              <a:t>no </a:t>
            </a:r>
            <a:r>
              <a:rPr sz="2600" spc="-145" dirty="0">
                <a:latin typeface="Times New Roman"/>
                <a:cs typeface="Times New Roman"/>
              </a:rPr>
              <a:t>known </a:t>
            </a:r>
            <a:r>
              <a:rPr sz="2600" spc="-114" dirty="0">
                <a:latin typeface="Times New Roman"/>
                <a:cs typeface="Times New Roman"/>
              </a:rPr>
              <a:t>boundaries </a:t>
            </a:r>
            <a:r>
              <a:rPr sz="2600" spc="-95" dirty="0">
                <a:latin typeface="Times New Roman"/>
                <a:cs typeface="Times New Roman"/>
              </a:rPr>
              <a:t>for </a:t>
            </a:r>
            <a:r>
              <a:rPr sz="2600" spc="-75" dirty="0">
                <a:latin typeface="Times New Roman"/>
                <a:cs typeface="Times New Roman"/>
              </a:rPr>
              <a:t>the </a:t>
            </a:r>
            <a:r>
              <a:rPr sz="2600" spc="-150" dirty="0">
                <a:latin typeface="Times New Roman"/>
                <a:cs typeface="Times New Roman"/>
              </a:rPr>
              <a:t>maximum </a:t>
            </a:r>
            <a:r>
              <a:rPr sz="2600" spc="-125" dirty="0">
                <a:latin typeface="Times New Roman"/>
                <a:cs typeface="Times New Roman"/>
              </a:rPr>
              <a:t>range </a:t>
            </a:r>
            <a:r>
              <a:rPr sz="2600" spc="-180" dirty="0">
                <a:latin typeface="Times New Roman"/>
                <a:cs typeface="Times New Roman"/>
              </a:rPr>
              <a:t>that  </a:t>
            </a:r>
            <a:r>
              <a:rPr sz="2600" spc="-130" dirty="0">
                <a:latin typeface="Times New Roman"/>
                <a:cs typeface="Times New Roman"/>
              </a:rPr>
              <a:t>nodes </a:t>
            </a:r>
            <a:r>
              <a:rPr sz="2600" spc="-120" dirty="0">
                <a:latin typeface="Times New Roman"/>
                <a:cs typeface="Times New Roman"/>
              </a:rPr>
              <a:t>will be </a:t>
            </a:r>
            <a:r>
              <a:rPr sz="2600" spc="-150" dirty="0">
                <a:latin typeface="Times New Roman"/>
                <a:cs typeface="Times New Roman"/>
              </a:rPr>
              <a:t>able </a:t>
            </a:r>
            <a:r>
              <a:rPr sz="2600" spc="-35" dirty="0">
                <a:latin typeface="Times New Roman"/>
                <a:cs typeface="Times New Roman"/>
              </a:rPr>
              <a:t>to </a:t>
            </a:r>
            <a:r>
              <a:rPr sz="2600" spc="-120" dirty="0">
                <a:latin typeface="Times New Roman"/>
                <a:cs typeface="Times New Roman"/>
              </a:rPr>
              <a:t>receive </a:t>
            </a:r>
            <a:r>
              <a:rPr sz="2600" spc="-95" dirty="0">
                <a:latin typeface="Times New Roman"/>
                <a:cs typeface="Times New Roman"/>
              </a:rPr>
              <a:t>network</a:t>
            </a:r>
            <a:r>
              <a:rPr sz="2600" spc="175" dirty="0">
                <a:latin typeface="Times New Roman"/>
                <a:cs typeface="Times New Roman"/>
              </a:rPr>
              <a:t> </a:t>
            </a:r>
            <a:r>
              <a:rPr sz="2600" spc="-110" dirty="0">
                <a:latin typeface="Times New Roman"/>
                <a:cs typeface="Times New Roman"/>
              </a:rPr>
              <a:t>frames.</a:t>
            </a:r>
            <a:endParaRPr sz="2600">
              <a:latin typeface="Times New Roman"/>
              <a:cs typeface="Times New Roman"/>
            </a:endParaRPr>
          </a:p>
          <a:p>
            <a:pPr marL="286385" marR="348615" indent="-273685">
              <a:lnSpc>
                <a:spcPct val="80000"/>
              </a:lnSpc>
              <a:spcBef>
                <a:spcPts val="620"/>
              </a:spcBef>
              <a:buClr>
                <a:srgbClr val="D24717"/>
              </a:buClr>
              <a:buSzPct val="84615"/>
              <a:buFont typeface="Arial"/>
              <a:buChar char=""/>
              <a:tabLst>
                <a:tab pos="287020" algn="l"/>
              </a:tabLst>
            </a:pPr>
            <a:r>
              <a:rPr sz="2600" spc="-130" dirty="0">
                <a:latin typeface="Times New Roman"/>
                <a:cs typeface="Times New Roman"/>
              </a:rPr>
              <a:t>The </a:t>
            </a:r>
            <a:r>
              <a:rPr sz="2600" spc="-120" dirty="0">
                <a:latin typeface="Times New Roman"/>
                <a:cs typeface="Times New Roman"/>
              </a:rPr>
              <a:t>wireless </a:t>
            </a:r>
            <a:r>
              <a:rPr sz="2600" spc="-130" dirty="0">
                <a:latin typeface="Times New Roman"/>
                <a:cs typeface="Times New Roman"/>
              </a:rPr>
              <a:t>channel </a:t>
            </a:r>
            <a:r>
              <a:rPr sz="2600" spc="-165" dirty="0">
                <a:latin typeface="Times New Roman"/>
                <a:cs typeface="Times New Roman"/>
              </a:rPr>
              <a:t>is </a:t>
            </a:r>
            <a:r>
              <a:rPr sz="2600" spc="-120" dirty="0">
                <a:latin typeface="Times New Roman"/>
                <a:cs typeface="Times New Roman"/>
              </a:rPr>
              <a:t>weak, </a:t>
            </a:r>
            <a:r>
              <a:rPr sz="2600" spc="-100" dirty="0">
                <a:latin typeface="Times New Roman"/>
                <a:cs typeface="Times New Roman"/>
              </a:rPr>
              <a:t>unreliable, </a:t>
            </a:r>
            <a:r>
              <a:rPr sz="2600" spc="-145" dirty="0">
                <a:latin typeface="Times New Roman"/>
                <a:cs typeface="Times New Roman"/>
              </a:rPr>
              <a:t>and </a:t>
            </a:r>
            <a:r>
              <a:rPr sz="2600" spc="-110" dirty="0">
                <a:latin typeface="Times New Roman"/>
                <a:cs typeface="Times New Roman"/>
              </a:rPr>
              <a:t>unprotected  </a:t>
            </a:r>
            <a:r>
              <a:rPr sz="2600" spc="-114" dirty="0">
                <a:latin typeface="Times New Roman"/>
                <a:cs typeface="Times New Roman"/>
              </a:rPr>
              <a:t>from </a:t>
            </a:r>
            <a:r>
              <a:rPr sz="2600" spc="-105" dirty="0">
                <a:latin typeface="Times New Roman"/>
                <a:cs typeface="Times New Roman"/>
              </a:rPr>
              <a:t>outside</a:t>
            </a:r>
            <a:r>
              <a:rPr sz="2600" spc="-20" dirty="0">
                <a:latin typeface="Times New Roman"/>
                <a:cs typeface="Times New Roman"/>
              </a:rPr>
              <a:t> </a:t>
            </a:r>
            <a:r>
              <a:rPr sz="2600" spc="-85" dirty="0">
                <a:latin typeface="Times New Roman"/>
                <a:cs typeface="Times New Roman"/>
              </a:rPr>
              <a:t>interferences.</a:t>
            </a:r>
            <a:endParaRPr sz="2600">
              <a:latin typeface="Times New Roman"/>
              <a:cs typeface="Times New Roman"/>
            </a:endParaRPr>
          </a:p>
          <a:p>
            <a:pPr marL="241300" indent="-228600">
              <a:lnSpc>
                <a:spcPts val="3085"/>
              </a:lnSpc>
              <a:buClr>
                <a:srgbClr val="A6A0A0"/>
              </a:buClr>
              <a:buSzPct val="84615"/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600" spc="-125" dirty="0">
                <a:latin typeface="Times New Roman"/>
                <a:cs typeface="Times New Roman"/>
              </a:rPr>
              <a:t>Limited </a:t>
            </a:r>
            <a:r>
              <a:rPr sz="2600" spc="-120" dirty="0">
                <a:latin typeface="Times New Roman"/>
                <a:cs typeface="Times New Roman"/>
              </a:rPr>
              <a:t>wireless</a:t>
            </a:r>
            <a:r>
              <a:rPr sz="2600" spc="-35" dirty="0">
                <a:latin typeface="Times New Roman"/>
                <a:cs typeface="Times New Roman"/>
              </a:rPr>
              <a:t> </a:t>
            </a:r>
            <a:r>
              <a:rPr sz="2600" spc="-95" dirty="0">
                <a:latin typeface="Times New Roman"/>
                <a:cs typeface="Times New Roman"/>
              </a:rPr>
              <a:t>range.</a:t>
            </a:r>
            <a:endParaRPr sz="2600">
              <a:latin typeface="Times New Roman"/>
              <a:cs typeface="Times New Roman"/>
            </a:endParaRPr>
          </a:p>
          <a:p>
            <a:pPr marL="241300" indent="-228600">
              <a:lnSpc>
                <a:spcPts val="3095"/>
              </a:lnSpc>
              <a:buClr>
                <a:srgbClr val="A6A0A0"/>
              </a:buClr>
              <a:buSzPct val="84615"/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600" spc="-114" dirty="0">
                <a:latin typeface="Times New Roman"/>
                <a:cs typeface="Times New Roman"/>
              </a:rPr>
              <a:t>Hidden</a:t>
            </a:r>
            <a:r>
              <a:rPr sz="2600" spc="-90" dirty="0">
                <a:latin typeface="Times New Roman"/>
                <a:cs typeface="Times New Roman"/>
              </a:rPr>
              <a:t> </a:t>
            </a:r>
            <a:r>
              <a:rPr sz="2600" spc="-80" dirty="0">
                <a:latin typeface="Times New Roman"/>
                <a:cs typeface="Times New Roman"/>
              </a:rPr>
              <a:t>terminals.</a:t>
            </a:r>
            <a:endParaRPr sz="2600">
              <a:latin typeface="Times New Roman"/>
              <a:cs typeface="Times New Roman"/>
            </a:endParaRPr>
          </a:p>
          <a:p>
            <a:pPr marL="241300" indent="-228600">
              <a:lnSpc>
                <a:spcPts val="3095"/>
              </a:lnSpc>
              <a:buClr>
                <a:srgbClr val="A6A0A0"/>
              </a:buClr>
              <a:buSzPct val="84615"/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600" spc="-135" dirty="0">
                <a:latin typeface="Times New Roman"/>
                <a:cs typeface="Times New Roman"/>
              </a:rPr>
              <a:t>Packet</a:t>
            </a:r>
            <a:r>
              <a:rPr sz="2600" spc="-85" dirty="0">
                <a:latin typeface="Times New Roman"/>
                <a:cs typeface="Times New Roman"/>
              </a:rPr>
              <a:t> </a:t>
            </a:r>
            <a:r>
              <a:rPr sz="2600" spc="-125" dirty="0">
                <a:latin typeface="Times New Roman"/>
                <a:cs typeface="Times New Roman"/>
              </a:rPr>
              <a:t>losses.</a:t>
            </a:r>
            <a:endParaRPr sz="2600">
              <a:latin typeface="Times New Roman"/>
              <a:cs typeface="Times New Roman"/>
            </a:endParaRPr>
          </a:p>
          <a:p>
            <a:pPr marL="241300" indent="-228600">
              <a:lnSpc>
                <a:spcPts val="3095"/>
              </a:lnSpc>
              <a:buClr>
                <a:srgbClr val="A6A0A0"/>
              </a:buClr>
              <a:buSzPct val="84615"/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600" spc="-114" dirty="0">
                <a:latin typeface="Times New Roman"/>
                <a:cs typeface="Times New Roman"/>
              </a:rPr>
              <a:t>Routes</a:t>
            </a:r>
            <a:r>
              <a:rPr sz="2600" spc="-75" dirty="0">
                <a:latin typeface="Times New Roman"/>
                <a:cs typeface="Times New Roman"/>
              </a:rPr>
              <a:t> </a:t>
            </a:r>
            <a:r>
              <a:rPr sz="2600" spc="-135" dirty="0">
                <a:latin typeface="Times New Roman"/>
                <a:cs typeface="Times New Roman"/>
              </a:rPr>
              <a:t>changes.</a:t>
            </a:r>
            <a:endParaRPr sz="2600">
              <a:latin typeface="Times New Roman"/>
              <a:cs typeface="Times New Roman"/>
            </a:endParaRPr>
          </a:p>
          <a:p>
            <a:pPr marL="241300" indent="-228600">
              <a:lnSpc>
                <a:spcPts val="3095"/>
              </a:lnSpc>
              <a:buClr>
                <a:srgbClr val="A6A0A0"/>
              </a:buClr>
              <a:buSzPct val="84615"/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600" spc="-155" dirty="0">
                <a:latin typeface="Times New Roman"/>
                <a:cs typeface="Times New Roman"/>
              </a:rPr>
              <a:t>Devices</a:t>
            </a:r>
            <a:r>
              <a:rPr sz="2600" spc="-80" dirty="0">
                <a:latin typeface="Times New Roman"/>
                <a:cs typeface="Times New Roman"/>
              </a:rPr>
              <a:t> </a:t>
            </a:r>
            <a:r>
              <a:rPr sz="2600" spc="-105" dirty="0">
                <a:latin typeface="Times New Roman"/>
                <a:cs typeface="Times New Roman"/>
              </a:rPr>
              <a:t>heterogeneity.</a:t>
            </a:r>
            <a:endParaRPr sz="2600">
              <a:latin typeface="Times New Roman"/>
              <a:cs typeface="Times New Roman"/>
            </a:endParaRPr>
          </a:p>
          <a:p>
            <a:pPr marL="241300" indent="-228600">
              <a:lnSpc>
                <a:spcPts val="3110"/>
              </a:lnSpc>
              <a:buClr>
                <a:srgbClr val="A6A0A0"/>
              </a:buClr>
              <a:buSzPct val="84615"/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600" spc="-120" dirty="0">
                <a:latin typeface="Times New Roman"/>
                <a:cs typeface="Times New Roman"/>
              </a:rPr>
              <a:t>Battery </a:t>
            </a:r>
            <a:r>
              <a:rPr sz="2600" spc="-125" dirty="0">
                <a:latin typeface="Times New Roman"/>
                <a:cs typeface="Times New Roman"/>
              </a:rPr>
              <a:t>power</a:t>
            </a:r>
            <a:r>
              <a:rPr sz="2600" spc="-15" dirty="0">
                <a:latin typeface="Times New Roman"/>
                <a:cs typeface="Times New Roman"/>
              </a:rPr>
              <a:t> </a:t>
            </a:r>
            <a:r>
              <a:rPr sz="2600" spc="-90" dirty="0">
                <a:latin typeface="Times New Roman"/>
                <a:cs typeface="Times New Roman"/>
              </a:rPr>
              <a:t>constraints.</a:t>
            </a:r>
            <a:endParaRPr sz="26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444" y="688974"/>
            <a:ext cx="608520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175" dirty="0"/>
              <a:t>Ad-hoc </a:t>
            </a:r>
            <a:r>
              <a:rPr sz="4000" spc="-165" dirty="0"/>
              <a:t>Network</a:t>
            </a:r>
            <a:r>
              <a:rPr sz="4000" spc="-260" dirty="0"/>
              <a:t> </a:t>
            </a:r>
            <a:r>
              <a:rPr sz="4000" spc="-125" dirty="0"/>
              <a:t>Applications</a:t>
            </a:r>
            <a:endParaRPr sz="4000"/>
          </a:p>
        </p:txBody>
      </p:sp>
      <p:sp>
        <p:nvSpPr>
          <p:cNvPr id="3" name="object 3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54685" marR="5080" indent="-273685">
              <a:lnSpc>
                <a:spcPct val="100000"/>
              </a:lnSpc>
              <a:spcBef>
                <a:spcPts val="95"/>
              </a:spcBef>
              <a:buClr>
                <a:srgbClr val="D24717"/>
              </a:buClr>
              <a:buSzPct val="83928"/>
              <a:buFont typeface="Arial"/>
              <a:buChar char=""/>
              <a:tabLst>
                <a:tab pos="655955" algn="l"/>
              </a:tabLst>
            </a:pPr>
            <a:r>
              <a:rPr sz="2800" spc="-110" dirty="0"/>
              <a:t>Group </a:t>
            </a:r>
            <a:r>
              <a:rPr sz="2800" spc="-165" dirty="0"/>
              <a:t>of </a:t>
            </a:r>
            <a:r>
              <a:rPr sz="2800" spc="-114" dirty="0"/>
              <a:t>people </a:t>
            </a:r>
            <a:r>
              <a:rPr sz="2800" spc="-110" dirty="0"/>
              <a:t>with </a:t>
            </a:r>
            <a:r>
              <a:rPr sz="2800" spc="-130" dirty="0"/>
              <a:t>laptops </a:t>
            </a:r>
            <a:r>
              <a:rPr sz="2800" spc="-155" dirty="0"/>
              <a:t>and </a:t>
            </a:r>
            <a:r>
              <a:rPr sz="2800" spc="-135" dirty="0"/>
              <a:t>they </a:t>
            </a:r>
            <a:r>
              <a:rPr sz="2800" spc="-130" dirty="0"/>
              <a:t>want </a:t>
            </a:r>
            <a:r>
              <a:rPr sz="2800" spc="-45" dirty="0"/>
              <a:t>to </a:t>
            </a:r>
            <a:r>
              <a:rPr sz="2800" spc="-170" dirty="0"/>
              <a:t>exchange  </a:t>
            </a:r>
            <a:r>
              <a:rPr sz="2800" spc="-155" dirty="0"/>
              <a:t>files </a:t>
            </a:r>
            <a:r>
              <a:rPr sz="2800" spc="-160" dirty="0"/>
              <a:t>and </a:t>
            </a:r>
            <a:r>
              <a:rPr sz="2800" spc="-140" dirty="0"/>
              <a:t>data </a:t>
            </a:r>
            <a:r>
              <a:rPr sz="2800" spc="-95" dirty="0">
                <a:solidFill>
                  <a:srgbClr val="FF0000"/>
                </a:solidFill>
              </a:rPr>
              <a:t>without </a:t>
            </a:r>
            <a:r>
              <a:rPr sz="2800" spc="-204" dirty="0">
                <a:solidFill>
                  <a:srgbClr val="FF0000"/>
                </a:solidFill>
              </a:rPr>
              <a:t>having </a:t>
            </a:r>
            <a:r>
              <a:rPr sz="2800" spc="-175" dirty="0">
                <a:solidFill>
                  <a:srgbClr val="FF0000"/>
                </a:solidFill>
              </a:rPr>
              <a:t>an </a:t>
            </a:r>
            <a:r>
              <a:rPr sz="2800" spc="-190" dirty="0">
                <a:solidFill>
                  <a:srgbClr val="FF0000"/>
                </a:solidFill>
              </a:rPr>
              <a:t>access</a:t>
            </a:r>
            <a:r>
              <a:rPr sz="2800" spc="-100" dirty="0">
                <a:solidFill>
                  <a:srgbClr val="FF0000"/>
                </a:solidFill>
              </a:rPr>
              <a:t> </a:t>
            </a:r>
            <a:r>
              <a:rPr sz="2800" spc="-55" dirty="0">
                <a:solidFill>
                  <a:srgbClr val="FF0000"/>
                </a:solidFill>
              </a:rPr>
              <a:t>point</a:t>
            </a:r>
            <a:r>
              <a:rPr sz="2800" spc="-55" dirty="0"/>
              <a:t>.</a:t>
            </a:r>
            <a:endParaRPr sz="2800"/>
          </a:p>
          <a:p>
            <a:pPr marL="654685" marR="74930" indent="-273685">
              <a:lnSpc>
                <a:spcPct val="100000"/>
              </a:lnSpc>
              <a:spcBef>
                <a:spcPts val="635"/>
              </a:spcBef>
              <a:buClr>
                <a:srgbClr val="D24717"/>
              </a:buClr>
              <a:buSzPct val="84615"/>
              <a:buFont typeface="Arial"/>
              <a:buChar char=""/>
              <a:tabLst>
                <a:tab pos="655955" algn="l"/>
              </a:tabLst>
            </a:pPr>
            <a:r>
              <a:rPr spc="-165" dirty="0"/>
              <a:t>Incase </a:t>
            </a:r>
            <a:r>
              <a:rPr spc="-160" dirty="0"/>
              <a:t>if </a:t>
            </a:r>
            <a:r>
              <a:rPr spc="-170" dirty="0"/>
              <a:t>we </a:t>
            </a:r>
            <a:r>
              <a:rPr spc="-105" dirty="0"/>
              <a:t>need </a:t>
            </a:r>
            <a:r>
              <a:rPr spc="-35" dirty="0"/>
              <a:t>to </a:t>
            </a:r>
            <a:r>
              <a:rPr spc="-145" dirty="0"/>
              <a:t>exchange </a:t>
            </a:r>
            <a:r>
              <a:rPr spc="-105" dirty="0"/>
              <a:t>information </a:t>
            </a:r>
            <a:r>
              <a:rPr spc="-145" dirty="0"/>
              <a:t>and </a:t>
            </a:r>
            <a:r>
              <a:rPr spc="-75" dirty="0"/>
              <a:t>the </a:t>
            </a:r>
            <a:r>
              <a:rPr spc="-120" dirty="0"/>
              <a:t>network's  </a:t>
            </a:r>
            <a:r>
              <a:rPr spc="-80" dirty="0"/>
              <a:t>infrastructure </a:t>
            </a:r>
            <a:r>
              <a:rPr spc="-190" dirty="0"/>
              <a:t>has </a:t>
            </a:r>
            <a:r>
              <a:rPr spc="-110" dirty="0"/>
              <a:t>been</a:t>
            </a:r>
            <a:r>
              <a:rPr spc="60" dirty="0"/>
              <a:t> </a:t>
            </a:r>
            <a:r>
              <a:rPr spc="-95" dirty="0"/>
              <a:t>destroyed.</a:t>
            </a:r>
          </a:p>
          <a:p>
            <a:pPr marL="654685" marR="6985" indent="-273685">
              <a:lnSpc>
                <a:spcPct val="100000"/>
              </a:lnSpc>
              <a:spcBef>
                <a:spcPts val="600"/>
              </a:spcBef>
              <a:buClr>
                <a:srgbClr val="D24717"/>
              </a:buClr>
              <a:buSzPct val="84615"/>
              <a:buFont typeface="Arial"/>
              <a:buChar char=""/>
              <a:tabLst>
                <a:tab pos="655955" algn="l"/>
              </a:tabLst>
            </a:pPr>
            <a:r>
              <a:rPr spc="-80" dirty="0"/>
              <a:t>It </a:t>
            </a:r>
            <a:r>
              <a:rPr spc="-165" dirty="0"/>
              <a:t>is </a:t>
            </a:r>
            <a:r>
              <a:rPr spc="-125" dirty="0"/>
              <a:t>suitable </a:t>
            </a:r>
            <a:r>
              <a:rPr spc="-95" dirty="0"/>
              <a:t>for </a:t>
            </a:r>
            <a:r>
              <a:rPr spc="-110" dirty="0"/>
              <a:t>military </a:t>
            </a:r>
            <a:r>
              <a:rPr spc="-135" dirty="0"/>
              <a:t>communications </a:t>
            </a:r>
            <a:r>
              <a:rPr spc="-100" dirty="0"/>
              <a:t>at </a:t>
            </a:r>
            <a:r>
              <a:rPr spc="-105" dirty="0"/>
              <a:t>battlefield </a:t>
            </a:r>
            <a:r>
              <a:rPr spc="-170" dirty="0"/>
              <a:t>where  </a:t>
            </a:r>
            <a:r>
              <a:rPr spc="-65" dirty="0"/>
              <a:t>there </a:t>
            </a:r>
            <a:r>
              <a:rPr spc="-165" dirty="0"/>
              <a:t>is </a:t>
            </a:r>
            <a:r>
              <a:rPr spc="-110" dirty="0"/>
              <a:t>no </a:t>
            </a:r>
            <a:r>
              <a:rPr spc="-95" dirty="0"/>
              <a:t>network</a:t>
            </a:r>
            <a:r>
              <a:rPr spc="65" dirty="0"/>
              <a:t> </a:t>
            </a:r>
            <a:r>
              <a:rPr spc="-75" dirty="0"/>
              <a:t>infrastructure.</a:t>
            </a:r>
          </a:p>
        </p:txBody>
      </p:sp>
      <p:sp>
        <p:nvSpPr>
          <p:cNvPr id="4" name="object 4"/>
          <p:cNvSpPr/>
          <p:nvPr/>
        </p:nvSpPr>
        <p:spPr>
          <a:xfrm>
            <a:off x="609600" y="3962450"/>
            <a:ext cx="1600200" cy="89136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667000" y="5672756"/>
            <a:ext cx="1561998" cy="8489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419600" y="4038650"/>
            <a:ext cx="1600200" cy="89136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162800" y="5619594"/>
            <a:ext cx="1561998" cy="8489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701164" y="4907407"/>
            <a:ext cx="1225550" cy="1158240"/>
          </a:xfrm>
          <a:custGeom>
            <a:avLst/>
            <a:gdLst/>
            <a:ahLst/>
            <a:cxnLst/>
            <a:rect l="l" t="t" r="r" b="b"/>
            <a:pathLst>
              <a:path w="1225550" h="1158239">
                <a:moveTo>
                  <a:pt x="290879" y="171958"/>
                </a:moveTo>
                <a:lnTo>
                  <a:pt x="61214" y="171958"/>
                </a:lnTo>
                <a:lnTo>
                  <a:pt x="1057021" y="1100620"/>
                </a:lnTo>
                <a:lnTo>
                  <a:pt x="1003681" y="1157922"/>
                </a:lnTo>
                <a:lnTo>
                  <a:pt x="1225042" y="1150188"/>
                </a:lnTo>
                <a:lnTo>
                  <a:pt x="1219393" y="986015"/>
                </a:lnTo>
                <a:lnTo>
                  <a:pt x="1163955" y="986015"/>
                </a:lnTo>
                <a:lnTo>
                  <a:pt x="290879" y="171958"/>
                </a:lnTo>
                <a:close/>
              </a:path>
              <a:path w="1225550" h="1158239">
                <a:moveTo>
                  <a:pt x="1217422" y="928712"/>
                </a:moveTo>
                <a:lnTo>
                  <a:pt x="1163955" y="986015"/>
                </a:lnTo>
                <a:lnTo>
                  <a:pt x="1219393" y="986015"/>
                </a:lnTo>
                <a:lnTo>
                  <a:pt x="1217422" y="928712"/>
                </a:lnTo>
                <a:close/>
              </a:path>
              <a:path w="1225550" h="1158239">
                <a:moveTo>
                  <a:pt x="221487" y="0"/>
                </a:moveTo>
                <a:lnTo>
                  <a:pt x="0" y="7747"/>
                </a:lnTo>
                <a:lnTo>
                  <a:pt x="7747" y="229235"/>
                </a:lnTo>
                <a:lnTo>
                  <a:pt x="61214" y="171958"/>
                </a:lnTo>
                <a:lnTo>
                  <a:pt x="290879" y="171958"/>
                </a:lnTo>
                <a:lnTo>
                  <a:pt x="168021" y="57404"/>
                </a:lnTo>
                <a:lnTo>
                  <a:pt x="221487" y="0"/>
                </a:lnTo>
                <a:close/>
              </a:path>
            </a:pathLst>
          </a:custGeom>
          <a:solidFill>
            <a:srgbClr val="C3C1C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701164" y="4907407"/>
            <a:ext cx="1225550" cy="1158240"/>
          </a:xfrm>
          <a:custGeom>
            <a:avLst/>
            <a:gdLst/>
            <a:ahLst/>
            <a:cxnLst/>
            <a:rect l="l" t="t" r="r" b="b"/>
            <a:pathLst>
              <a:path w="1225550" h="1158239">
                <a:moveTo>
                  <a:pt x="1217422" y="928712"/>
                </a:moveTo>
                <a:lnTo>
                  <a:pt x="1225042" y="1150188"/>
                </a:lnTo>
                <a:lnTo>
                  <a:pt x="1003681" y="1157922"/>
                </a:lnTo>
                <a:lnTo>
                  <a:pt x="1057021" y="1100620"/>
                </a:lnTo>
                <a:lnTo>
                  <a:pt x="61214" y="171958"/>
                </a:lnTo>
                <a:lnTo>
                  <a:pt x="7747" y="229235"/>
                </a:lnTo>
                <a:lnTo>
                  <a:pt x="0" y="7747"/>
                </a:lnTo>
                <a:lnTo>
                  <a:pt x="221487" y="0"/>
                </a:lnTo>
                <a:lnTo>
                  <a:pt x="168021" y="57404"/>
                </a:lnTo>
                <a:lnTo>
                  <a:pt x="1163955" y="986015"/>
                </a:lnTo>
                <a:lnTo>
                  <a:pt x="1217422" y="928712"/>
                </a:lnTo>
                <a:close/>
              </a:path>
            </a:pathLst>
          </a:custGeom>
          <a:ln w="12700">
            <a:solidFill>
              <a:srgbClr val="9B31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821807" y="4831207"/>
            <a:ext cx="1225550" cy="1158240"/>
          </a:xfrm>
          <a:custGeom>
            <a:avLst/>
            <a:gdLst/>
            <a:ahLst/>
            <a:cxnLst/>
            <a:rect l="l" t="t" r="r" b="b"/>
            <a:pathLst>
              <a:path w="1225550" h="1158239">
                <a:moveTo>
                  <a:pt x="290991" y="171958"/>
                </a:moveTo>
                <a:lnTo>
                  <a:pt x="61213" y="171958"/>
                </a:lnTo>
                <a:lnTo>
                  <a:pt x="1057147" y="1100620"/>
                </a:lnTo>
                <a:lnTo>
                  <a:pt x="1003681" y="1157922"/>
                </a:lnTo>
                <a:lnTo>
                  <a:pt x="1225168" y="1150188"/>
                </a:lnTo>
                <a:lnTo>
                  <a:pt x="1219426" y="986015"/>
                </a:lnTo>
                <a:lnTo>
                  <a:pt x="1163954" y="986015"/>
                </a:lnTo>
                <a:lnTo>
                  <a:pt x="290991" y="171958"/>
                </a:lnTo>
                <a:close/>
              </a:path>
              <a:path w="1225550" h="1158239">
                <a:moveTo>
                  <a:pt x="1217421" y="928712"/>
                </a:moveTo>
                <a:lnTo>
                  <a:pt x="1163954" y="986015"/>
                </a:lnTo>
                <a:lnTo>
                  <a:pt x="1219426" y="986015"/>
                </a:lnTo>
                <a:lnTo>
                  <a:pt x="1217421" y="928712"/>
                </a:lnTo>
                <a:close/>
              </a:path>
              <a:path w="1225550" h="1158239">
                <a:moveTo>
                  <a:pt x="221487" y="0"/>
                </a:moveTo>
                <a:lnTo>
                  <a:pt x="0" y="7747"/>
                </a:lnTo>
                <a:lnTo>
                  <a:pt x="7746" y="229235"/>
                </a:lnTo>
                <a:lnTo>
                  <a:pt x="61213" y="171958"/>
                </a:lnTo>
                <a:lnTo>
                  <a:pt x="290991" y="171958"/>
                </a:lnTo>
                <a:lnTo>
                  <a:pt x="168147" y="57404"/>
                </a:lnTo>
                <a:lnTo>
                  <a:pt x="221487" y="0"/>
                </a:lnTo>
                <a:close/>
              </a:path>
            </a:pathLst>
          </a:custGeom>
          <a:solidFill>
            <a:srgbClr val="C3C1C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821807" y="4831207"/>
            <a:ext cx="1225550" cy="1158240"/>
          </a:xfrm>
          <a:custGeom>
            <a:avLst/>
            <a:gdLst/>
            <a:ahLst/>
            <a:cxnLst/>
            <a:rect l="l" t="t" r="r" b="b"/>
            <a:pathLst>
              <a:path w="1225550" h="1158239">
                <a:moveTo>
                  <a:pt x="1217421" y="928712"/>
                </a:moveTo>
                <a:lnTo>
                  <a:pt x="1225168" y="1150188"/>
                </a:lnTo>
                <a:lnTo>
                  <a:pt x="1003681" y="1157922"/>
                </a:lnTo>
                <a:lnTo>
                  <a:pt x="1057147" y="1100620"/>
                </a:lnTo>
                <a:lnTo>
                  <a:pt x="61213" y="171958"/>
                </a:lnTo>
                <a:lnTo>
                  <a:pt x="7746" y="229235"/>
                </a:lnTo>
                <a:lnTo>
                  <a:pt x="0" y="7747"/>
                </a:lnTo>
                <a:lnTo>
                  <a:pt x="221487" y="0"/>
                </a:lnTo>
                <a:lnTo>
                  <a:pt x="168147" y="57404"/>
                </a:lnTo>
                <a:lnTo>
                  <a:pt x="1163954" y="986015"/>
                </a:lnTo>
                <a:lnTo>
                  <a:pt x="1217421" y="928712"/>
                </a:lnTo>
                <a:close/>
              </a:path>
            </a:pathLst>
          </a:custGeom>
          <a:ln w="12699">
            <a:solidFill>
              <a:srgbClr val="9B31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133600" y="4495800"/>
            <a:ext cx="2133600" cy="304800"/>
          </a:xfrm>
          <a:custGeom>
            <a:avLst/>
            <a:gdLst/>
            <a:ahLst/>
            <a:cxnLst/>
            <a:rect l="l" t="t" r="r" b="b"/>
            <a:pathLst>
              <a:path w="2133600" h="304800">
                <a:moveTo>
                  <a:pt x="152400" y="0"/>
                </a:moveTo>
                <a:lnTo>
                  <a:pt x="0" y="152400"/>
                </a:lnTo>
                <a:lnTo>
                  <a:pt x="152400" y="304800"/>
                </a:lnTo>
                <a:lnTo>
                  <a:pt x="152400" y="228600"/>
                </a:lnTo>
                <a:lnTo>
                  <a:pt x="2057400" y="228600"/>
                </a:lnTo>
                <a:lnTo>
                  <a:pt x="2133600" y="152400"/>
                </a:lnTo>
                <a:lnTo>
                  <a:pt x="2057400" y="76200"/>
                </a:lnTo>
                <a:lnTo>
                  <a:pt x="152400" y="76200"/>
                </a:lnTo>
                <a:lnTo>
                  <a:pt x="152400" y="0"/>
                </a:lnTo>
                <a:close/>
              </a:path>
              <a:path w="2133600" h="304800">
                <a:moveTo>
                  <a:pt x="2057400" y="228600"/>
                </a:moveTo>
                <a:lnTo>
                  <a:pt x="1981200" y="228600"/>
                </a:lnTo>
                <a:lnTo>
                  <a:pt x="1981200" y="304800"/>
                </a:lnTo>
                <a:lnTo>
                  <a:pt x="2057400" y="228600"/>
                </a:lnTo>
                <a:close/>
              </a:path>
              <a:path w="2133600" h="304800">
                <a:moveTo>
                  <a:pt x="1981200" y="0"/>
                </a:moveTo>
                <a:lnTo>
                  <a:pt x="1981200" y="76200"/>
                </a:lnTo>
                <a:lnTo>
                  <a:pt x="2057400" y="76200"/>
                </a:lnTo>
                <a:lnTo>
                  <a:pt x="1981200" y="0"/>
                </a:lnTo>
                <a:close/>
              </a:path>
            </a:pathLst>
          </a:custGeom>
          <a:solidFill>
            <a:srgbClr val="C3C1C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133600" y="4495800"/>
            <a:ext cx="2133600" cy="304800"/>
          </a:xfrm>
          <a:custGeom>
            <a:avLst/>
            <a:gdLst/>
            <a:ahLst/>
            <a:cxnLst/>
            <a:rect l="l" t="t" r="r" b="b"/>
            <a:pathLst>
              <a:path w="2133600" h="304800">
                <a:moveTo>
                  <a:pt x="1981200" y="0"/>
                </a:moveTo>
                <a:lnTo>
                  <a:pt x="2133600" y="152400"/>
                </a:lnTo>
                <a:lnTo>
                  <a:pt x="1981200" y="304800"/>
                </a:lnTo>
                <a:lnTo>
                  <a:pt x="1981200" y="228600"/>
                </a:lnTo>
                <a:lnTo>
                  <a:pt x="152400" y="228600"/>
                </a:lnTo>
                <a:lnTo>
                  <a:pt x="152400" y="304800"/>
                </a:lnTo>
                <a:lnTo>
                  <a:pt x="0" y="152400"/>
                </a:lnTo>
                <a:lnTo>
                  <a:pt x="152400" y="0"/>
                </a:lnTo>
                <a:lnTo>
                  <a:pt x="152400" y="76200"/>
                </a:lnTo>
                <a:lnTo>
                  <a:pt x="1981200" y="76200"/>
                </a:lnTo>
                <a:lnTo>
                  <a:pt x="1981200" y="0"/>
                </a:lnTo>
                <a:close/>
              </a:path>
            </a:pathLst>
          </a:custGeom>
          <a:ln w="12700">
            <a:solidFill>
              <a:srgbClr val="9B31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764407" y="4907534"/>
            <a:ext cx="1225550" cy="1158240"/>
          </a:xfrm>
          <a:custGeom>
            <a:avLst/>
            <a:gdLst/>
            <a:ahLst/>
            <a:cxnLst/>
            <a:rect l="l" t="t" r="r" b="b"/>
            <a:pathLst>
              <a:path w="1225550" h="1158239">
                <a:moveTo>
                  <a:pt x="7746" y="928585"/>
                </a:moveTo>
                <a:lnTo>
                  <a:pt x="0" y="1150061"/>
                </a:lnTo>
                <a:lnTo>
                  <a:pt x="221487" y="1157795"/>
                </a:lnTo>
                <a:lnTo>
                  <a:pt x="168147" y="1100493"/>
                </a:lnTo>
                <a:lnTo>
                  <a:pt x="291039" y="985888"/>
                </a:lnTo>
                <a:lnTo>
                  <a:pt x="61213" y="985888"/>
                </a:lnTo>
                <a:lnTo>
                  <a:pt x="7746" y="928585"/>
                </a:lnTo>
                <a:close/>
              </a:path>
              <a:path w="1225550" h="1158239">
                <a:moveTo>
                  <a:pt x="1003680" y="0"/>
                </a:moveTo>
                <a:lnTo>
                  <a:pt x="1057147" y="57277"/>
                </a:lnTo>
                <a:lnTo>
                  <a:pt x="61213" y="985888"/>
                </a:lnTo>
                <a:lnTo>
                  <a:pt x="291039" y="985888"/>
                </a:lnTo>
                <a:lnTo>
                  <a:pt x="1163954" y="171831"/>
                </a:lnTo>
                <a:lnTo>
                  <a:pt x="1219425" y="171831"/>
                </a:lnTo>
                <a:lnTo>
                  <a:pt x="1225168" y="7620"/>
                </a:lnTo>
                <a:lnTo>
                  <a:pt x="1003680" y="0"/>
                </a:lnTo>
                <a:close/>
              </a:path>
              <a:path w="1225550" h="1158239">
                <a:moveTo>
                  <a:pt x="1219425" y="171831"/>
                </a:moveTo>
                <a:lnTo>
                  <a:pt x="1163954" y="171831"/>
                </a:lnTo>
                <a:lnTo>
                  <a:pt x="1217421" y="229108"/>
                </a:lnTo>
                <a:lnTo>
                  <a:pt x="1219425" y="171831"/>
                </a:lnTo>
                <a:close/>
              </a:path>
            </a:pathLst>
          </a:custGeom>
          <a:solidFill>
            <a:srgbClr val="C3C1C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764407" y="4907534"/>
            <a:ext cx="1225550" cy="1158240"/>
          </a:xfrm>
          <a:custGeom>
            <a:avLst/>
            <a:gdLst/>
            <a:ahLst/>
            <a:cxnLst/>
            <a:rect l="l" t="t" r="r" b="b"/>
            <a:pathLst>
              <a:path w="1225550" h="1158239">
                <a:moveTo>
                  <a:pt x="1217421" y="229108"/>
                </a:moveTo>
                <a:lnTo>
                  <a:pt x="1225168" y="7620"/>
                </a:lnTo>
                <a:lnTo>
                  <a:pt x="1003680" y="0"/>
                </a:lnTo>
                <a:lnTo>
                  <a:pt x="1057147" y="57277"/>
                </a:lnTo>
                <a:lnTo>
                  <a:pt x="61213" y="985888"/>
                </a:lnTo>
                <a:lnTo>
                  <a:pt x="7746" y="928585"/>
                </a:lnTo>
                <a:lnTo>
                  <a:pt x="0" y="1150061"/>
                </a:lnTo>
                <a:lnTo>
                  <a:pt x="221487" y="1157795"/>
                </a:lnTo>
                <a:lnTo>
                  <a:pt x="168147" y="1100493"/>
                </a:lnTo>
                <a:lnTo>
                  <a:pt x="1163954" y="171831"/>
                </a:lnTo>
                <a:lnTo>
                  <a:pt x="1217421" y="229108"/>
                </a:lnTo>
              </a:path>
            </a:pathLst>
          </a:custGeom>
          <a:ln w="12700">
            <a:solidFill>
              <a:srgbClr val="9B31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267200" y="6096000"/>
            <a:ext cx="2743200" cy="304800"/>
          </a:xfrm>
          <a:custGeom>
            <a:avLst/>
            <a:gdLst/>
            <a:ahLst/>
            <a:cxnLst/>
            <a:rect l="l" t="t" r="r" b="b"/>
            <a:pathLst>
              <a:path w="2743200" h="304800">
                <a:moveTo>
                  <a:pt x="152400" y="0"/>
                </a:moveTo>
                <a:lnTo>
                  <a:pt x="0" y="152400"/>
                </a:lnTo>
                <a:lnTo>
                  <a:pt x="152400" y="304800"/>
                </a:lnTo>
                <a:lnTo>
                  <a:pt x="152400" y="228600"/>
                </a:lnTo>
                <a:lnTo>
                  <a:pt x="2667000" y="228600"/>
                </a:lnTo>
                <a:lnTo>
                  <a:pt x="2743200" y="152400"/>
                </a:lnTo>
                <a:lnTo>
                  <a:pt x="2667000" y="76200"/>
                </a:lnTo>
                <a:lnTo>
                  <a:pt x="152400" y="76200"/>
                </a:lnTo>
                <a:lnTo>
                  <a:pt x="152400" y="0"/>
                </a:lnTo>
                <a:close/>
              </a:path>
              <a:path w="2743200" h="304800">
                <a:moveTo>
                  <a:pt x="2667000" y="228600"/>
                </a:moveTo>
                <a:lnTo>
                  <a:pt x="2590800" y="228600"/>
                </a:lnTo>
                <a:lnTo>
                  <a:pt x="2590800" y="304800"/>
                </a:lnTo>
                <a:lnTo>
                  <a:pt x="2667000" y="228600"/>
                </a:lnTo>
                <a:close/>
              </a:path>
              <a:path w="2743200" h="304800">
                <a:moveTo>
                  <a:pt x="2590800" y="0"/>
                </a:moveTo>
                <a:lnTo>
                  <a:pt x="2590800" y="76200"/>
                </a:lnTo>
                <a:lnTo>
                  <a:pt x="2667000" y="76200"/>
                </a:lnTo>
                <a:lnTo>
                  <a:pt x="2590800" y="0"/>
                </a:lnTo>
                <a:close/>
              </a:path>
            </a:pathLst>
          </a:custGeom>
          <a:solidFill>
            <a:srgbClr val="C3C1C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267200" y="6096000"/>
            <a:ext cx="2743200" cy="304800"/>
          </a:xfrm>
          <a:custGeom>
            <a:avLst/>
            <a:gdLst/>
            <a:ahLst/>
            <a:cxnLst/>
            <a:rect l="l" t="t" r="r" b="b"/>
            <a:pathLst>
              <a:path w="2743200" h="304800">
                <a:moveTo>
                  <a:pt x="2590800" y="0"/>
                </a:moveTo>
                <a:lnTo>
                  <a:pt x="2743200" y="152400"/>
                </a:lnTo>
                <a:lnTo>
                  <a:pt x="2590800" y="304800"/>
                </a:lnTo>
                <a:lnTo>
                  <a:pt x="2590800" y="228600"/>
                </a:lnTo>
                <a:lnTo>
                  <a:pt x="152400" y="228600"/>
                </a:lnTo>
                <a:lnTo>
                  <a:pt x="152400" y="304800"/>
                </a:lnTo>
                <a:lnTo>
                  <a:pt x="0" y="152400"/>
                </a:lnTo>
                <a:lnTo>
                  <a:pt x="152400" y="0"/>
                </a:lnTo>
                <a:lnTo>
                  <a:pt x="152400" y="76200"/>
                </a:lnTo>
                <a:lnTo>
                  <a:pt x="2590800" y="76200"/>
                </a:lnTo>
                <a:lnTo>
                  <a:pt x="2590800" y="0"/>
                </a:lnTo>
                <a:close/>
              </a:path>
            </a:pathLst>
          </a:custGeom>
          <a:ln w="12700">
            <a:solidFill>
              <a:srgbClr val="9B31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444" y="688974"/>
            <a:ext cx="503110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155" dirty="0"/>
              <a:t>Introduction </a:t>
            </a:r>
            <a:r>
              <a:rPr sz="4000" spc="-180" dirty="0"/>
              <a:t>of</a:t>
            </a:r>
            <a:r>
              <a:rPr sz="4000" spc="-295" dirty="0"/>
              <a:t> </a:t>
            </a:r>
            <a:r>
              <a:rPr sz="4000" spc="-165" dirty="0"/>
              <a:t>Network</a:t>
            </a:r>
            <a:endParaRPr sz="4000"/>
          </a:p>
        </p:txBody>
      </p:sp>
      <p:sp>
        <p:nvSpPr>
          <p:cNvPr id="3" name="object 3"/>
          <p:cNvSpPr txBox="1"/>
          <p:nvPr/>
        </p:nvSpPr>
        <p:spPr>
          <a:xfrm>
            <a:off x="993444" y="1433830"/>
            <a:ext cx="7345680" cy="33775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86385" marR="5080" indent="-273685">
              <a:lnSpc>
                <a:spcPct val="100000"/>
              </a:lnSpc>
              <a:spcBef>
                <a:spcPts val="105"/>
              </a:spcBef>
              <a:buClr>
                <a:srgbClr val="D24717"/>
              </a:buClr>
              <a:buSzPct val="84615"/>
              <a:buFont typeface="Arial"/>
              <a:buChar char=""/>
              <a:tabLst>
                <a:tab pos="287020" algn="l"/>
              </a:tabLst>
            </a:pPr>
            <a:r>
              <a:rPr sz="2600" spc="-80" dirty="0">
                <a:latin typeface="Times New Roman"/>
                <a:cs typeface="Times New Roman"/>
              </a:rPr>
              <a:t>Network: </a:t>
            </a:r>
            <a:r>
              <a:rPr sz="2600" spc="-335" dirty="0">
                <a:latin typeface="Times New Roman"/>
                <a:cs typeface="Times New Roman"/>
              </a:rPr>
              <a:t>A </a:t>
            </a:r>
            <a:r>
              <a:rPr sz="2600" b="1" spc="25" dirty="0">
                <a:latin typeface="Times New Roman"/>
                <a:cs typeface="Times New Roman"/>
              </a:rPr>
              <a:t>network </a:t>
            </a:r>
            <a:r>
              <a:rPr sz="2600" spc="-165" dirty="0">
                <a:latin typeface="Times New Roman"/>
                <a:cs typeface="Times New Roman"/>
              </a:rPr>
              <a:t>is </a:t>
            </a:r>
            <a:r>
              <a:rPr sz="2600" spc="-125" dirty="0">
                <a:latin typeface="Times New Roman"/>
                <a:cs typeface="Times New Roman"/>
              </a:rPr>
              <a:t>defined </a:t>
            </a:r>
            <a:r>
              <a:rPr sz="2600" spc="-204" dirty="0">
                <a:latin typeface="Times New Roman"/>
                <a:cs typeface="Times New Roman"/>
              </a:rPr>
              <a:t>as a </a:t>
            </a:r>
            <a:r>
              <a:rPr sz="2600" spc="-105" dirty="0">
                <a:latin typeface="Times New Roman"/>
                <a:cs typeface="Times New Roman"/>
              </a:rPr>
              <a:t>group </a:t>
            </a:r>
            <a:r>
              <a:rPr sz="2600" spc="-150" dirty="0">
                <a:latin typeface="Times New Roman"/>
                <a:cs typeface="Times New Roman"/>
              </a:rPr>
              <a:t>of </a:t>
            </a:r>
            <a:r>
              <a:rPr sz="2600" spc="-105" dirty="0">
                <a:latin typeface="Times New Roman"/>
                <a:cs typeface="Times New Roman"/>
              </a:rPr>
              <a:t>two </a:t>
            </a:r>
            <a:r>
              <a:rPr sz="2600" spc="-40" dirty="0">
                <a:latin typeface="Times New Roman"/>
                <a:cs typeface="Times New Roman"/>
              </a:rPr>
              <a:t>or </a:t>
            </a:r>
            <a:r>
              <a:rPr sz="2600" spc="-185" dirty="0">
                <a:latin typeface="Times New Roman"/>
                <a:cs typeface="Times New Roman"/>
              </a:rPr>
              <a:t>more  </a:t>
            </a:r>
            <a:r>
              <a:rPr sz="2600" spc="-90" dirty="0">
                <a:latin typeface="Times New Roman"/>
                <a:cs typeface="Times New Roman"/>
              </a:rPr>
              <a:t>computer </a:t>
            </a:r>
            <a:r>
              <a:rPr sz="2600" spc="-150" dirty="0">
                <a:latin typeface="Times New Roman"/>
                <a:cs typeface="Times New Roman"/>
              </a:rPr>
              <a:t>systems </a:t>
            </a:r>
            <a:r>
              <a:rPr sz="2600" spc="-125" dirty="0">
                <a:latin typeface="Times New Roman"/>
                <a:cs typeface="Times New Roman"/>
              </a:rPr>
              <a:t>linked</a:t>
            </a:r>
            <a:r>
              <a:rPr sz="2600" spc="20" dirty="0">
                <a:latin typeface="Times New Roman"/>
                <a:cs typeface="Times New Roman"/>
              </a:rPr>
              <a:t> </a:t>
            </a:r>
            <a:r>
              <a:rPr sz="2600" spc="-80" dirty="0">
                <a:latin typeface="Times New Roman"/>
                <a:cs typeface="Times New Roman"/>
              </a:rPr>
              <a:t>together.</a:t>
            </a:r>
            <a:endParaRPr sz="2600">
              <a:latin typeface="Times New Roman"/>
              <a:cs typeface="Times New Roman"/>
            </a:endParaRPr>
          </a:p>
          <a:p>
            <a:pPr marL="286385" indent="-273685">
              <a:lnSpc>
                <a:spcPct val="100000"/>
              </a:lnSpc>
              <a:spcBef>
                <a:spcPts val="600"/>
              </a:spcBef>
              <a:buClr>
                <a:srgbClr val="D24717"/>
              </a:buClr>
              <a:buSzPct val="84615"/>
              <a:buFont typeface="Arial"/>
              <a:buChar char=""/>
              <a:tabLst>
                <a:tab pos="287020" algn="l"/>
              </a:tabLst>
            </a:pPr>
            <a:r>
              <a:rPr sz="2600" spc="-204" dirty="0">
                <a:latin typeface="Times New Roman"/>
                <a:cs typeface="Times New Roman"/>
              </a:rPr>
              <a:t>Types </a:t>
            </a:r>
            <a:r>
              <a:rPr sz="2600" spc="-150" dirty="0">
                <a:latin typeface="Times New Roman"/>
                <a:cs typeface="Times New Roman"/>
              </a:rPr>
              <a:t>of</a:t>
            </a:r>
            <a:r>
              <a:rPr sz="2600" spc="-385" dirty="0">
                <a:latin typeface="Times New Roman"/>
                <a:cs typeface="Times New Roman"/>
              </a:rPr>
              <a:t> </a:t>
            </a:r>
            <a:r>
              <a:rPr sz="2600" spc="-95" dirty="0">
                <a:latin typeface="Times New Roman"/>
                <a:cs typeface="Times New Roman"/>
              </a:rPr>
              <a:t>Networks:</a:t>
            </a:r>
            <a:endParaRPr sz="2600">
              <a:latin typeface="Times New Roman"/>
              <a:cs typeface="Times New Roman"/>
            </a:endParaRPr>
          </a:p>
          <a:p>
            <a:pPr marL="560705" lvl="1" indent="-228600">
              <a:lnSpc>
                <a:spcPct val="100000"/>
              </a:lnSpc>
              <a:spcBef>
                <a:spcPts val="430"/>
              </a:spcBef>
              <a:buClr>
                <a:srgbClr val="9B2C1F"/>
              </a:buClr>
              <a:buSzPct val="85416"/>
              <a:buFont typeface="Arial"/>
              <a:buChar char=""/>
              <a:tabLst>
                <a:tab pos="561340" algn="l"/>
              </a:tabLst>
            </a:pPr>
            <a:r>
              <a:rPr sz="2400" spc="-240" dirty="0">
                <a:latin typeface="Times New Roman"/>
                <a:cs typeface="Times New Roman"/>
              </a:rPr>
              <a:t>LAN</a:t>
            </a:r>
            <a:endParaRPr sz="2400">
              <a:latin typeface="Times New Roman"/>
              <a:cs typeface="Times New Roman"/>
            </a:endParaRPr>
          </a:p>
          <a:p>
            <a:pPr marL="560705" lvl="1" indent="-228600">
              <a:lnSpc>
                <a:spcPct val="100000"/>
              </a:lnSpc>
              <a:spcBef>
                <a:spcPts val="395"/>
              </a:spcBef>
              <a:buClr>
                <a:srgbClr val="9B2C1F"/>
              </a:buClr>
              <a:buSzPct val="85416"/>
              <a:buFont typeface="Arial"/>
              <a:buChar char=""/>
              <a:tabLst>
                <a:tab pos="561340" algn="l"/>
              </a:tabLst>
            </a:pPr>
            <a:r>
              <a:rPr sz="2400" spc="-245" dirty="0">
                <a:latin typeface="Times New Roman"/>
                <a:cs typeface="Times New Roman"/>
              </a:rPr>
              <a:t>MAN</a:t>
            </a:r>
            <a:endParaRPr sz="2400">
              <a:latin typeface="Times New Roman"/>
              <a:cs typeface="Times New Roman"/>
            </a:endParaRPr>
          </a:p>
          <a:p>
            <a:pPr marL="560705" lvl="1" indent="-228600">
              <a:lnSpc>
                <a:spcPct val="100000"/>
              </a:lnSpc>
              <a:spcBef>
                <a:spcPts val="409"/>
              </a:spcBef>
              <a:buClr>
                <a:srgbClr val="9B2C1F"/>
              </a:buClr>
              <a:buSzPct val="85416"/>
              <a:buFont typeface="Arial"/>
              <a:buChar char=""/>
              <a:tabLst>
                <a:tab pos="561340" algn="l"/>
              </a:tabLst>
            </a:pPr>
            <a:r>
              <a:rPr sz="2400" spc="-254" dirty="0">
                <a:latin typeface="Times New Roman"/>
                <a:cs typeface="Times New Roman"/>
              </a:rPr>
              <a:t>WAN</a:t>
            </a:r>
            <a:endParaRPr sz="2400">
              <a:latin typeface="Times New Roman"/>
              <a:cs typeface="Times New Roman"/>
            </a:endParaRPr>
          </a:p>
          <a:p>
            <a:pPr marL="560705" lvl="1" indent="-228600">
              <a:lnSpc>
                <a:spcPct val="100000"/>
              </a:lnSpc>
              <a:spcBef>
                <a:spcPts val="395"/>
              </a:spcBef>
              <a:buClr>
                <a:srgbClr val="9B2C1F"/>
              </a:buClr>
              <a:buSzPct val="85416"/>
              <a:buFont typeface="Arial"/>
              <a:buChar char=""/>
              <a:tabLst>
                <a:tab pos="561340" algn="l"/>
              </a:tabLst>
            </a:pPr>
            <a:r>
              <a:rPr sz="2400" spc="-254" dirty="0">
                <a:latin typeface="Times New Roman"/>
                <a:cs typeface="Times New Roman"/>
              </a:rPr>
              <a:t>PAN</a:t>
            </a:r>
            <a:endParaRPr sz="2400">
              <a:latin typeface="Times New Roman"/>
              <a:cs typeface="Times New Roman"/>
            </a:endParaRPr>
          </a:p>
          <a:p>
            <a:pPr marL="560705" lvl="1" indent="-228600">
              <a:lnSpc>
                <a:spcPct val="100000"/>
              </a:lnSpc>
              <a:spcBef>
                <a:spcPts val="395"/>
              </a:spcBef>
              <a:buClr>
                <a:srgbClr val="9B2C1F"/>
              </a:buClr>
              <a:buSzPct val="85416"/>
              <a:buFont typeface="Arial"/>
              <a:buChar char=""/>
              <a:tabLst>
                <a:tab pos="561340" algn="l"/>
              </a:tabLst>
            </a:pPr>
            <a:r>
              <a:rPr sz="2400" spc="-145" dirty="0">
                <a:latin typeface="Times New Roman"/>
                <a:cs typeface="Times New Roman"/>
              </a:rPr>
              <a:t>Ad-hoc</a:t>
            </a:r>
            <a:r>
              <a:rPr sz="2400" spc="-90" dirty="0">
                <a:latin typeface="Times New Roman"/>
                <a:cs typeface="Times New Roman"/>
              </a:rPr>
              <a:t> </a:t>
            </a:r>
            <a:r>
              <a:rPr sz="2400" spc="-95" dirty="0">
                <a:latin typeface="Times New Roman"/>
                <a:cs typeface="Times New Roman"/>
              </a:rPr>
              <a:t>Network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444" y="688974"/>
            <a:ext cx="527177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185" dirty="0"/>
              <a:t>Other </a:t>
            </a:r>
            <a:r>
              <a:rPr sz="4000" spc="-80" dirty="0"/>
              <a:t>Wireless</a:t>
            </a:r>
            <a:r>
              <a:rPr sz="4000" spc="-285" dirty="0"/>
              <a:t> </a:t>
            </a:r>
            <a:r>
              <a:rPr sz="4000" spc="-114" dirty="0"/>
              <a:t>Networks</a:t>
            </a:r>
            <a:endParaRPr sz="4000"/>
          </a:p>
        </p:txBody>
      </p:sp>
      <p:sp>
        <p:nvSpPr>
          <p:cNvPr id="3" name="object 3"/>
          <p:cNvSpPr txBox="1"/>
          <p:nvPr/>
        </p:nvSpPr>
        <p:spPr>
          <a:xfrm>
            <a:off x="993444" y="1374963"/>
            <a:ext cx="7111365" cy="4351020"/>
          </a:xfrm>
          <a:prstGeom prst="rect">
            <a:avLst/>
          </a:prstGeom>
        </p:spPr>
        <p:txBody>
          <a:bodyPr vert="horz" wrap="square" lIns="0" tIns="71755" rIns="0" bIns="0" rtlCol="0">
            <a:spAutoFit/>
          </a:bodyPr>
          <a:lstStyle/>
          <a:p>
            <a:pPr marL="286385" indent="-273685">
              <a:lnSpc>
                <a:spcPct val="100000"/>
              </a:lnSpc>
              <a:spcBef>
                <a:spcPts val="565"/>
              </a:spcBef>
              <a:buClr>
                <a:srgbClr val="D24717"/>
              </a:buClr>
              <a:buSzPct val="84615"/>
              <a:buFont typeface="Arial"/>
              <a:buChar char=""/>
              <a:tabLst>
                <a:tab pos="287020" algn="l"/>
              </a:tabLst>
            </a:pPr>
            <a:r>
              <a:rPr sz="2600" spc="-114" dirty="0">
                <a:latin typeface="Times New Roman"/>
                <a:cs typeface="Times New Roman"/>
              </a:rPr>
              <a:t>Wireless </a:t>
            </a:r>
            <a:r>
              <a:rPr sz="2600" spc="-140" dirty="0">
                <a:latin typeface="Times New Roman"/>
                <a:cs typeface="Times New Roman"/>
              </a:rPr>
              <a:t>local </a:t>
            </a:r>
            <a:r>
              <a:rPr sz="2600" spc="-130" dirty="0">
                <a:latin typeface="Times New Roman"/>
                <a:cs typeface="Times New Roman"/>
              </a:rPr>
              <a:t>area </a:t>
            </a:r>
            <a:r>
              <a:rPr sz="2600" spc="-110" dirty="0">
                <a:latin typeface="Times New Roman"/>
                <a:cs typeface="Times New Roman"/>
              </a:rPr>
              <a:t>networks</a:t>
            </a:r>
            <a:r>
              <a:rPr sz="2600" spc="85" dirty="0">
                <a:latin typeface="Times New Roman"/>
                <a:cs typeface="Times New Roman"/>
              </a:rPr>
              <a:t> </a:t>
            </a:r>
            <a:r>
              <a:rPr sz="2600" spc="-160" dirty="0">
                <a:latin typeface="Times New Roman"/>
                <a:cs typeface="Times New Roman"/>
              </a:rPr>
              <a:t>(WLAN)</a:t>
            </a:r>
            <a:endParaRPr sz="2600">
              <a:latin typeface="Times New Roman"/>
              <a:cs typeface="Times New Roman"/>
            </a:endParaRPr>
          </a:p>
          <a:p>
            <a:pPr marL="560705" lvl="1" indent="-228600">
              <a:lnSpc>
                <a:spcPct val="100000"/>
              </a:lnSpc>
              <a:spcBef>
                <a:spcPts val="430"/>
              </a:spcBef>
              <a:buClr>
                <a:srgbClr val="9B2C1F"/>
              </a:buClr>
              <a:buSzPct val="85416"/>
              <a:buFont typeface="Arial"/>
              <a:buChar char=""/>
              <a:tabLst>
                <a:tab pos="561340" algn="l"/>
              </a:tabLst>
            </a:pPr>
            <a:r>
              <a:rPr sz="2400" spc="-229" dirty="0">
                <a:latin typeface="Times New Roman"/>
                <a:cs typeface="Times New Roman"/>
              </a:rPr>
              <a:t>IEEE </a:t>
            </a:r>
            <a:r>
              <a:rPr sz="2400" spc="-70" dirty="0">
                <a:latin typeface="Times New Roman"/>
                <a:cs typeface="Times New Roman"/>
              </a:rPr>
              <a:t>802.11</a:t>
            </a:r>
            <a:r>
              <a:rPr sz="2400" spc="-270" dirty="0">
                <a:latin typeface="Times New Roman"/>
                <a:cs typeface="Times New Roman"/>
              </a:rPr>
              <a:t> </a:t>
            </a:r>
            <a:r>
              <a:rPr sz="2400" spc="-114" dirty="0">
                <a:latin typeface="Times New Roman"/>
                <a:cs typeface="Times New Roman"/>
              </a:rPr>
              <a:t>(WiFi)</a:t>
            </a:r>
            <a:endParaRPr sz="2400">
              <a:latin typeface="Times New Roman"/>
              <a:cs typeface="Times New Roman"/>
            </a:endParaRPr>
          </a:p>
          <a:p>
            <a:pPr marL="332105">
              <a:lnSpc>
                <a:spcPct val="100000"/>
              </a:lnSpc>
              <a:spcBef>
                <a:spcPts val="400"/>
              </a:spcBef>
            </a:pPr>
            <a:r>
              <a:rPr sz="2050" spc="-545" dirty="0">
                <a:solidFill>
                  <a:srgbClr val="9B2C1F"/>
                </a:solidFill>
                <a:latin typeface="Arial"/>
                <a:cs typeface="Arial"/>
              </a:rPr>
              <a:t> </a:t>
            </a:r>
            <a:r>
              <a:rPr sz="2400" spc="-95" dirty="0">
                <a:latin typeface="Times New Roman"/>
                <a:cs typeface="Times New Roman"/>
              </a:rPr>
              <a:t>10-100 </a:t>
            </a:r>
            <a:r>
              <a:rPr sz="2400" spc="-120" dirty="0">
                <a:latin typeface="Times New Roman"/>
                <a:cs typeface="Times New Roman"/>
              </a:rPr>
              <a:t>Mbps,</a:t>
            </a:r>
            <a:r>
              <a:rPr sz="2400" spc="-160" dirty="0">
                <a:latin typeface="Times New Roman"/>
                <a:cs typeface="Times New Roman"/>
              </a:rPr>
              <a:t> </a:t>
            </a:r>
            <a:r>
              <a:rPr sz="2400" spc="-80" dirty="0">
                <a:latin typeface="Times New Roman"/>
                <a:cs typeface="Times New Roman"/>
              </a:rPr>
              <a:t>1.5km</a:t>
            </a:r>
            <a:endParaRPr sz="2400">
              <a:latin typeface="Times New Roman"/>
              <a:cs typeface="Times New Roman"/>
            </a:endParaRPr>
          </a:p>
          <a:p>
            <a:pPr marL="606425">
              <a:lnSpc>
                <a:spcPct val="100000"/>
              </a:lnSpc>
              <a:spcBef>
                <a:spcPts val="459"/>
              </a:spcBef>
              <a:tabLst>
                <a:tab pos="891540" algn="l"/>
              </a:tabLst>
            </a:pPr>
            <a:r>
              <a:rPr sz="1700" spc="-445" dirty="0">
                <a:solidFill>
                  <a:srgbClr val="E6B0AB"/>
                </a:solidFill>
                <a:latin typeface="Arial"/>
                <a:cs typeface="Arial"/>
              </a:rPr>
              <a:t>	</a:t>
            </a:r>
            <a:r>
              <a:rPr sz="2000" spc="-60" dirty="0">
                <a:latin typeface="Times New Roman"/>
                <a:cs typeface="Times New Roman"/>
              </a:rPr>
              <a:t>802.11 (1997): upto </a:t>
            </a:r>
            <a:r>
              <a:rPr sz="2000" spc="-85" dirty="0">
                <a:latin typeface="Times New Roman"/>
                <a:cs typeface="Times New Roman"/>
              </a:rPr>
              <a:t>2 </a:t>
            </a:r>
            <a:r>
              <a:rPr sz="2000" spc="-100" dirty="0">
                <a:latin typeface="Times New Roman"/>
                <a:cs typeface="Times New Roman"/>
              </a:rPr>
              <a:t>Mbps, </a:t>
            </a:r>
            <a:r>
              <a:rPr sz="2000" spc="-30" dirty="0">
                <a:latin typeface="Times New Roman"/>
                <a:cs typeface="Times New Roman"/>
              </a:rPr>
              <a:t>2.4</a:t>
            </a:r>
            <a:r>
              <a:rPr sz="2000" spc="-130" dirty="0">
                <a:latin typeface="Times New Roman"/>
                <a:cs typeface="Times New Roman"/>
              </a:rPr>
              <a:t> GHz</a:t>
            </a:r>
            <a:endParaRPr sz="2000">
              <a:latin typeface="Times New Roman"/>
              <a:cs typeface="Times New Roman"/>
            </a:endParaRPr>
          </a:p>
          <a:p>
            <a:pPr marL="891540" lvl="2" indent="-285115">
              <a:lnSpc>
                <a:spcPct val="100000"/>
              </a:lnSpc>
              <a:spcBef>
                <a:spcPts val="395"/>
              </a:spcBef>
              <a:buClr>
                <a:srgbClr val="E6B0AB"/>
              </a:buClr>
              <a:buSzPct val="85000"/>
              <a:buFont typeface="Arial"/>
              <a:buChar char=""/>
              <a:tabLst>
                <a:tab pos="891540" algn="l"/>
                <a:tab pos="892175" algn="l"/>
              </a:tabLst>
            </a:pPr>
            <a:r>
              <a:rPr sz="2000" spc="-75" dirty="0">
                <a:latin typeface="Times New Roman"/>
                <a:cs typeface="Times New Roman"/>
              </a:rPr>
              <a:t>802.11a </a:t>
            </a:r>
            <a:r>
              <a:rPr sz="2000" spc="-60" dirty="0">
                <a:latin typeface="Times New Roman"/>
                <a:cs typeface="Times New Roman"/>
              </a:rPr>
              <a:t>(1999): upto </a:t>
            </a:r>
            <a:r>
              <a:rPr sz="2000" spc="-85" dirty="0">
                <a:latin typeface="Times New Roman"/>
                <a:cs typeface="Times New Roman"/>
              </a:rPr>
              <a:t>54 </a:t>
            </a:r>
            <a:r>
              <a:rPr sz="2000" spc="-100" dirty="0">
                <a:latin typeface="Times New Roman"/>
                <a:cs typeface="Times New Roman"/>
              </a:rPr>
              <a:t>Mbps, </a:t>
            </a:r>
            <a:r>
              <a:rPr sz="2000" spc="-85" dirty="0">
                <a:latin typeface="Times New Roman"/>
                <a:cs typeface="Times New Roman"/>
              </a:rPr>
              <a:t>5 </a:t>
            </a:r>
            <a:r>
              <a:rPr sz="2000" spc="-80" dirty="0">
                <a:latin typeface="Times New Roman"/>
                <a:cs typeface="Times New Roman"/>
              </a:rPr>
              <a:t>GHz, </a:t>
            </a:r>
            <a:r>
              <a:rPr sz="2000" spc="30" dirty="0">
                <a:latin typeface="Times New Roman"/>
                <a:cs typeface="Times New Roman"/>
              </a:rPr>
              <a:t>~75 </a:t>
            </a:r>
            <a:r>
              <a:rPr sz="2000" spc="-70" dirty="0">
                <a:latin typeface="Times New Roman"/>
                <a:cs typeface="Times New Roman"/>
              </a:rPr>
              <a:t>feet</a:t>
            </a:r>
            <a:r>
              <a:rPr sz="2000" spc="-245" dirty="0">
                <a:latin typeface="Times New Roman"/>
                <a:cs typeface="Times New Roman"/>
              </a:rPr>
              <a:t> </a:t>
            </a:r>
            <a:r>
              <a:rPr sz="2000" spc="-55" dirty="0">
                <a:latin typeface="Times New Roman"/>
                <a:cs typeface="Times New Roman"/>
              </a:rPr>
              <a:t>outdoor</a:t>
            </a:r>
            <a:endParaRPr sz="2000">
              <a:latin typeface="Times New Roman"/>
              <a:cs typeface="Times New Roman"/>
            </a:endParaRPr>
          </a:p>
          <a:p>
            <a:pPr marL="891540" lvl="2" indent="-285115">
              <a:lnSpc>
                <a:spcPct val="100000"/>
              </a:lnSpc>
              <a:spcBef>
                <a:spcPts val="405"/>
              </a:spcBef>
              <a:buClr>
                <a:srgbClr val="E6B0AB"/>
              </a:buClr>
              <a:buSzPct val="85000"/>
              <a:buFont typeface="Arial"/>
              <a:buChar char=""/>
              <a:tabLst>
                <a:tab pos="891540" algn="l"/>
                <a:tab pos="892175" algn="l"/>
              </a:tabLst>
            </a:pPr>
            <a:r>
              <a:rPr sz="2000" spc="-65" dirty="0">
                <a:latin typeface="Times New Roman"/>
                <a:cs typeface="Times New Roman"/>
              </a:rPr>
              <a:t>802.11b </a:t>
            </a:r>
            <a:r>
              <a:rPr sz="2000" spc="-60" dirty="0">
                <a:latin typeface="Times New Roman"/>
                <a:cs typeface="Times New Roman"/>
              </a:rPr>
              <a:t>(1999): upto </a:t>
            </a:r>
            <a:r>
              <a:rPr sz="2000" spc="-85" dirty="0">
                <a:latin typeface="Times New Roman"/>
                <a:cs typeface="Times New Roman"/>
              </a:rPr>
              <a:t>11 </a:t>
            </a:r>
            <a:r>
              <a:rPr sz="2000" spc="-100" dirty="0">
                <a:latin typeface="Times New Roman"/>
                <a:cs typeface="Times New Roman"/>
              </a:rPr>
              <a:t>Mbps, </a:t>
            </a:r>
            <a:r>
              <a:rPr sz="2000" spc="-30" dirty="0">
                <a:latin typeface="Times New Roman"/>
                <a:cs typeface="Times New Roman"/>
              </a:rPr>
              <a:t>2.4 </a:t>
            </a:r>
            <a:r>
              <a:rPr sz="2000" spc="-80" dirty="0">
                <a:latin typeface="Times New Roman"/>
                <a:cs typeface="Times New Roman"/>
              </a:rPr>
              <a:t>GHz, </a:t>
            </a:r>
            <a:r>
              <a:rPr sz="2000" spc="-5" dirty="0">
                <a:latin typeface="Times New Roman"/>
                <a:cs typeface="Times New Roman"/>
              </a:rPr>
              <a:t>~150 </a:t>
            </a:r>
            <a:r>
              <a:rPr sz="2000" spc="-70" dirty="0">
                <a:latin typeface="Times New Roman"/>
                <a:cs typeface="Times New Roman"/>
              </a:rPr>
              <a:t>feet </a:t>
            </a:r>
            <a:r>
              <a:rPr sz="2000" spc="-95" dirty="0">
                <a:latin typeface="Times New Roman"/>
                <a:cs typeface="Times New Roman"/>
              </a:rPr>
              <a:t>[most</a:t>
            </a:r>
            <a:r>
              <a:rPr sz="2000" spc="-200" dirty="0">
                <a:latin typeface="Times New Roman"/>
                <a:cs typeface="Times New Roman"/>
              </a:rPr>
              <a:t> </a:t>
            </a:r>
            <a:r>
              <a:rPr sz="2000" spc="-95" dirty="0">
                <a:latin typeface="Times New Roman"/>
                <a:cs typeface="Times New Roman"/>
              </a:rPr>
              <a:t>popular]</a:t>
            </a:r>
            <a:endParaRPr sz="2000">
              <a:latin typeface="Times New Roman"/>
              <a:cs typeface="Times New Roman"/>
            </a:endParaRPr>
          </a:p>
          <a:p>
            <a:pPr marL="835025" marR="410845" indent="-228600">
              <a:lnSpc>
                <a:spcPct val="100000"/>
              </a:lnSpc>
              <a:spcBef>
                <a:spcPts val="400"/>
              </a:spcBef>
              <a:tabLst>
                <a:tab pos="891540" algn="l"/>
              </a:tabLst>
            </a:pPr>
            <a:r>
              <a:rPr sz="1700" spc="-445" dirty="0">
                <a:solidFill>
                  <a:srgbClr val="E6B0AB"/>
                </a:solidFill>
                <a:latin typeface="Arial"/>
                <a:cs typeface="Arial"/>
              </a:rPr>
              <a:t>		</a:t>
            </a:r>
            <a:r>
              <a:rPr sz="2000" spc="-75" dirty="0">
                <a:latin typeface="Times New Roman"/>
                <a:cs typeface="Times New Roman"/>
              </a:rPr>
              <a:t>802.11g </a:t>
            </a:r>
            <a:r>
              <a:rPr sz="2000" spc="-60" dirty="0">
                <a:latin typeface="Times New Roman"/>
                <a:cs typeface="Times New Roman"/>
              </a:rPr>
              <a:t>(2003): upto </a:t>
            </a:r>
            <a:r>
              <a:rPr sz="2000" spc="-85" dirty="0">
                <a:latin typeface="Times New Roman"/>
                <a:cs typeface="Times New Roman"/>
              </a:rPr>
              <a:t>54 </a:t>
            </a:r>
            <a:r>
              <a:rPr sz="2000" spc="-100" dirty="0">
                <a:latin typeface="Times New Roman"/>
                <a:cs typeface="Times New Roman"/>
              </a:rPr>
              <a:t>Mbps, </a:t>
            </a:r>
            <a:r>
              <a:rPr sz="2000" spc="-30" dirty="0">
                <a:latin typeface="Times New Roman"/>
                <a:cs typeface="Times New Roman"/>
              </a:rPr>
              <a:t>2.4 </a:t>
            </a:r>
            <a:r>
              <a:rPr sz="2000" spc="-80" dirty="0">
                <a:latin typeface="Times New Roman"/>
                <a:cs typeface="Times New Roman"/>
              </a:rPr>
              <a:t>GHz, </a:t>
            </a:r>
            <a:r>
              <a:rPr sz="2000" spc="-5" dirty="0">
                <a:latin typeface="Times New Roman"/>
                <a:cs typeface="Times New Roman"/>
              </a:rPr>
              <a:t>~150 </a:t>
            </a:r>
            <a:r>
              <a:rPr sz="2000" spc="-70" dirty="0">
                <a:latin typeface="Times New Roman"/>
                <a:cs typeface="Times New Roman"/>
              </a:rPr>
              <a:t>feet</a:t>
            </a:r>
            <a:r>
              <a:rPr sz="2000" spc="-235" dirty="0">
                <a:latin typeface="Times New Roman"/>
                <a:cs typeface="Times New Roman"/>
              </a:rPr>
              <a:t> </a:t>
            </a:r>
            <a:r>
              <a:rPr sz="2000" spc="-110" dirty="0">
                <a:latin typeface="Times New Roman"/>
                <a:cs typeface="Times New Roman"/>
              </a:rPr>
              <a:t>[backward  </a:t>
            </a:r>
            <a:r>
              <a:rPr sz="2000" spc="-100" dirty="0">
                <a:latin typeface="Times New Roman"/>
                <a:cs typeface="Times New Roman"/>
              </a:rPr>
              <a:t>compatible </a:t>
            </a:r>
            <a:r>
              <a:rPr sz="2000" spc="-80" dirty="0">
                <a:latin typeface="Times New Roman"/>
                <a:cs typeface="Times New Roman"/>
              </a:rPr>
              <a:t>with </a:t>
            </a:r>
            <a:r>
              <a:rPr sz="2000" spc="-65" dirty="0">
                <a:latin typeface="Times New Roman"/>
                <a:cs typeface="Times New Roman"/>
              </a:rPr>
              <a:t>802.11b, </a:t>
            </a:r>
            <a:r>
              <a:rPr sz="2000" spc="-110" dirty="0">
                <a:latin typeface="Times New Roman"/>
                <a:cs typeface="Times New Roman"/>
              </a:rPr>
              <a:t>becoming </a:t>
            </a:r>
            <a:r>
              <a:rPr sz="2000" spc="-75" dirty="0">
                <a:latin typeface="Times New Roman"/>
                <a:cs typeface="Times New Roman"/>
              </a:rPr>
              <a:t>more</a:t>
            </a:r>
            <a:r>
              <a:rPr sz="2000" spc="35" dirty="0">
                <a:latin typeface="Times New Roman"/>
                <a:cs typeface="Times New Roman"/>
              </a:rPr>
              <a:t> </a:t>
            </a:r>
            <a:r>
              <a:rPr sz="2000" spc="-95" dirty="0">
                <a:latin typeface="Times New Roman"/>
                <a:cs typeface="Times New Roman"/>
              </a:rPr>
              <a:t>popular]</a:t>
            </a:r>
            <a:endParaRPr sz="2000">
              <a:latin typeface="Times New Roman"/>
              <a:cs typeface="Times New Roman"/>
            </a:endParaRPr>
          </a:p>
          <a:p>
            <a:pPr marL="286385" indent="-273685">
              <a:lnSpc>
                <a:spcPct val="100000"/>
              </a:lnSpc>
              <a:spcBef>
                <a:spcPts val="515"/>
              </a:spcBef>
              <a:buClr>
                <a:srgbClr val="D24717"/>
              </a:buClr>
              <a:buSzPct val="84615"/>
              <a:buFont typeface="Arial"/>
              <a:buChar char=""/>
              <a:tabLst>
                <a:tab pos="287020" algn="l"/>
              </a:tabLst>
            </a:pPr>
            <a:r>
              <a:rPr sz="2600" spc="-114" dirty="0">
                <a:latin typeface="Times New Roman"/>
                <a:cs typeface="Times New Roman"/>
              </a:rPr>
              <a:t>Wireless </a:t>
            </a:r>
            <a:r>
              <a:rPr sz="2600" spc="-90" dirty="0">
                <a:latin typeface="Times New Roman"/>
                <a:cs typeface="Times New Roman"/>
              </a:rPr>
              <a:t>metropolitan </a:t>
            </a:r>
            <a:r>
              <a:rPr sz="2600" spc="-130" dirty="0">
                <a:latin typeface="Times New Roman"/>
                <a:cs typeface="Times New Roman"/>
              </a:rPr>
              <a:t>area </a:t>
            </a:r>
            <a:r>
              <a:rPr sz="2600" spc="-110" dirty="0">
                <a:latin typeface="Times New Roman"/>
                <a:cs typeface="Times New Roman"/>
              </a:rPr>
              <a:t>networks</a:t>
            </a:r>
            <a:r>
              <a:rPr sz="2600" spc="35" dirty="0">
                <a:latin typeface="Times New Roman"/>
                <a:cs typeface="Times New Roman"/>
              </a:rPr>
              <a:t> </a:t>
            </a:r>
            <a:r>
              <a:rPr sz="2600" spc="-160" dirty="0">
                <a:latin typeface="Times New Roman"/>
                <a:cs typeface="Times New Roman"/>
              </a:rPr>
              <a:t>(WMAN)</a:t>
            </a:r>
            <a:endParaRPr sz="2600">
              <a:latin typeface="Times New Roman"/>
              <a:cs typeface="Times New Roman"/>
            </a:endParaRPr>
          </a:p>
          <a:p>
            <a:pPr marL="560705" lvl="1" indent="-228600">
              <a:lnSpc>
                <a:spcPct val="100000"/>
              </a:lnSpc>
              <a:spcBef>
                <a:spcPts val="430"/>
              </a:spcBef>
              <a:buClr>
                <a:srgbClr val="9B2C1F"/>
              </a:buClr>
              <a:buSzPct val="85416"/>
              <a:buFont typeface="Arial"/>
              <a:buChar char=""/>
              <a:tabLst>
                <a:tab pos="561340" algn="l"/>
              </a:tabLst>
            </a:pPr>
            <a:r>
              <a:rPr sz="2400" spc="-225" dirty="0">
                <a:latin typeface="Times New Roman"/>
                <a:cs typeface="Times New Roman"/>
              </a:rPr>
              <a:t>IEEE </a:t>
            </a:r>
            <a:r>
              <a:rPr sz="2400" spc="-70" dirty="0">
                <a:latin typeface="Times New Roman"/>
                <a:cs typeface="Times New Roman"/>
              </a:rPr>
              <a:t>802.16</a:t>
            </a:r>
            <a:r>
              <a:rPr sz="2400" spc="-285" dirty="0">
                <a:latin typeface="Times New Roman"/>
                <a:cs typeface="Times New Roman"/>
              </a:rPr>
              <a:t> </a:t>
            </a:r>
            <a:r>
              <a:rPr sz="2400" spc="-130" dirty="0">
                <a:latin typeface="Times New Roman"/>
                <a:cs typeface="Times New Roman"/>
              </a:rPr>
              <a:t>(WiMax)</a:t>
            </a:r>
            <a:endParaRPr sz="2400">
              <a:latin typeface="Times New Roman"/>
              <a:cs typeface="Times New Roman"/>
            </a:endParaRPr>
          </a:p>
          <a:p>
            <a:pPr marL="332105">
              <a:lnSpc>
                <a:spcPct val="100000"/>
              </a:lnSpc>
              <a:spcBef>
                <a:spcPts val="400"/>
              </a:spcBef>
            </a:pPr>
            <a:r>
              <a:rPr sz="2050" spc="-545" dirty="0">
                <a:solidFill>
                  <a:srgbClr val="9B2C1F"/>
                </a:solidFill>
                <a:latin typeface="Arial"/>
                <a:cs typeface="Arial"/>
              </a:rPr>
              <a:t> </a:t>
            </a:r>
            <a:r>
              <a:rPr sz="2400" spc="-60" dirty="0">
                <a:latin typeface="Times New Roman"/>
                <a:cs typeface="Times New Roman"/>
              </a:rPr>
              <a:t>1.5-20 </a:t>
            </a:r>
            <a:r>
              <a:rPr sz="2400" spc="-120" dirty="0">
                <a:latin typeface="Times New Roman"/>
                <a:cs typeface="Times New Roman"/>
              </a:rPr>
              <a:t>Mbps,</a:t>
            </a:r>
            <a:r>
              <a:rPr sz="2400" spc="-195" dirty="0">
                <a:latin typeface="Times New Roman"/>
                <a:cs typeface="Times New Roman"/>
              </a:rPr>
              <a:t> </a:t>
            </a:r>
            <a:r>
              <a:rPr sz="2400" spc="-105" dirty="0">
                <a:latin typeface="Times New Roman"/>
                <a:cs typeface="Times New Roman"/>
              </a:rPr>
              <a:t>5-50km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444" y="688974"/>
            <a:ext cx="527177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185" dirty="0"/>
              <a:t>Other </a:t>
            </a:r>
            <a:r>
              <a:rPr sz="4000" spc="-80" dirty="0"/>
              <a:t>Wireless</a:t>
            </a:r>
            <a:r>
              <a:rPr sz="4000" spc="-285" dirty="0"/>
              <a:t> </a:t>
            </a:r>
            <a:r>
              <a:rPr sz="4000" spc="-114" dirty="0"/>
              <a:t>Networks</a:t>
            </a:r>
            <a:endParaRPr sz="4000"/>
          </a:p>
        </p:txBody>
      </p:sp>
      <p:sp>
        <p:nvSpPr>
          <p:cNvPr id="3" name="object 3"/>
          <p:cNvSpPr txBox="1"/>
          <p:nvPr/>
        </p:nvSpPr>
        <p:spPr>
          <a:xfrm>
            <a:off x="993444" y="1374963"/>
            <a:ext cx="6087745" cy="2151380"/>
          </a:xfrm>
          <a:prstGeom prst="rect">
            <a:avLst/>
          </a:prstGeom>
        </p:spPr>
        <p:txBody>
          <a:bodyPr vert="horz" wrap="square" lIns="0" tIns="71755" rIns="0" bIns="0" rtlCol="0">
            <a:spAutoFit/>
          </a:bodyPr>
          <a:lstStyle/>
          <a:p>
            <a:pPr marL="286385" indent="-273685">
              <a:lnSpc>
                <a:spcPct val="100000"/>
              </a:lnSpc>
              <a:spcBef>
                <a:spcPts val="565"/>
              </a:spcBef>
              <a:buClr>
                <a:srgbClr val="D24717"/>
              </a:buClr>
              <a:buSzPct val="84615"/>
              <a:buFont typeface="Arial"/>
              <a:buChar char=""/>
              <a:tabLst>
                <a:tab pos="287020" algn="l"/>
              </a:tabLst>
            </a:pPr>
            <a:r>
              <a:rPr sz="2600" spc="-114" dirty="0">
                <a:latin typeface="Times New Roman"/>
                <a:cs typeface="Times New Roman"/>
              </a:rPr>
              <a:t>Wireless </a:t>
            </a:r>
            <a:r>
              <a:rPr sz="2600" spc="-120" dirty="0">
                <a:latin typeface="Times New Roman"/>
                <a:cs typeface="Times New Roman"/>
              </a:rPr>
              <a:t>wide </a:t>
            </a:r>
            <a:r>
              <a:rPr sz="2600" spc="-130" dirty="0">
                <a:latin typeface="Times New Roman"/>
                <a:cs typeface="Times New Roman"/>
              </a:rPr>
              <a:t>area </a:t>
            </a:r>
            <a:r>
              <a:rPr sz="2600" spc="-110" dirty="0">
                <a:latin typeface="Times New Roman"/>
                <a:cs typeface="Times New Roman"/>
              </a:rPr>
              <a:t>networks</a:t>
            </a:r>
            <a:r>
              <a:rPr sz="2600" spc="50" dirty="0">
                <a:latin typeface="Times New Roman"/>
                <a:cs typeface="Times New Roman"/>
              </a:rPr>
              <a:t> </a:t>
            </a:r>
            <a:r>
              <a:rPr sz="2600" spc="-165" dirty="0">
                <a:latin typeface="Times New Roman"/>
                <a:cs typeface="Times New Roman"/>
              </a:rPr>
              <a:t>(WWAN)</a:t>
            </a:r>
            <a:endParaRPr sz="2600">
              <a:latin typeface="Times New Roman"/>
              <a:cs typeface="Times New Roman"/>
            </a:endParaRPr>
          </a:p>
          <a:p>
            <a:pPr marL="560705" lvl="1" indent="-228600">
              <a:lnSpc>
                <a:spcPct val="100000"/>
              </a:lnSpc>
              <a:spcBef>
                <a:spcPts val="430"/>
              </a:spcBef>
              <a:buClr>
                <a:srgbClr val="9B2C1F"/>
              </a:buClr>
              <a:buSzPct val="85416"/>
              <a:buFont typeface="Arial"/>
              <a:buChar char=""/>
              <a:tabLst>
                <a:tab pos="561340" algn="l"/>
              </a:tabLst>
            </a:pPr>
            <a:r>
              <a:rPr sz="2400" spc="-110" dirty="0">
                <a:latin typeface="Times New Roman"/>
                <a:cs typeface="Times New Roman"/>
              </a:rPr>
              <a:t>worldwide</a:t>
            </a:r>
            <a:endParaRPr sz="2400">
              <a:latin typeface="Times New Roman"/>
              <a:cs typeface="Times New Roman"/>
            </a:endParaRPr>
          </a:p>
          <a:p>
            <a:pPr marL="560705" lvl="1" indent="-228600">
              <a:lnSpc>
                <a:spcPct val="100000"/>
              </a:lnSpc>
              <a:spcBef>
                <a:spcPts val="400"/>
              </a:spcBef>
              <a:buClr>
                <a:srgbClr val="9B2C1F"/>
              </a:buClr>
              <a:buSzPct val="85416"/>
              <a:buFont typeface="Arial"/>
              <a:buChar char=""/>
              <a:tabLst>
                <a:tab pos="561340" algn="l"/>
              </a:tabLst>
            </a:pPr>
            <a:r>
              <a:rPr sz="2400" spc="-260" dirty="0">
                <a:latin typeface="Times New Roman"/>
                <a:cs typeface="Times New Roman"/>
              </a:rPr>
              <a:t>GSM </a:t>
            </a:r>
            <a:r>
              <a:rPr sz="2400" spc="-114" dirty="0">
                <a:latin typeface="Times New Roman"/>
                <a:cs typeface="Times New Roman"/>
              </a:rPr>
              <a:t>(Global </a:t>
            </a:r>
            <a:r>
              <a:rPr sz="2400" spc="-155" dirty="0">
                <a:latin typeface="Times New Roman"/>
                <a:cs typeface="Times New Roman"/>
              </a:rPr>
              <a:t>System </a:t>
            </a:r>
            <a:r>
              <a:rPr sz="2400" spc="-85" dirty="0">
                <a:latin typeface="Times New Roman"/>
                <a:cs typeface="Times New Roman"/>
              </a:rPr>
              <a:t>for </a:t>
            </a:r>
            <a:r>
              <a:rPr sz="2400" spc="-135" dirty="0">
                <a:latin typeface="Times New Roman"/>
                <a:cs typeface="Times New Roman"/>
              </a:rPr>
              <a:t>Mobile</a:t>
            </a:r>
            <a:r>
              <a:rPr sz="2400" spc="-110" dirty="0">
                <a:latin typeface="Times New Roman"/>
                <a:cs typeface="Times New Roman"/>
              </a:rPr>
              <a:t> </a:t>
            </a:r>
            <a:r>
              <a:rPr sz="2400" spc="-135" dirty="0">
                <a:latin typeface="Times New Roman"/>
                <a:cs typeface="Times New Roman"/>
              </a:rPr>
              <a:t>communications)</a:t>
            </a:r>
            <a:endParaRPr sz="2400">
              <a:latin typeface="Times New Roman"/>
              <a:cs typeface="Times New Roman"/>
            </a:endParaRPr>
          </a:p>
          <a:p>
            <a:pPr marL="332105">
              <a:lnSpc>
                <a:spcPct val="100000"/>
              </a:lnSpc>
              <a:spcBef>
                <a:spcPts val="405"/>
              </a:spcBef>
            </a:pPr>
            <a:r>
              <a:rPr sz="2050" spc="-545" dirty="0">
                <a:solidFill>
                  <a:srgbClr val="9B2C1F"/>
                </a:solidFill>
                <a:latin typeface="Arial"/>
                <a:cs typeface="Arial"/>
              </a:rPr>
              <a:t> </a:t>
            </a:r>
            <a:r>
              <a:rPr sz="2400" spc="-35" dirty="0">
                <a:latin typeface="Times New Roman"/>
                <a:cs typeface="Times New Roman"/>
              </a:rPr>
              <a:t>9.6 </a:t>
            </a:r>
            <a:r>
              <a:rPr sz="2400" dirty="0">
                <a:latin typeface="Times New Roman"/>
                <a:cs typeface="Times New Roman"/>
              </a:rPr>
              <a:t>– </a:t>
            </a:r>
            <a:r>
              <a:rPr sz="2400" spc="-105" dirty="0">
                <a:latin typeface="Times New Roman"/>
                <a:cs typeface="Times New Roman"/>
              </a:rPr>
              <a:t>33</a:t>
            </a:r>
            <a:r>
              <a:rPr sz="2400" spc="-165" dirty="0">
                <a:latin typeface="Times New Roman"/>
                <a:cs typeface="Times New Roman"/>
              </a:rPr>
              <a:t> </a:t>
            </a:r>
            <a:r>
              <a:rPr sz="2400" spc="-140" dirty="0">
                <a:latin typeface="Times New Roman"/>
                <a:cs typeface="Times New Roman"/>
              </a:rPr>
              <a:t>kbps</a:t>
            </a:r>
            <a:endParaRPr sz="2400">
              <a:latin typeface="Times New Roman"/>
              <a:cs typeface="Times New Roman"/>
            </a:endParaRPr>
          </a:p>
          <a:p>
            <a:pPr marL="560705" lvl="1" indent="-228600">
              <a:lnSpc>
                <a:spcPct val="100000"/>
              </a:lnSpc>
              <a:spcBef>
                <a:spcPts val="395"/>
              </a:spcBef>
              <a:buClr>
                <a:srgbClr val="9B2C1F"/>
              </a:buClr>
              <a:buSzPct val="85416"/>
              <a:buFont typeface="Arial"/>
              <a:buChar char=""/>
              <a:tabLst>
                <a:tab pos="561340" algn="l"/>
              </a:tabLst>
            </a:pPr>
            <a:r>
              <a:rPr sz="2400" spc="-135" dirty="0">
                <a:latin typeface="Times New Roman"/>
                <a:cs typeface="Times New Roman"/>
              </a:rPr>
              <a:t>3G </a:t>
            </a:r>
            <a:r>
              <a:rPr sz="2400" spc="-95" dirty="0">
                <a:latin typeface="Times New Roman"/>
                <a:cs typeface="Times New Roman"/>
              </a:rPr>
              <a:t>(“third </a:t>
            </a:r>
            <a:r>
              <a:rPr sz="2400" spc="-100" dirty="0">
                <a:latin typeface="Times New Roman"/>
                <a:cs typeface="Times New Roman"/>
              </a:rPr>
              <a:t>generation”): </a:t>
            </a:r>
            <a:r>
              <a:rPr sz="2400" spc="-90" dirty="0">
                <a:latin typeface="Times New Roman"/>
                <a:cs typeface="Times New Roman"/>
              </a:rPr>
              <a:t>128-384 </a:t>
            </a:r>
            <a:r>
              <a:rPr sz="2400" spc="-140" dirty="0">
                <a:latin typeface="Times New Roman"/>
                <a:cs typeface="Times New Roman"/>
              </a:rPr>
              <a:t>kbps </a:t>
            </a:r>
            <a:r>
              <a:rPr sz="2400" spc="-35" dirty="0">
                <a:latin typeface="Times New Roman"/>
                <a:cs typeface="Times New Roman"/>
              </a:rPr>
              <a:t>to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-160" dirty="0">
                <a:latin typeface="Times New Roman"/>
                <a:cs typeface="Times New Roman"/>
              </a:rPr>
              <a:t>2Mbps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444" y="688974"/>
            <a:ext cx="333311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185" dirty="0"/>
              <a:t>Other</a:t>
            </a:r>
            <a:r>
              <a:rPr sz="4000" spc="-270" dirty="0"/>
              <a:t> </a:t>
            </a:r>
            <a:r>
              <a:rPr sz="4000" spc="-114" dirty="0"/>
              <a:t>Networks</a:t>
            </a:r>
            <a:endParaRPr sz="4000"/>
          </a:p>
        </p:txBody>
      </p:sp>
      <p:sp>
        <p:nvSpPr>
          <p:cNvPr id="3" name="object 3"/>
          <p:cNvSpPr txBox="1"/>
          <p:nvPr/>
        </p:nvSpPr>
        <p:spPr>
          <a:xfrm>
            <a:off x="993444" y="1374963"/>
            <a:ext cx="4812030" cy="1317625"/>
          </a:xfrm>
          <a:prstGeom prst="rect">
            <a:avLst/>
          </a:prstGeom>
        </p:spPr>
        <p:txBody>
          <a:bodyPr vert="horz" wrap="square" lIns="0" tIns="71755" rIns="0" bIns="0" rtlCol="0">
            <a:spAutoFit/>
          </a:bodyPr>
          <a:lstStyle/>
          <a:p>
            <a:pPr marL="286385" indent="-273685">
              <a:lnSpc>
                <a:spcPct val="100000"/>
              </a:lnSpc>
              <a:spcBef>
                <a:spcPts val="565"/>
              </a:spcBef>
              <a:buClr>
                <a:srgbClr val="D24717"/>
              </a:buClr>
              <a:buSzPct val="84615"/>
              <a:buFont typeface="Arial"/>
              <a:buChar char=""/>
              <a:tabLst>
                <a:tab pos="287020" algn="l"/>
              </a:tabLst>
            </a:pPr>
            <a:r>
              <a:rPr sz="2600" spc="-90" dirty="0">
                <a:latin typeface="Times New Roman"/>
                <a:cs typeface="Times New Roman"/>
              </a:rPr>
              <a:t>Internetworks</a:t>
            </a:r>
            <a:endParaRPr sz="2600">
              <a:latin typeface="Times New Roman"/>
              <a:cs typeface="Times New Roman"/>
            </a:endParaRPr>
          </a:p>
          <a:p>
            <a:pPr marL="560705" lvl="1" indent="-228600">
              <a:lnSpc>
                <a:spcPct val="100000"/>
              </a:lnSpc>
              <a:spcBef>
                <a:spcPts val="430"/>
              </a:spcBef>
              <a:buClr>
                <a:srgbClr val="9B2C1F"/>
              </a:buClr>
              <a:buSzPct val="85416"/>
              <a:buFont typeface="Arial"/>
              <a:buChar char=""/>
              <a:tabLst>
                <a:tab pos="561340" algn="l"/>
              </a:tabLst>
            </a:pPr>
            <a:r>
              <a:rPr sz="2400" spc="-110" dirty="0">
                <a:latin typeface="Times New Roman"/>
                <a:cs typeface="Times New Roman"/>
              </a:rPr>
              <a:t>connecting </a:t>
            </a:r>
            <a:r>
              <a:rPr sz="2400" spc="-95" dirty="0">
                <a:latin typeface="Times New Roman"/>
                <a:cs typeface="Times New Roman"/>
              </a:rPr>
              <a:t>different </a:t>
            </a:r>
            <a:r>
              <a:rPr sz="2400" spc="-130" dirty="0">
                <a:latin typeface="Times New Roman"/>
                <a:cs typeface="Times New Roman"/>
              </a:rPr>
              <a:t>kinds </a:t>
            </a:r>
            <a:r>
              <a:rPr sz="2400" spc="-140" dirty="0">
                <a:latin typeface="Times New Roman"/>
                <a:cs typeface="Times New Roman"/>
              </a:rPr>
              <a:t>of</a:t>
            </a:r>
            <a:r>
              <a:rPr sz="2400" spc="90" dirty="0">
                <a:latin typeface="Times New Roman"/>
                <a:cs typeface="Times New Roman"/>
              </a:rPr>
              <a:t> </a:t>
            </a:r>
            <a:r>
              <a:rPr sz="2400" spc="-140" dirty="0">
                <a:latin typeface="Times New Roman"/>
                <a:cs typeface="Times New Roman"/>
              </a:rPr>
              <a:t>networks</a:t>
            </a:r>
            <a:endParaRPr sz="2400">
              <a:latin typeface="Times New Roman"/>
              <a:cs typeface="Times New Roman"/>
            </a:endParaRPr>
          </a:p>
          <a:p>
            <a:pPr marL="560705" lvl="1" indent="-228600">
              <a:lnSpc>
                <a:spcPct val="100000"/>
              </a:lnSpc>
              <a:spcBef>
                <a:spcPts val="400"/>
              </a:spcBef>
              <a:buClr>
                <a:srgbClr val="9B2C1F"/>
              </a:buClr>
              <a:buSzPct val="85416"/>
              <a:buFont typeface="Arial"/>
              <a:buChar char=""/>
              <a:tabLst>
                <a:tab pos="561340" algn="l"/>
              </a:tabLst>
            </a:pPr>
            <a:r>
              <a:rPr sz="2400" spc="-35" dirty="0">
                <a:latin typeface="Times New Roman"/>
                <a:cs typeface="Times New Roman"/>
              </a:rPr>
              <a:t>routers,</a:t>
            </a:r>
            <a:r>
              <a:rPr sz="2400" spc="-175" dirty="0">
                <a:latin typeface="Times New Roman"/>
                <a:cs typeface="Times New Roman"/>
              </a:rPr>
              <a:t> </a:t>
            </a:r>
            <a:r>
              <a:rPr sz="2400" spc="-170" dirty="0">
                <a:latin typeface="Times New Roman"/>
                <a:cs typeface="Times New Roman"/>
              </a:rPr>
              <a:t>gateways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4007" y="69722"/>
            <a:ext cx="9013825" cy="6693534"/>
          </a:xfrm>
          <a:custGeom>
            <a:avLst/>
            <a:gdLst/>
            <a:ahLst/>
            <a:cxnLst/>
            <a:rect l="l" t="t" r="r" b="b"/>
            <a:pathLst>
              <a:path w="9013825" h="6693534">
                <a:moveTo>
                  <a:pt x="0" y="329946"/>
                </a:moveTo>
                <a:lnTo>
                  <a:pt x="3577" y="281184"/>
                </a:lnTo>
                <a:lnTo>
                  <a:pt x="13968" y="234645"/>
                </a:lnTo>
                <a:lnTo>
                  <a:pt x="30664" y="190840"/>
                </a:lnTo>
                <a:lnTo>
                  <a:pt x="53153" y="150277"/>
                </a:lnTo>
                <a:lnTo>
                  <a:pt x="80925" y="113468"/>
                </a:lnTo>
                <a:lnTo>
                  <a:pt x="113469" y="80923"/>
                </a:lnTo>
                <a:lnTo>
                  <a:pt x="150276" y="53151"/>
                </a:lnTo>
                <a:lnTo>
                  <a:pt x="190835" y="30662"/>
                </a:lnTo>
                <a:lnTo>
                  <a:pt x="234636" y="13967"/>
                </a:lnTo>
                <a:lnTo>
                  <a:pt x="281168" y="3576"/>
                </a:lnTo>
                <a:lnTo>
                  <a:pt x="329920" y="0"/>
                </a:lnTo>
                <a:lnTo>
                  <a:pt x="8683498" y="0"/>
                </a:lnTo>
                <a:lnTo>
                  <a:pt x="8732228" y="3576"/>
                </a:lnTo>
                <a:lnTo>
                  <a:pt x="8778740" y="13967"/>
                </a:lnTo>
                <a:lnTo>
                  <a:pt x="8822525" y="30662"/>
                </a:lnTo>
                <a:lnTo>
                  <a:pt x="8863071" y="53151"/>
                </a:lnTo>
                <a:lnTo>
                  <a:pt x="8899868" y="80923"/>
                </a:lnTo>
                <a:lnTo>
                  <a:pt x="8932405" y="113468"/>
                </a:lnTo>
                <a:lnTo>
                  <a:pt x="8960172" y="150277"/>
                </a:lnTo>
                <a:lnTo>
                  <a:pt x="8982656" y="190840"/>
                </a:lnTo>
                <a:lnTo>
                  <a:pt x="8999349" y="234645"/>
                </a:lnTo>
                <a:lnTo>
                  <a:pt x="9009740" y="281184"/>
                </a:lnTo>
                <a:lnTo>
                  <a:pt x="9013317" y="329946"/>
                </a:lnTo>
                <a:lnTo>
                  <a:pt x="9013317" y="6363525"/>
                </a:lnTo>
                <a:lnTo>
                  <a:pt x="9009740" y="6412277"/>
                </a:lnTo>
                <a:lnTo>
                  <a:pt x="8999349" y="6458809"/>
                </a:lnTo>
                <a:lnTo>
                  <a:pt x="8982656" y="6502609"/>
                </a:lnTo>
                <a:lnTo>
                  <a:pt x="8960172" y="6543167"/>
                </a:lnTo>
                <a:lnTo>
                  <a:pt x="8932405" y="6579973"/>
                </a:lnTo>
                <a:lnTo>
                  <a:pt x="8899868" y="6612517"/>
                </a:lnTo>
                <a:lnTo>
                  <a:pt x="8863071" y="6640288"/>
                </a:lnTo>
                <a:lnTo>
                  <a:pt x="8822525" y="6662776"/>
                </a:lnTo>
                <a:lnTo>
                  <a:pt x="8778740" y="6679471"/>
                </a:lnTo>
                <a:lnTo>
                  <a:pt x="8732228" y="6689862"/>
                </a:lnTo>
                <a:lnTo>
                  <a:pt x="8683498" y="6693439"/>
                </a:lnTo>
                <a:lnTo>
                  <a:pt x="329920" y="6693439"/>
                </a:lnTo>
                <a:lnTo>
                  <a:pt x="281168" y="6689862"/>
                </a:lnTo>
                <a:lnTo>
                  <a:pt x="234636" y="6679471"/>
                </a:lnTo>
                <a:lnTo>
                  <a:pt x="190835" y="6662776"/>
                </a:lnTo>
                <a:lnTo>
                  <a:pt x="150276" y="6640288"/>
                </a:lnTo>
                <a:lnTo>
                  <a:pt x="113469" y="6612517"/>
                </a:lnTo>
                <a:lnTo>
                  <a:pt x="80925" y="6579973"/>
                </a:lnTo>
                <a:lnTo>
                  <a:pt x="53153" y="6543167"/>
                </a:lnTo>
                <a:lnTo>
                  <a:pt x="30664" y="6502609"/>
                </a:lnTo>
                <a:lnTo>
                  <a:pt x="13968" y="6458809"/>
                </a:lnTo>
                <a:lnTo>
                  <a:pt x="3577" y="6412277"/>
                </a:lnTo>
                <a:lnTo>
                  <a:pt x="0" y="6363525"/>
                </a:lnTo>
                <a:lnTo>
                  <a:pt x="0" y="329946"/>
                </a:ln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895600" y="1371600"/>
            <a:ext cx="2762694" cy="232549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890773" y="1366774"/>
            <a:ext cx="2990850" cy="2335530"/>
          </a:xfrm>
          <a:custGeom>
            <a:avLst/>
            <a:gdLst/>
            <a:ahLst/>
            <a:cxnLst/>
            <a:rect l="l" t="t" r="r" b="b"/>
            <a:pathLst>
              <a:path w="2990850" h="2335529">
                <a:moveTo>
                  <a:pt x="0" y="2335022"/>
                </a:moveTo>
                <a:lnTo>
                  <a:pt x="2990850" y="2335022"/>
                </a:lnTo>
                <a:lnTo>
                  <a:pt x="2990850" y="0"/>
                </a:lnTo>
                <a:lnTo>
                  <a:pt x="0" y="0"/>
                </a:lnTo>
                <a:lnTo>
                  <a:pt x="0" y="2335022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04800" y="228600"/>
            <a:ext cx="2743200" cy="202996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00037" y="223774"/>
            <a:ext cx="2752725" cy="2039620"/>
          </a:xfrm>
          <a:custGeom>
            <a:avLst/>
            <a:gdLst/>
            <a:ahLst/>
            <a:cxnLst/>
            <a:rect l="l" t="t" r="r" b="b"/>
            <a:pathLst>
              <a:path w="2752725" h="2039620">
                <a:moveTo>
                  <a:pt x="0" y="2039492"/>
                </a:moveTo>
                <a:lnTo>
                  <a:pt x="2752725" y="2039492"/>
                </a:lnTo>
                <a:lnTo>
                  <a:pt x="2752725" y="0"/>
                </a:lnTo>
                <a:lnTo>
                  <a:pt x="0" y="0"/>
                </a:lnTo>
                <a:lnTo>
                  <a:pt x="0" y="2039492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638800" y="4267212"/>
            <a:ext cx="3058899" cy="218338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019800" y="228600"/>
            <a:ext cx="2555072" cy="228614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28600" y="3898341"/>
            <a:ext cx="4267200" cy="274927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6013450" y="222250"/>
            <a:ext cx="2629535" cy="233807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19685" rIns="0" bIns="0" rtlCol="0">
            <a:spAutoFit/>
          </a:bodyPr>
          <a:lstStyle/>
          <a:p>
            <a:pPr marL="69215">
              <a:lnSpc>
                <a:spcPct val="100000"/>
              </a:lnSpc>
              <a:spcBef>
                <a:spcPts val="155"/>
              </a:spcBef>
            </a:pPr>
            <a:r>
              <a:rPr sz="1800" spc="-190" dirty="0">
                <a:latin typeface="Times New Roman"/>
                <a:cs typeface="Times New Roman"/>
              </a:rPr>
              <a:t>WAN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633973" y="4262450"/>
            <a:ext cx="3081020" cy="2193290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248920">
              <a:lnSpc>
                <a:spcPts val="1710"/>
              </a:lnSpc>
            </a:pPr>
            <a:r>
              <a:rPr sz="1800" spc="-185" dirty="0">
                <a:latin typeface="Times New Roman"/>
                <a:cs typeface="Times New Roman"/>
              </a:rPr>
              <a:t>MAN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23837" y="3873462"/>
            <a:ext cx="4276725" cy="2785745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19050" rIns="0" bIns="0" rtlCol="0">
            <a:spAutoFit/>
          </a:bodyPr>
          <a:lstStyle/>
          <a:p>
            <a:pPr marL="629285">
              <a:lnSpc>
                <a:spcPct val="100000"/>
              </a:lnSpc>
              <a:spcBef>
                <a:spcPts val="150"/>
              </a:spcBef>
            </a:pPr>
            <a:r>
              <a:rPr sz="1800" spc="-145" dirty="0">
                <a:latin typeface="Times New Roman"/>
                <a:cs typeface="Times New Roman"/>
              </a:rPr>
              <a:t>CAN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194175" y="1348232"/>
            <a:ext cx="4114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40" dirty="0">
                <a:latin typeface="Times New Roman"/>
                <a:cs typeface="Times New Roman"/>
              </a:rPr>
              <a:t>P</a:t>
            </a:r>
            <a:r>
              <a:rPr sz="1800" spc="-170" dirty="0">
                <a:latin typeface="Times New Roman"/>
                <a:cs typeface="Times New Roman"/>
              </a:rPr>
              <a:t>AN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83540" y="427735"/>
            <a:ext cx="4286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80" dirty="0">
                <a:latin typeface="Times New Roman"/>
                <a:cs typeface="Times New Roman"/>
              </a:rPr>
              <a:t>LAN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222250" y="1136650"/>
          <a:ext cx="8915400" cy="556640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28850"/>
                <a:gridCol w="2228850"/>
                <a:gridCol w="2228850"/>
                <a:gridCol w="2228850"/>
              </a:tblGrid>
              <a:tr h="505459"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2400" b="1" spc="-235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PARAMETERS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273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D24717"/>
                    </a:solidFill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2400" b="1" spc="-215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LAN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273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D24717"/>
                    </a:solidFill>
                  </a:tcPr>
                </a:tc>
                <a:tc>
                  <a:txBody>
                    <a:bodyPr/>
                    <a:lstStyle/>
                    <a:p>
                      <a:pPr marL="15875"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2400" b="1" spc="-245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WAN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273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D24717"/>
                    </a:solidFill>
                  </a:tcPr>
                </a:tc>
                <a:tc>
                  <a:txBody>
                    <a:bodyPr/>
                    <a:lstStyle/>
                    <a:p>
                      <a:pPr marL="15875"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2400" b="1" spc="-120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MAN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273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D24717"/>
                    </a:solidFill>
                  </a:tcPr>
                </a:tc>
              </a:tr>
              <a:tr h="779780"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1739"/>
                        </a:spcBef>
                      </a:pPr>
                      <a:r>
                        <a:rPr sz="1800" spc="-70" dirty="0">
                          <a:solidFill>
                            <a:srgbClr val="9E3611"/>
                          </a:solidFill>
                          <a:latin typeface="Times New Roman"/>
                          <a:cs typeface="Times New Roman"/>
                        </a:rPr>
                        <a:t>Ownership </a:t>
                      </a:r>
                      <a:r>
                        <a:rPr sz="1800" spc="-105" dirty="0">
                          <a:solidFill>
                            <a:srgbClr val="9E3611"/>
                          </a:solidFill>
                          <a:latin typeface="Times New Roman"/>
                          <a:cs typeface="Times New Roman"/>
                        </a:rPr>
                        <a:t>of</a:t>
                      </a:r>
                      <a:r>
                        <a:rPr sz="1800" spc="-65" dirty="0">
                          <a:solidFill>
                            <a:srgbClr val="9E3611"/>
                          </a:solidFill>
                          <a:latin typeface="Times New Roman"/>
                          <a:cs typeface="Times New Roman"/>
                        </a:rPr>
                        <a:t> network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22097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CFCC"/>
                    </a:solidFill>
                  </a:tcPr>
                </a:tc>
                <a:tc>
                  <a:txBody>
                    <a:bodyPr/>
                    <a:lstStyle/>
                    <a:p>
                      <a:pPr marL="13335" algn="ctr">
                        <a:lnSpc>
                          <a:spcPct val="100000"/>
                        </a:lnSpc>
                        <a:spcBef>
                          <a:spcPts val="1739"/>
                        </a:spcBef>
                      </a:pPr>
                      <a:r>
                        <a:rPr sz="1800" spc="-75" dirty="0">
                          <a:latin typeface="Times New Roman"/>
                          <a:cs typeface="Times New Roman"/>
                        </a:rPr>
                        <a:t>Private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22097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CFCC"/>
                    </a:solidFill>
                  </a:tcPr>
                </a:tc>
                <a:tc>
                  <a:txBody>
                    <a:bodyPr/>
                    <a:lstStyle/>
                    <a:p>
                      <a:pPr marL="13335" algn="ctr">
                        <a:lnSpc>
                          <a:spcPct val="100000"/>
                        </a:lnSpc>
                        <a:spcBef>
                          <a:spcPts val="1739"/>
                        </a:spcBef>
                      </a:pPr>
                      <a:r>
                        <a:rPr sz="1800" spc="-75" dirty="0">
                          <a:latin typeface="Times New Roman"/>
                          <a:cs typeface="Times New Roman"/>
                        </a:rPr>
                        <a:t>Private </a:t>
                      </a:r>
                      <a:r>
                        <a:rPr sz="1800" spc="-30" dirty="0">
                          <a:latin typeface="Times New Roman"/>
                          <a:cs typeface="Times New Roman"/>
                        </a:rPr>
                        <a:t>or</a:t>
                      </a:r>
                      <a:r>
                        <a:rPr sz="1800" spc="-5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-95" dirty="0">
                          <a:latin typeface="Times New Roman"/>
                          <a:cs typeface="Times New Roman"/>
                        </a:rPr>
                        <a:t>public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22097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CFCC"/>
                    </a:solidFill>
                  </a:tcPr>
                </a:tc>
                <a:tc>
                  <a:txBody>
                    <a:bodyPr/>
                    <a:lstStyle/>
                    <a:p>
                      <a:pPr marL="14604" algn="ctr">
                        <a:lnSpc>
                          <a:spcPct val="100000"/>
                        </a:lnSpc>
                        <a:spcBef>
                          <a:spcPts val="1739"/>
                        </a:spcBef>
                      </a:pPr>
                      <a:r>
                        <a:rPr sz="1800" spc="-75" dirty="0">
                          <a:latin typeface="Times New Roman"/>
                          <a:cs typeface="Times New Roman"/>
                        </a:rPr>
                        <a:t>Private </a:t>
                      </a:r>
                      <a:r>
                        <a:rPr sz="1800" spc="-30" dirty="0">
                          <a:latin typeface="Times New Roman"/>
                          <a:cs typeface="Times New Roman"/>
                        </a:rPr>
                        <a:t>or</a:t>
                      </a:r>
                      <a:r>
                        <a:rPr sz="1800" spc="-5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-95" dirty="0">
                          <a:latin typeface="Times New Roman"/>
                          <a:cs typeface="Times New Roman"/>
                        </a:rPr>
                        <a:t>public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22097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CFCC"/>
                    </a:solidFill>
                  </a:tcPr>
                </a:tc>
              </a:tr>
              <a:tr h="779780">
                <a:tc>
                  <a:txBody>
                    <a:bodyPr/>
                    <a:lstStyle/>
                    <a:p>
                      <a:pPr marL="798195" marR="360045" indent="-419100">
                        <a:lnSpc>
                          <a:spcPct val="100000"/>
                        </a:lnSpc>
                        <a:spcBef>
                          <a:spcPts val="665"/>
                        </a:spcBef>
                      </a:pPr>
                      <a:r>
                        <a:rPr sz="1800" spc="-90" dirty="0">
                          <a:solidFill>
                            <a:srgbClr val="9E3611"/>
                          </a:solidFill>
                          <a:latin typeface="Times New Roman"/>
                          <a:cs typeface="Times New Roman"/>
                        </a:rPr>
                        <a:t>Geographical</a:t>
                      </a:r>
                      <a:r>
                        <a:rPr sz="1800" spc="-150" dirty="0">
                          <a:solidFill>
                            <a:srgbClr val="9E361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-90" dirty="0">
                          <a:solidFill>
                            <a:srgbClr val="9E3611"/>
                          </a:solidFill>
                          <a:latin typeface="Times New Roman"/>
                          <a:cs typeface="Times New Roman"/>
                        </a:rPr>
                        <a:t>area  covered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844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7E9E7"/>
                    </a:solidFill>
                  </a:tcPr>
                </a:tc>
                <a:tc>
                  <a:txBody>
                    <a:bodyPr/>
                    <a:lstStyle/>
                    <a:p>
                      <a:pPr marL="13335" algn="ctr">
                        <a:lnSpc>
                          <a:spcPct val="100000"/>
                        </a:lnSpc>
                        <a:spcBef>
                          <a:spcPts val="1739"/>
                        </a:spcBef>
                      </a:pPr>
                      <a:r>
                        <a:rPr sz="1800" spc="-130" dirty="0">
                          <a:latin typeface="Times New Roman"/>
                          <a:cs typeface="Times New Roman"/>
                        </a:rPr>
                        <a:t>Small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22097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7E9E7"/>
                    </a:solidFill>
                  </a:tcPr>
                </a:tc>
                <a:tc>
                  <a:txBody>
                    <a:bodyPr/>
                    <a:lstStyle/>
                    <a:p>
                      <a:pPr marL="13335" algn="ctr">
                        <a:lnSpc>
                          <a:spcPct val="100000"/>
                        </a:lnSpc>
                        <a:spcBef>
                          <a:spcPts val="1739"/>
                        </a:spcBef>
                      </a:pPr>
                      <a:r>
                        <a:rPr sz="1800" spc="-155" dirty="0">
                          <a:latin typeface="Times New Roman"/>
                          <a:cs typeface="Times New Roman"/>
                        </a:rPr>
                        <a:t>Very</a:t>
                      </a:r>
                      <a:r>
                        <a:rPr sz="1800" spc="-6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-85" dirty="0">
                          <a:latin typeface="Times New Roman"/>
                          <a:cs typeface="Times New Roman"/>
                        </a:rPr>
                        <a:t>large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22097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7E9E7"/>
                    </a:solidFill>
                  </a:tcPr>
                </a:tc>
                <a:tc>
                  <a:txBody>
                    <a:bodyPr/>
                    <a:lstStyle/>
                    <a:p>
                      <a:pPr marL="14604" algn="ctr">
                        <a:lnSpc>
                          <a:spcPct val="100000"/>
                        </a:lnSpc>
                        <a:spcBef>
                          <a:spcPts val="1739"/>
                        </a:spcBef>
                      </a:pPr>
                      <a:r>
                        <a:rPr sz="1800" spc="-75" dirty="0">
                          <a:latin typeface="Times New Roman"/>
                          <a:cs typeface="Times New Roman"/>
                        </a:rPr>
                        <a:t>Moderate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22097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7E9E7"/>
                    </a:solidFill>
                  </a:tcPr>
                </a:tc>
              </a:tr>
              <a:tr h="779780"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1745"/>
                        </a:spcBef>
                      </a:pPr>
                      <a:r>
                        <a:rPr sz="1800" spc="-105" dirty="0">
                          <a:solidFill>
                            <a:srgbClr val="9E3611"/>
                          </a:solidFill>
                          <a:latin typeface="Times New Roman"/>
                          <a:cs typeface="Times New Roman"/>
                        </a:rPr>
                        <a:t>Design </a:t>
                      </a:r>
                      <a:r>
                        <a:rPr sz="1800" spc="-100" dirty="0">
                          <a:solidFill>
                            <a:srgbClr val="9E3611"/>
                          </a:solidFill>
                          <a:latin typeface="Times New Roman"/>
                          <a:cs typeface="Times New Roman"/>
                        </a:rPr>
                        <a:t>and</a:t>
                      </a:r>
                      <a:r>
                        <a:rPr sz="1800" spc="-25" dirty="0">
                          <a:solidFill>
                            <a:srgbClr val="9E361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-90" dirty="0">
                          <a:solidFill>
                            <a:srgbClr val="9E3611"/>
                          </a:solidFill>
                          <a:latin typeface="Times New Roman"/>
                          <a:cs typeface="Times New Roman"/>
                        </a:rPr>
                        <a:t>maintenance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2216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CFCC"/>
                    </a:solidFill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1745"/>
                        </a:spcBef>
                      </a:pPr>
                      <a:r>
                        <a:rPr sz="1800" spc="-160" dirty="0">
                          <a:latin typeface="Times New Roman"/>
                          <a:cs typeface="Times New Roman"/>
                        </a:rPr>
                        <a:t>Easy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2216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CFCC"/>
                    </a:solidFill>
                  </a:tcPr>
                </a:tc>
                <a:tc>
                  <a:txBody>
                    <a:bodyPr/>
                    <a:lstStyle/>
                    <a:p>
                      <a:pPr marL="13970" algn="ctr">
                        <a:lnSpc>
                          <a:spcPct val="100000"/>
                        </a:lnSpc>
                        <a:spcBef>
                          <a:spcPts val="1745"/>
                        </a:spcBef>
                      </a:pPr>
                      <a:r>
                        <a:rPr sz="1800" spc="-50" dirty="0">
                          <a:latin typeface="Times New Roman"/>
                          <a:cs typeface="Times New Roman"/>
                        </a:rPr>
                        <a:t>Not</a:t>
                      </a:r>
                      <a:r>
                        <a:rPr sz="1800" spc="-5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-125" dirty="0">
                          <a:latin typeface="Times New Roman"/>
                          <a:cs typeface="Times New Roman"/>
                        </a:rPr>
                        <a:t>easy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2216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CFCC"/>
                    </a:solidFill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ct val="100000"/>
                        </a:lnSpc>
                        <a:spcBef>
                          <a:spcPts val="1745"/>
                        </a:spcBef>
                      </a:pPr>
                      <a:r>
                        <a:rPr sz="1800" spc="-50" dirty="0">
                          <a:latin typeface="Times New Roman"/>
                          <a:cs typeface="Times New Roman"/>
                        </a:rPr>
                        <a:t>Not</a:t>
                      </a:r>
                      <a:r>
                        <a:rPr sz="1800" spc="-5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-125" dirty="0">
                          <a:latin typeface="Times New Roman"/>
                          <a:cs typeface="Times New Roman"/>
                        </a:rPr>
                        <a:t>easy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2216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CFCC"/>
                    </a:solidFill>
                  </a:tcPr>
                </a:tc>
              </a:tr>
              <a:tr h="11620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850">
                        <a:latin typeface="Times New Roman"/>
                        <a:cs typeface="Times New Roman"/>
                      </a:endParaRPr>
                    </a:p>
                    <a:p>
                      <a:pPr marL="1333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800" spc="-90" dirty="0">
                          <a:solidFill>
                            <a:srgbClr val="9E3611"/>
                          </a:solidFill>
                          <a:latin typeface="Times New Roman"/>
                          <a:cs typeface="Times New Roman"/>
                        </a:rPr>
                        <a:t>Communication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marL="11430" algn="ctr">
                        <a:lnSpc>
                          <a:spcPct val="100000"/>
                        </a:lnSpc>
                      </a:pPr>
                      <a:r>
                        <a:rPr sz="1800" spc="-90" dirty="0">
                          <a:solidFill>
                            <a:srgbClr val="9E3611"/>
                          </a:solidFill>
                          <a:latin typeface="Times New Roman"/>
                          <a:cs typeface="Times New Roman"/>
                        </a:rPr>
                        <a:t>medium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50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7E9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850">
                        <a:latin typeface="Times New Roman"/>
                        <a:cs typeface="Times New Roman"/>
                      </a:endParaRPr>
                    </a:p>
                    <a:p>
                      <a:pPr marL="1206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800" spc="-105" dirty="0">
                          <a:latin typeface="Times New Roman"/>
                          <a:cs typeface="Times New Roman"/>
                        </a:rPr>
                        <a:t>Twisted </a:t>
                      </a:r>
                      <a:r>
                        <a:rPr sz="1800" spc="-95" dirty="0">
                          <a:latin typeface="Times New Roman"/>
                          <a:cs typeface="Times New Roman"/>
                        </a:rPr>
                        <a:t>Pair</a:t>
                      </a:r>
                      <a:r>
                        <a:rPr sz="1800" spc="3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-105" dirty="0">
                          <a:latin typeface="Times New Roman"/>
                          <a:cs typeface="Times New Roman"/>
                        </a:rPr>
                        <a:t>cable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marL="12065" algn="ctr">
                        <a:lnSpc>
                          <a:spcPct val="100000"/>
                        </a:lnSpc>
                      </a:pPr>
                      <a:r>
                        <a:rPr sz="1800" spc="-75" dirty="0">
                          <a:latin typeface="Times New Roman"/>
                          <a:cs typeface="Times New Roman"/>
                        </a:rPr>
                        <a:t>(UTP)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50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7E9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  <a:p>
                      <a:pPr marL="12700" algn="ctr">
                        <a:lnSpc>
                          <a:spcPct val="100000"/>
                        </a:lnSpc>
                      </a:pPr>
                      <a:r>
                        <a:rPr sz="1800" spc="-140" dirty="0">
                          <a:latin typeface="Times New Roman"/>
                          <a:cs typeface="Times New Roman"/>
                        </a:rPr>
                        <a:t>PSTN </a:t>
                      </a:r>
                      <a:r>
                        <a:rPr sz="1800" spc="-30" dirty="0">
                          <a:latin typeface="Times New Roman"/>
                          <a:cs typeface="Times New Roman"/>
                        </a:rPr>
                        <a:t>or </a:t>
                      </a:r>
                      <a:r>
                        <a:rPr sz="1800" spc="-70" dirty="0">
                          <a:latin typeface="Times New Roman"/>
                          <a:cs typeface="Times New Roman"/>
                        </a:rPr>
                        <a:t>satellite</a:t>
                      </a:r>
                      <a:r>
                        <a:rPr sz="1800" spc="-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-105" dirty="0">
                          <a:latin typeface="Times New Roman"/>
                          <a:cs typeface="Times New Roman"/>
                        </a:rPr>
                        <a:t>links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8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7E9E7"/>
                    </a:solidFill>
                  </a:tcPr>
                </a:tc>
                <a:tc>
                  <a:txBody>
                    <a:bodyPr/>
                    <a:lstStyle/>
                    <a:p>
                      <a:pPr marL="216535" marR="185420" algn="ctr">
                        <a:lnSpc>
                          <a:spcPct val="100000"/>
                        </a:lnSpc>
                        <a:spcBef>
                          <a:spcPts val="1090"/>
                        </a:spcBef>
                      </a:pPr>
                      <a:r>
                        <a:rPr sz="1800" spc="-105" dirty="0">
                          <a:latin typeface="Times New Roman"/>
                          <a:cs typeface="Times New Roman"/>
                        </a:rPr>
                        <a:t>Coaxial </a:t>
                      </a:r>
                      <a:r>
                        <a:rPr sz="1800" spc="-85" dirty="0">
                          <a:latin typeface="Times New Roman"/>
                          <a:cs typeface="Times New Roman"/>
                        </a:rPr>
                        <a:t>cables,</a:t>
                      </a:r>
                      <a:r>
                        <a:rPr sz="1800" spc="-114" dirty="0">
                          <a:latin typeface="Times New Roman"/>
                          <a:cs typeface="Times New Roman"/>
                        </a:rPr>
                        <a:t> PSTN,  </a:t>
                      </a:r>
                      <a:r>
                        <a:rPr sz="1800" spc="-75" dirty="0">
                          <a:latin typeface="Times New Roman"/>
                          <a:cs typeface="Times New Roman"/>
                        </a:rPr>
                        <a:t>optical </a:t>
                      </a:r>
                      <a:r>
                        <a:rPr sz="1800" spc="-60" dirty="0">
                          <a:latin typeface="Times New Roman"/>
                          <a:cs typeface="Times New Roman"/>
                        </a:rPr>
                        <a:t>fibre, </a:t>
                      </a:r>
                      <a:r>
                        <a:rPr sz="1800" spc="-85" dirty="0">
                          <a:latin typeface="Times New Roman"/>
                          <a:cs typeface="Times New Roman"/>
                        </a:rPr>
                        <a:t>cables,  wireless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1384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7E9E7"/>
                    </a:solidFill>
                  </a:tcPr>
                </a:tc>
              </a:tr>
              <a:tr h="779780">
                <a:tc>
                  <a:txBody>
                    <a:bodyPr/>
                    <a:lstStyle/>
                    <a:p>
                      <a:pPr marL="13970" algn="ctr">
                        <a:lnSpc>
                          <a:spcPct val="100000"/>
                        </a:lnSpc>
                        <a:spcBef>
                          <a:spcPts val="1595"/>
                        </a:spcBef>
                      </a:pPr>
                      <a:r>
                        <a:rPr sz="2000" spc="-120" dirty="0">
                          <a:solidFill>
                            <a:srgbClr val="9E3611"/>
                          </a:solidFill>
                          <a:latin typeface="Times New Roman"/>
                          <a:cs typeface="Times New Roman"/>
                        </a:rPr>
                        <a:t>Bandwidth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2025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CFCC"/>
                    </a:solidFill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ct val="100000"/>
                        </a:lnSpc>
                        <a:spcBef>
                          <a:spcPts val="1595"/>
                        </a:spcBef>
                      </a:pPr>
                      <a:r>
                        <a:rPr sz="2000" spc="-160" dirty="0">
                          <a:latin typeface="Times New Roman"/>
                          <a:cs typeface="Times New Roman"/>
                        </a:rPr>
                        <a:t>Low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2025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CFCC"/>
                    </a:solidFill>
                  </a:tcPr>
                </a:tc>
                <a:tc>
                  <a:txBody>
                    <a:bodyPr/>
                    <a:lstStyle/>
                    <a:p>
                      <a:pPr marL="14604" algn="ctr">
                        <a:lnSpc>
                          <a:spcPct val="100000"/>
                        </a:lnSpc>
                        <a:spcBef>
                          <a:spcPts val="1595"/>
                        </a:spcBef>
                      </a:pPr>
                      <a:r>
                        <a:rPr sz="2000" spc="-130" dirty="0">
                          <a:latin typeface="Times New Roman"/>
                          <a:cs typeface="Times New Roman"/>
                        </a:rPr>
                        <a:t>High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2025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CFCC"/>
                    </a:solidFill>
                  </a:tcPr>
                </a:tc>
                <a:tc>
                  <a:txBody>
                    <a:bodyPr/>
                    <a:lstStyle/>
                    <a:p>
                      <a:pPr marL="13335" algn="ctr">
                        <a:lnSpc>
                          <a:spcPct val="100000"/>
                        </a:lnSpc>
                        <a:spcBef>
                          <a:spcPts val="1595"/>
                        </a:spcBef>
                      </a:pPr>
                      <a:r>
                        <a:rPr sz="2000" spc="-75" dirty="0">
                          <a:latin typeface="Times New Roman"/>
                          <a:cs typeface="Times New Roman"/>
                        </a:rPr>
                        <a:t>moderate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2025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CFCC"/>
                    </a:solidFill>
                  </a:tcPr>
                </a:tc>
              </a:tr>
              <a:tr h="779780">
                <a:tc>
                  <a:txBody>
                    <a:bodyPr/>
                    <a:lstStyle/>
                    <a:p>
                      <a:pPr marL="14604" algn="ctr">
                        <a:lnSpc>
                          <a:spcPct val="100000"/>
                        </a:lnSpc>
                        <a:spcBef>
                          <a:spcPts val="1595"/>
                        </a:spcBef>
                      </a:pPr>
                      <a:r>
                        <a:rPr sz="2000" spc="-110" dirty="0">
                          <a:solidFill>
                            <a:srgbClr val="9E3611"/>
                          </a:solidFill>
                          <a:latin typeface="Times New Roman"/>
                          <a:cs typeface="Times New Roman"/>
                        </a:rPr>
                        <a:t>Data</a:t>
                      </a:r>
                      <a:r>
                        <a:rPr sz="2000" spc="-65" dirty="0">
                          <a:solidFill>
                            <a:srgbClr val="9E361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spc="-80" dirty="0">
                          <a:solidFill>
                            <a:srgbClr val="9E3611"/>
                          </a:solidFill>
                          <a:latin typeface="Times New Roman"/>
                          <a:cs typeface="Times New Roman"/>
                        </a:rPr>
                        <a:t>rates(speed)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2025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7E9E7"/>
                    </a:solidFill>
                  </a:tcPr>
                </a:tc>
                <a:tc>
                  <a:txBody>
                    <a:bodyPr/>
                    <a:lstStyle/>
                    <a:p>
                      <a:pPr marL="13970" algn="ctr">
                        <a:lnSpc>
                          <a:spcPct val="100000"/>
                        </a:lnSpc>
                        <a:spcBef>
                          <a:spcPts val="1595"/>
                        </a:spcBef>
                      </a:pPr>
                      <a:r>
                        <a:rPr sz="2000" spc="-125" dirty="0">
                          <a:latin typeface="Times New Roman"/>
                          <a:cs typeface="Times New Roman"/>
                        </a:rPr>
                        <a:t>High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2025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7E9E7"/>
                    </a:solidFill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ct val="100000"/>
                        </a:lnSpc>
                        <a:spcBef>
                          <a:spcPts val="1595"/>
                        </a:spcBef>
                      </a:pPr>
                      <a:r>
                        <a:rPr sz="2000" spc="-160" dirty="0">
                          <a:latin typeface="Times New Roman"/>
                          <a:cs typeface="Times New Roman"/>
                        </a:rPr>
                        <a:t>Low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2025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7E9E7"/>
                    </a:solidFill>
                  </a:tcPr>
                </a:tc>
                <a:tc>
                  <a:txBody>
                    <a:bodyPr/>
                    <a:lstStyle/>
                    <a:p>
                      <a:pPr marL="13970" algn="ctr">
                        <a:lnSpc>
                          <a:spcPct val="100000"/>
                        </a:lnSpc>
                        <a:spcBef>
                          <a:spcPts val="1595"/>
                        </a:spcBef>
                      </a:pPr>
                      <a:r>
                        <a:rPr sz="2000" spc="-75" dirty="0">
                          <a:latin typeface="Times New Roman"/>
                          <a:cs typeface="Times New Roman"/>
                        </a:rPr>
                        <a:t>moderate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2025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7E9E7"/>
                    </a:solidFill>
                  </a:tcPr>
                </a:tc>
              </a:tr>
            </a:tbl>
          </a:graphicData>
        </a:graphic>
      </p:graphicFrame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443608" y="310337"/>
            <a:ext cx="6713220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20" dirty="0"/>
              <a:t>DISTINGUISH </a:t>
            </a:r>
            <a:r>
              <a:rPr sz="3200" spc="-10" dirty="0"/>
              <a:t>BETWEEN</a:t>
            </a:r>
            <a:r>
              <a:rPr sz="3200" spc="-355" dirty="0"/>
              <a:t> </a:t>
            </a:r>
            <a:r>
              <a:rPr sz="3200" spc="-95" dirty="0"/>
              <a:t>LAN,WAN,MAN</a:t>
            </a:r>
            <a:endParaRPr sz="32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444" y="688974"/>
            <a:ext cx="466598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165" dirty="0"/>
              <a:t>Network</a:t>
            </a:r>
            <a:r>
              <a:rPr sz="4000" spc="-260" dirty="0"/>
              <a:t> </a:t>
            </a:r>
            <a:r>
              <a:rPr sz="4000" spc="-120" dirty="0"/>
              <a:t>performance</a:t>
            </a:r>
            <a:endParaRPr sz="4000"/>
          </a:p>
        </p:txBody>
      </p:sp>
      <p:sp>
        <p:nvSpPr>
          <p:cNvPr id="3" name="object 3"/>
          <p:cNvSpPr txBox="1"/>
          <p:nvPr/>
        </p:nvSpPr>
        <p:spPr>
          <a:xfrm>
            <a:off x="7289418" y="1689353"/>
            <a:ext cx="3333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240" dirty="0">
                <a:latin typeface="Times New Roman"/>
                <a:cs typeface="Times New Roman"/>
              </a:rPr>
              <a:t>(m</a:t>
            </a:r>
            <a:r>
              <a:rPr sz="1800" i="1" spc="-175" dirty="0">
                <a:latin typeface="Times New Roman"/>
                <a:cs typeface="Times New Roman"/>
              </a:rPr>
              <a:t>s</a:t>
            </a:r>
            <a:r>
              <a:rPr sz="1800" i="1" spc="-135" dirty="0">
                <a:latin typeface="Times New Roman"/>
                <a:cs typeface="Times New Roman"/>
              </a:rPr>
              <a:t>)</a:t>
            </a:r>
            <a:endParaRPr sz="1800">
              <a:latin typeface="Times New Roman"/>
              <a:cs typeface="Times New Roman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1513744" y="1407350"/>
          <a:ext cx="6597649" cy="4653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13815"/>
                <a:gridCol w="2074545"/>
                <a:gridCol w="1298575"/>
                <a:gridCol w="986789"/>
                <a:gridCol w="923925"/>
              </a:tblGrid>
              <a:tr h="97218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2050">
                        <a:latin typeface="Times New Roman"/>
                        <a:cs typeface="Times New Roman"/>
                      </a:endParaRPr>
                    </a:p>
                    <a:p>
                      <a:pPr marL="83185">
                        <a:lnSpc>
                          <a:spcPct val="100000"/>
                        </a:lnSpc>
                      </a:pPr>
                      <a:r>
                        <a:rPr sz="1800" b="1" i="1" spc="-45" dirty="0">
                          <a:latin typeface="Times New Roman"/>
                          <a:cs typeface="Times New Roman"/>
                        </a:rPr>
                        <a:t>Wired: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2857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25095">
                        <a:lnSpc>
                          <a:spcPct val="100000"/>
                        </a:lnSpc>
                        <a:spcBef>
                          <a:spcPts val="730"/>
                        </a:spcBef>
                      </a:pPr>
                      <a:r>
                        <a:rPr sz="1800" i="1" spc="-204" dirty="0">
                          <a:latin typeface="Times New Roman"/>
                          <a:cs typeface="Times New Roman"/>
                        </a:rPr>
                        <a:t>Example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92710" marB="0">
                    <a:lnT w="2857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78435">
                        <a:lnSpc>
                          <a:spcPct val="100000"/>
                        </a:lnSpc>
                        <a:spcBef>
                          <a:spcPts val="730"/>
                        </a:spcBef>
                      </a:pPr>
                      <a:r>
                        <a:rPr sz="1800" i="1" spc="-200" dirty="0">
                          <a:latin typeface="Times New Roman"/>
                          <a:cs typeface="Times New Roman"/>
                        </a:rPr>
                        <a:t>Range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92710" marB="0">
                    <a:lnT w="2857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73660" marR="109220">
                        <a:lnSpc>
                          <a:spcPct val="73600"/>
                        </a:lnSpc>
                        <a:spcBef>
                          <a:spcPts val="1300"/>
                        </a:spcBef>
                      </a:pPr>
                      <a:r>
                        <a:rPr sz="1800" i="1" dirty="0">
                          <a:latin typeface="Times New Roman"/>
                          <a:cs typeface="Times New Roman"/>
                        </a:rPr>
                        <a:t>Ban</a:t>
                      </a:r>
                      <a:r>
                        <a:rPr sz="1800" i="1" spc="-15" dirty="0">
                          <a:latin typeface="Times New Roman"/>
                          <a:cs typeface="Times New Roman"/>
                        </a:rPr>
                        <a:t>d</a:t>
                      </a:r>
                      <a:r>
                        <a:rPr sz="1800" i="1" spc="-5" dirty="0">
                          <a:latin typeface="Times New Roman"/>
                          <a:cs typeface="Times New Roman"/>
                        </a:rPr>
                        <a:t>width  </a:t>
                      </a:r>
                      <a:r>
                        <a:rPr sz="1800" i="1" spc="-210" dirty="0">
                          <a:latin typeface="Times New Roman"/>
                          <a:cs typeface="Times New Roman"/>
                        </a:rPr>
                        <a:t>(Mbps)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165100" marB="0">
                    <a:lnT w="2857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14300">
                        <a:lnSpc>
                          <a:spcPct val="100000"/>
                        </a:lnSpc>
                        <a:spcBef>
                          <a:spcPts val="730"/>
                        </a:spcBef>
                      </a:pPr>
                      <a:r>
                        <a:rPr sz="1800" i="1" spc="-185" dirty="0">
                          <a:latin typeface="Times New Roman"/>
                          <a:cs typeface="Times New Roman"/>
                        </a:rPr>
                        <a:t>Latency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92710" marB="0">
                    <a:lnT w="28575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403225">
                <a:tc>
                  <a:txBody>
                    <a:bodyPr/>
                    <a:lstStyle/>
                    <a:p>
                      <a:pPr marL="83185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sz="1800" spc="-180" dirty="0">
                          <a:latin typeface="Times New Roman"/>
                          <a:cs typeface="Times New Roman"/>
                        </a:rPr>
                        <a:t>LAN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29845" marB="0"/>
                </a:tc>
                <a:tc>
                  <a:txBody>
                    <a:bodyPr/>
                    <a:lstStyle/>
                    <a:p>
                      <a:pPr marL="125095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sz="1800" spc="-50" dirty="0">
                          <a:latin typeface="Times New Roman"/>
                          <a:cs typeface="Times New Roman"/>
                        </a:rPr>
                        <a:t>Ethernet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29845" marB="0"/>
                </a:tc>
                <a:tc>
                  <a:txBody>
                    <a:bodyPr/>
                    <a:lstStyle/>
                    <a:p>
                      <a:pPr marL="178435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sz="1800" spc="-65" dirty="0">
                          <a:latin typeface="Times New Roman"/>
                          <a:cs typeface="Times New Roman"/>
                        </a:rPr>
                        <a:t>1-2</a:t>
                      </a:r>
                      <a:r>
                        <a:rPr sz="1800" spc="-5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-110" dirty="0">
                          <a:latin typeface="Times New Roman"/>
                          <a:cs typeface="Times New Roman"/>
                        </a:rPr>
                        <a:t>km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29845" marB="0"/>
                </a:tc>
                <a:tc>
                  <a:txBody>
                    <a:bodyPr/>
                    <a:lstStyle/>
                    <a:p>
                      <a:pPr marL="73660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sz="1800" spc="-70" dirty="0">
                          <a:latin typeface="Times New Roman"/>
                          <a:cs typeface="Times New Roman"/>
                        </a:rPr>
                        <a:t>10-1000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29845" marB="0"/>
                </a:tc>
                <a:tc>
                  <a:txBody>
                    <a:bodyPr/>
                    <a:lstStyle/>
                    <a:p>
                      <a:pPr marL="114300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sz="1800" spc="-70" dirty="0">
                          <a:latin typeface="Times New Roman"/>
                          <a:cs typeface="Times New Roman"/>
                        </a:rPr>
                        <a:t>1-10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29845" marB="0"/>
                </a:tc>
              </a:tr>
              <a:tr h="401955">
                <a:tc>
                  <a:txBody>
                    <a:bodyPr/>
                    <a:lstStyle/>
                    <a:p>
                      <a:pPr marL="83185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spc="-185" dirty="0">
                          <a:latin typeface="Times New Roman"/>
                          <a:cs typeface="Times New Roman"/>
                        </a:rPr>
                        <a:t>MAN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28575" marB="0"/>
                </a:tc>
                <a:tc>
                  <a:txBody>
                    <a:bodyPr/>
                    <a:lstStyle/>
                    <a:p>
                      <a:pPr marL="125095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spc="-229" dirty="0">
                          <a:latin typeface="Times New Roman"/>
                          <a:cs typeface="Times New Roman"/>
                        </a:rPr>
                        <a:t>ATM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28575" marB="0"/>
                </a:tc>
                <a:tc>
                  <a:txBody>
                    <a:bodyPr/>
                    <a:lstStyle/>
                    <a:p>
                      <a:pPr marL="178435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spc="-75" dirty="0">
                          <a:latin typeface="Times New Roman"/>
                          <a:cs typeface="Times New Roman"/>
                        </a:rPr>
                        <a:t>250</a:t>
                      </a:r>
                      <a:r>
                        <a:rPr sz="1800" spc="-5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-110" dirty="0">
                          <a:latin typeface="Times New Roman"/>
                          <a:cs typeface="Times New Roman"/>
                        </a:rPr>
                        <a:t>km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28575" marB="0"/>
                </a:tc>
                <a:tc>
                  <a:txBody>
                    <a:bodyPr/>
                    <a:lstStyle/>
                    <a:p>
                      <a:pPr marL="73660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spc="-70" dirty="0">
                          <a:latin typeface="Times New Roman"/>
                          <a:cs typeface="Times New Roman"/>
                        </a:rPr>
                        <a:t>1-150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28575" marB="0"/>
                </a:tc>
                <a:tc>
                  <a:txBody>
                    <a:bodyPr/>
                    <a:lstStyle/>
                    <a:p>
                      <a:pPr marL="114300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spc="-80" dirty="0">
                          <a:latin typeface="Times New Roman"/>
                          <a:cs typeface="Times New Roman"/>
                        </a:rPr>
                        <a:t>10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28575" marB="0"/>
                </a:tc>
              </a:tr>
              <a:tr h="403860">
                <a:tc>
                  <a:txBody>
                    <a:bodyPr/>
                    <a:lstStyle/>
                    <a:p>
                      <a:pPr marL="83185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1800" spc="-190" dirty="0">
                          <a:latin typeface="Times New Roman"/>
                          <a:cs typeface="Times New Roman"/>
                        </a:rPr>
                        <a:t>WAN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29209" marB="0"/>
                </a:tc>
                <a:tc>
                  <a:txBody>
                    <a:bodyPr/>
                    <a:lstStyle/>
                    <a:p>
                      <a:pPr marL="125095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1800" spc="-120" dirty="0">
                          <a:latin typeface="Times New Roman"/>
                          <a:cs typeface="Times New Roman"/>
                        </a:rPr>
                        <a:t>IP</a:t>
                      </a:r>
                      <a:r>
                        <a:rPr sz="1800" spc="-6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-65" dirty="0">
                          <a:latin typeface="Times New Roman"/>
                          <a:cs typeface="Times New Roman"/>
                        </a:rPr>
                        <a:t>routing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29209" marB="0"/>
                </a:tc>
                <a:tc>
                  <a:txBody>
                    <a:bodyPr/>
                    <a:lstStyle/>
                    <a:p>
                      <a:pPr marL="178435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1800" spc="-85" dirty="0">
                          <a:latin typeface="Times New Roman"/>
                          <a:cs typeface="Times New Roman"/>
                        </a:rPr>
                        <a:t>worldwide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29209" marB="0"/>
                </a:tc>
                <a:tc>
                  <a:txBody>
                    <a:bodyPr/>
                    <a:lstStyle/>
                    <a:p>
                      <a:pPr marL="73660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1800" spc="-50" dirty="0">
                          <a:latin typeface="Times New Roman"/>
                          <a:cs typeface="Times New Roman"/>
                        </a:rPr>
                        <a:t>.01-600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29209" marB="0"/>
                </a:tc>
                <a:tc>
                  <a:txBody>
                    <a:bodyPr/>
                    <a:lstStyle/>
                    <a:p>
                      <a:pPr marL="114300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1800" spc="-70" dirty="0">
                          <a:latin typeface="Times New Roman"/>
                          <a:cs typeface="Times New Roman"/>
                        </a:rPr>
                        <a:t>100-500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29209" marB="0"/>
                </a:tc>
              </a:tr>
              <a:tr h="403860">
                <a:tc>
                  <a:txBody>
                    <a:bodyPr/>
                    <a:lstStyle/>
                    <a:p>
                      <a:pPr marL="8318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spc="-55" dirty="0">
                          <a:latin typeface="Times New Roman"/>
                          <a:cs typeface="Times New Roman"/>
                        </a:rPr>
                        <a:t>Internetwork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0480" marB="0"/>
                </a:tc>
                <a:tc>
                  <a:txBody>
                    <a:bodyPr/>
                    <a:lstStyle/>
                    <a:p>
                      <a:pPr marL="12509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spc="-40" dirty="0">
                          <a:latin typeface="Times New Roman"/>
                          <a:cs typeface="Times New Roman"/>
                        </a:rPr>
                        <a:t>Internet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0480" marB="0"/>
                </a:tc>
                <a:tc>
                  <a:txBody>
                    <a:bodyPr/>
                    <a:lstStyle/>
                    <a:p>
                      <a:pPr marL="17843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spc="-85" dirty="0">
                          <a:latin typeface="Times New Roman"/>
                          <a:cs typeface="Times New Roman"/>
                        </a:rPr>
                        <a:t>worldwide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0480" marB="0"/>
                </a:tc>
                <a:tc>
                  <a:txBody>
                    <a:bodyPr/>
                    <a:lstStyle/>
                    <a:p>
                      <a:pPr marL="7366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spc="-50" dirty="0">
                          <a:latin typeface="Times New Roman"/>
                          <a:cs typeface="Times New Roman"/>
                        </a:rPr>
                        <a:t>0.5-600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0480" marB="0"/>
                </a:tc>
                <a:tc>
                  <a:txBody>
                    <a:bodyPr/>
                    <a:lstStyle/>
                    <a:p>
                      <a:pPr marL="11430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spc="-70" dirty="0">
                          <a:latin typeface="Times New Roman"/>
                          <a:cs typeface="Times New Roman"/>
                        </a:rPr>
                        <a:t>100-500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0480" marB="0"/>
                </a:tc>
              </a:tr>
              <a:tr h="805180">
                <a:tc>
                  <a:txBody>
                    <a:bodyPr/>
                    <a:lstStyle/>
                    <a:p>
                      <a:pPr marL="83185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1800" b="1" i="1" spc="-55" dirty="0">
                          <a:latin typeface="Times New Roman"/>
                          <a:cs typeface="Times New Roman"/>
                        </a:rPr>
                        <a:t>Wireless: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marL="83185">
                        <a:lnSpc>
                          <a:spcPct val="100000"/>
                        </a:lnSpc>
                        <a:spcBef>
                          <a:spcPts val="1005"/>
                        </a:spcBef>
                      </a:pPr>
                      <a:r>
                        <a:rPr sz="1800" spc="-155" dirty="0">
                          <a:latin typeface="Times New Roman"/>
                          <a:cs typeface="Times New Roman"/>
                        </a:rPr>
                        <a:t>WPAN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29209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50">
                        <a:latin typeface="Times New Roman"/>
                        <a:cs typeface="Times New Roman"/>
                      </a:endParaRPr>
                    </a:p>
                    <a:p>
                      <a:pPr marL="125095">
                        <a:lnSpc>
                          <a:spcPct val="100000"/>
                        </a:lnSpc>
                      </a:pPr>
                      <a:r>
                        <a:rPr sz="1800" spc="-80" dirty="0">
                          <a:latin typeface="Times New Roman"/>
                          <a:cs typeface="Times New Roman"/>
                        </a:rPr>
                        <a:t>Bluetooth </a:t>
                      </a:r>
                      <a:r>
                        <a:rPr sz="1800" spc="-40" dirty="0">
                          <a:latin typeface="Times New Roman"/>
                          <a:cs typeface="Times New Roman"/>
                        </a:rPr>
                        <a:t>(802.15.1)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50">
                        <a:latin typeface="Times New Roman"/>
                        <a:cs typeface="Times New Roman"/>
                      </a:endParaRPr>
                    </a:p>
                    <a:p>
                      <a:pPr marL="178435">
                        <a:lnSpc>
                          <a:spcPct val="100000"/>
                        </a:lnSpc>
                      </a:pPr>
                      <a:r>
                        <a:rPr sz="1800" spc="-80" dirty="0">
                          <a:latin typeface="Times New Roman"/>
                          <a:cs typeface="Times New Roman"/>
                        </a:rPr>
                        <a:t>10 </a:t>
                      </a:r>
                      <a:r>
                        <a:rPr sz="1800" spc="-40" dirty="0">
                          <a:latin typeface="Times New Roman"/>
                          <a:cs typeface="Times New Roman"/>
                        </a:rPr>
                        <a:t>-</a:t>
                      </a:r>
                      <a:r>
                        <a:rPr sz="1800" spc="-4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-90" dirty="0">
                          <a:latin typeface="Times New Roman"/>
                          <a:cs typeface="Times New Roman"/>
                        </a:rPr>
                        <a:t>30m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50">
                        <a:latin typeface="Times New Roman"/>
                        <a:cs typeface="Times New Roman"/>
                      </a:endParaRPr>
                    </a:p>
                    <a:p>
                      <a:pPr marL="73660">
                        <a:lnSpc>
                          <a:spcPct val="100000"/>
                        </a:lnSpc>
                      </a:pPr>
                      <a:r>
                        <a:rPr sz="1800" spc="-40" dirty="0">
                          <a:latin typeface="Times New Roman"/>
                          <a:cs typeface="Times New Roman"/>
                        </a:rPr>
                        <a:t>0.5-2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50">
                        <a:latin typeface="Times New Roman"/>
                        <a:cs typeface="Times New Roman"/>
                      </a:endParaRPr>
                    </a:p>
                    <a:p>
                      <a:pPr marL="114300">
                        <a:lnSpc>
                          <a:spcPct val="100000"/>
                        </a:lnSpc>
                      </a:pPr>
                      <a:r>
                        <a:rPr sz="1800" spc="-70" dirty="0">
                          <a:latin typeface="Times New Roman"/>
                          <a:cs typeface="Times New Roman"/>
                        </a:rPr>
                        <a:t>5-20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</a:tr>
              <a:tr h="403860">
                <a:tc>
                  <a:txBody>
                    <a:bodyPr/>
                    <a:lstStyle/>
                    <a:p>
                      <a:pPr marL="83185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sz="1800" spc="-145" dirty="0">
                          <a:latin typeface="Times New Roman"/>
                          <a:cs typeface="Times New Roman"/>
                        </a:rPr>
                        <a:t>WLAN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29845" marB="0"/>
                </a:tc>
                <a:tc>
                  <a:txBody>
                    <a:bodyPr/>
                    <a:lstStyle/>
                    <a:p>
                      <a:pPr marL="125095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sz="1800" spc="-110" dirty="0">
                          <a:latin typeface="Times New Roman"/>
                          <a:cs typeface="Times New Roman"/>
                        </a:rPr>
                        <a:t>WiFi </a:t>
                      </a:r>
                      <a:r>
                        <a:rPr sz="1800" spc="-150" dirty="0">
                          <a:latin typeface="Times New Roman"/>
                          <a:cs typeface="Times New Roman"/>
                        </a:rPr>
                        <a:t>(IEEE</a:t>
                      </a:r>
                      <a:r>
                        <a:rPr sz="180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-50" dirty="0">
                          <a:latin typeface="Times New Roman"/>
                          <a:cs typeface="Times New Roman"/>
                        </a:rPr>
                        <a:t>802.11)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29845" marB="0"/>
                </a:tc>
                <a:tc>
                  <a:txBody>
                    <a:bodyPr/>
                    <a:lstStyle/>
                    <a:p>
                      <a:pPr marL="178435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sz="1800" spc="-35" dirty="0">
                          <a:latin typeface="Times New Roman"/>
                          <a:cs typeface="Times New Roman"/>
                        </a:rPr>
                        <a:t>0.15-1.5</a:t>
                      </a:r>
                      <a:r>
                        <a:rPr sz="1800" spc="-10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-110" dirty="0">
                          <a:latin typeface="Times New Roman"/>
                          <a:cs typeface="Times New Roman"/>
                        </a:rPr>
                        <a:t>km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29845" marB="0"/>
                </a:tc>
                <a:tc>
                  <a:txBody>
                    <a:bodyPr/>
                    <a:lstStyle/>
                    <a:p>
                      <a:pPr marL="73660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sz="1800" spc="-70" dirty="0">
                          <a:latin typeface="Times New Roman"/>
                          <a:cs typeface="Times New Roman"/>
                        </a:rPr>
                        <a:t>2-54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29845" marB="0"/>
                </a:tc>
                <a:tc>
                  <a:txBody>
                    <a:bodyPr/>
                    <a:lstStyle/>
                    <a:p>
                      <a:pPr marL="114300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sz="1800" spc="-70" dirty="0">
                          <a:latin typeface="Times New Roman"/>
                          <a:cs typeface="Times New Roman"/>
                        </a:rPr>
                        <a:t>5-20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29845" marB="0"/>
                </a:tc>
              </a:tr>
              <a:tr h="402590">
                <a:tc>
                  <a:txBody>
                    <a:bodyPr/>
                    <a:lstStyle/>
                    <a:p>
                      <a:pPr marL="83185">
                        <a:lnSpc>
                          <a:spcPct val="100000"/>
                        </a:lnSpc>
                        <a:spcBef>
                          <a:spcPts val="234"/>
                        </a:spcBef>
                      </a:pPr>
                      <a:r>
                        <a:rPr sz="1800" spc="-150" dirty="0">
                          <a:latin typeface="Times New Roman"/>
                          <a:cs typeface="Times New Roman"/>
                        </a:rPr>
                        <a:t>WMAN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29844" marB="0"/>
                </a:tc>
                <a:tc>
                  <a:txBody>
                    <a:bodyPr/>
                    <a:lstStyle/>
                    <a:p>
                      <a:pPr marL="125095">
                        <a:lnSpc>
                          <a:spcPct val="100000"/>
                        </a:lnSpc>
                        <a:spcBef>
                          <a:spcPts val="234"/>
                        </a:spcBef>
                      </a:pPr>
                      <a:r>
                        <a:rPr sz="1800" spc="-160" dirty="0">
                          <a:latin typeface="Times New Roman"/>
                          <a:cs typeface="Times New Roman"/>
                        </a:rPr>
                        <a:t>WiMAX</a:t>
                      </a:r>
                      <a:r>
                        <a:rPr sz="1800" spc="-6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-45" dirty="0">
                          <a:latin typeface="Times New Roman"/>
                          <a:cs typeface="Times New Roman"/>
                        </a:rPr>
                        <a:t>(802.16)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29844" marB="0"/>
                </a:tc>
                <a:tc>
                  <a:txBody>
                    <a:bodyPr/>
                    <a:lstStyle/>
                    <a:p>
                      <a:pPr marL="178435">
                        <a:lnSpc>
                          <a:spcPct val="100000"/>
                        </a:lnSpc>
                        <a:spcBef>
                          <a:spcPts val="234"/>
                        </a:spcBef>
                      </a:pPr>
                      <a:r>
                        <a:rPr sz="1800" spc="-75" dirty="0">
                          <a:latin typeface="Times New Roman"/>
                          <a:cs typeface="Times New Roman"/>
                        </a:rPr>
                        <a:t>550</a:t>
                      </a:r>
                      <a:r>
                        <a:rPr sz="1800" spc="-6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-110" dirty="0">
                          <a:latin typeface="Times New Roman"/>
                          <a:cs typeface="Times New Roman"/>
                        </a:rPr>
                        <a:t>km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29844" marB="0"/>
                </a:tc>
                <a:tc>
                  <a:txBody>
                    <a:bodyPr/>
                    <a:lstStyle/>
                    <a:p>
                      <a:pPr marL="73660">
                        <a:lnSpc>
                          <a:spcPct val="100000"/>
                        </a:lnSpc>
                        <a:spcBef>
                          <a:spcPts val="234"/>
                        </a:spcBef>
                      </a:pPr>
                      <a:r>
                        <a:rPr sz="1800" spc="-45" dirty="0">
                          <a:latin typeface="Times New Roman"/>
                          <a:cs typeface="Times New Roman"/>
                        </a:rPr>
                        <a:t>1.5-20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29844" marB="0"/>
                </a:tc>
                <a:tc>
                  <a:txBody>
                    <a:bodyPr/>
                    <a:lstStyle/>
                    <a:p>
                      <a:pPr marL="114300">
                        <a:lnSpc>
                          <a:spcPct val="100000"/>
                        </a:lnSpc>
                        <a:spcBef>
                          <a:spcPts val="234"/>
                        </a:spcBef>
                      </a:pPr>
                      <a:r>
                        <a:rPr sz="1800" spc="-70" dirty="0">
                          <a:latin typeface="Times New Roman"/>
                          <a:cs typeface="Times New Roman"/>
                        </a:rPr>
                        <a:t>5-20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29844" marB="0"/>
                </a:tc>
              </a:tr>
              <a:tr h="456565">
                <a:tc>
                  <a:txBody>
                    <a:bodyPr/>
                    <a:lstStyle/>
                    <a:p>
                      <a:pPr marL="83185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spc="-155" dirty="0">
                          <a:latin typeface="Times New Roman"/>
                          <a:cs typeface="Times New Roman"/>
                        </a:rPr>
                        <a:t>WWAN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28575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5095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spc="-130" dirty="0">
                          <a:latin typeface="Times New Roman"/>
                          <a:cs typeface="Times New Roman"/>
                        </a:rPr>
                        <a:t>GSM, </a:t>
                      </a:r>
                      <a:r>
                        <a:rPr sz="1800" spc="-100" dirty="0">
                          <a:latin typeface="Times New Roman"/>
                          <a:cs typeface="Times New Roman"/>
                        </a:rPr>
                        <a:t>3G </a:t>
                      </a:r>
                      <a:r>
                        <a:rPr sz="1800" spc="-80" dirty="0">
                          <a:latin typeface="Times New Roman"/>
                          <a:cs typeface="Times New Roman"/>
                        </a:rPr>
                        <a:t>phone</a:t>
                      </a:r>
                      <a:r>
                        <a:rPr sz="1800" spc="-65" dirty="0">
                          <a:latin typeface="Times New Roman"/>
                          <a:cs typeface="Times New Roman"/>
                        </a:rPr>
                        <a:t> nets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28575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8435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spc="-80" dirty="0">
                          <a:latin typeface="Times New Roman"/>
                          <a:cs typeface="Times New Roman"/>
                        </a:rPr>
                        <a:t>worldwide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28575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3660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spc="-45" dirty="0">
                          <a:latin typeface="Times New Roman"/>
                          <a:cs typeface="Times New Roman"/>
                        </a:rPr>
                        <a:t>0.01-2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28575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4300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spc="-70" dirty="0">
                          <a:latin typeface="Times New Roman"/>
                          <a:cs typeface="Times New Roman"/>
                        </a:rPr>
                        <a:t>100-500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28575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444" y="688974"/>
            <a:ext cx="154749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4000" spc="-210" dirty="0" smtClean="0"/>
              <a:t>Topic - 2</a:t>
            </a:r>
            <a:endParaRPr sz="4000"/>
          </a:p>
        </p:txBody>
      </p:sp>
      <p:sp>
        <p:nvSpPr>
          <p:cNvPr id="14" name="object 13"/>
          <p:cNvSpPr txBox="1"/>
          <p:nvPr/>
        </p:nvSpPr>
        <p:spPr>
          <a:xfrm>
            <a:off x="609600" y="1600200"/>
            <a:ext cx="7696200" cy="859851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9685" algn="ctr">
              <a:lnSpc>
                <a:spcPct val="100000"/>
              </a:lnSpc>
              <a:spcBef>
                <a:spcPts val="105"/>
              </a:spcBef>
            </a:pPr>
            <a:endParaRPr sz="2000">
              <a:cs typeface="Times New Roman"/>
            </a:endParaRPr>
          </a:p>
          <a:p>
            <a:pPr marL="12700" algn="ctr">
              <a:lnSpc>
                <a:spcPct val="100000"/>
              </a:lnSpc>
              <a:spcBef>
                <a:spcPts val="1814"/>
              </a:spcBef>
            </a:pPr>
            <a:r>
              <a:rPr sz="2000" b="1" spc="15" smtClean="0">
                <a:solidFill>
                  <a:srgbClr val="FF0000"/>
                </a:solidFill>
                <a:cs typeface="Times New Roman"/>
              </a:rPr>
              <a:t>Topologies</a:t>
            </a:r>
            <a:endParaRPr sz="2000" b="1" spc="15">
              <a:solidFill>
                <a:srgbClr val="FF0000"/>
              </a:solidFill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444" y="416560"/>
            <a:ext cx="7235190" cy="136704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85" dirty="0">
                <a:latin typeface="+mn-lt"/>
              </a:rPr>
              <a:t>Topologies-</a:t>
            </a:r>
            <a:r>
              <a:rPr b="1" spc="-185" dirty="0">
                <a:latin typeface="+mn-lt"/>
                <a:cs typeface="Trebuchet MS"/>
              </a:rPr>
              <a:t>Types </a:t>
            </a:r>
            <a:r>
              <a:rPr b="1" spc="-210" dirty="0">
                <a:latin typeface="+mn-lt"/>
                <a:cs typeface="Trebuchet MS"/>
              </a:rPr>
              <a:t>of </a:t>
            </a:r>
            <a:r>
              <a:rPr b="1" spc="-250" dirty="0">
                <a:latin typeface="+mn-lt"/>
                <a:cs typeface="Trebuchet MS"/>
              </a:rPr>
              <a:t>Network</a:t>
            </a:r>
            <a:r>
              <a:rPr b="1" spc="-270" dirty="0">
                <a:latin typeface="+mn-lt"/>
                <a:cs typeface="Trebuchet MS"/>
              </a:rPr>
              <a:t> </a:t>
            </a:r>
            <a:r>
              <a:rPr b="1" spc="-260" dirty="0">
                <a:latin typeface="+mn-lt"/>
                <a:cs typeface="Trebuchet MS"/>
              </a:rPr>
              <a:t>Topology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93444" y="1358239"/>
            <a:ext cx="1978356" cy="2860675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286385" indent="-273685">
              <a:lnSpc>
                <a:spcPct val="100000"/>
              </a:lnSpc>
              <a:spcBef>
                <a:spcPts val="700"/>
              </a:spcBef>
              <a:buClr>
                <a:srgbClr val="D24717"/>
              </a:buClr>
              <a:buSzPct val="84615"/>
              <a:buFont typeface="Arial"/>
              <a:buChar char=""/>
              <a:tabLst>
                <a:tab pos="287020" algn="l"/>
              </a:tabLst>
            </a:pPr>
            <a:r>
              <a:rPr sz="2600" spc="-305" dirty="0">
                <a:cs typeface="Times New Roman"/>
              </a:rPr>
              <a:t>BUS</a:t>
            </a:r>
            <a:endParaRPr sz="2600">
              <a:cs typeface="Times New Roman"/>
            </a:endParaRPr>
          </a:p>
          <a:p>
            <a:pPr marL="286385" indent="-273685">
              <a:lnSpc>
                <a:spcPct val="100000"/>
              </a:lnSpc>
              <a:spcBef>
                <a:spcPts val="600"/>
              </a:spcBef>
              <a:buClr>
                <a:srgbClr val="D24717"/>
              </a:buClr>
              <a:buSzPct val="84615"/>
              <a:buFont typeface="Arial"/>
              <a:buChar char=""/>
              <a:tabLst>
                <a:tab pos="287020" algn="l"/>
              </a:tabLst>
            </a:pPr>
            <a:r>
              <a:rPr sz="2600" spc="-180" dirty="0">
                <a:cs typeface="Times New Roman"/>
              </a:rPr>
              <a:t>RING</a:t>
            </a:r>
            <a:endParaRPr sz="2600">
              <a:cs typeface="Times New Roman"/>
            </a:endParaRPr>
          </a:p>
          <a:p>
            <a:pPr marL="286385" indent="-273685">
              <a:lnSpc>
                <a:spcPct val="100000"/>
              </a:lnSpc>
              <a:spcBef>
                <a:spcPts val="600"/>
              </a:spcBef>
              <a:buClr>
                <a:srgbClr val="D24717"/>
              </a:buClr>
              <a:buSzPct val="84615"/>
              <a:buFont typeface="Arial"/>
              <a:buChar char=""/>
              <a:tabLst>
                <a:tab pos="287020" algn="l"/>
              </a:tabLst>
            </a:pPr>
            <a:r>
              <a:rPr sz="2600" spc="-310" dirty="0">
                <a:cs typeface="Times New Roman"/>
              </a:rPr>
              <a:t>STAR</a:t>
            </a:r>
            <a:endParaRPr sz="2600">
              <a:cs typeface="Times New Roman"/>
            </a:endParaRPr>
          </a:p>
          <a:p>
            <a:pPr marL="286385" indent="-273685">
              <a:lnSpc>
                <a:spcPct val="100000"/>
              </a:lnSpc>
              <a:spcBef>
                <a:spcPts val="600"/>
              </a:spcBef>
              <a:buClr>
                <a:srgbClr val="D24717"/>
              </a:buClr>
              <a:buSzPct val="84615"/>
              <a:buFont typeface="Arial"/>
              <a:buChar char=""/>
              <a:tabLst>
                <a:tab pos="287020" algn="l"/>
              </a:tabLst>
            </a:pPr>
            <a:r>
              <a:rPr sz="2600" spc="-270" dirty="0">
                <a:cs typeface="Times New Roman"/>
              </a:rPr>
              <a:t>MESH</a:t>
            </a:r>
            <a:endParaRPr sz="2600">
              <a:cs typeface="Times New Roman"/>
            </a:endParaRPr>
          </a:p>
          <a:p>
            <a:pPr marL="286385" indent="-273685">
              <a:lnSpc>
                <a:spcPct val="100000"/>
              </a:lnSpc>
              <a:spcBef>
                <a:spcPts val="600"/>
              </a:spcBef>
              <a:buClr>
                <a:srgbClr val="D24717"/>
              </a:buClr>
              <a:buSzPct val="84615"/>
              <a:buFont typeface="Arial"/>
              <a:buChar char=""/>
              <a:tabLst>
                <a:tab pos="287020" algn="l"/>
              </a:tabLst>
            </a:pPr>
            <a:r>
              <a:rPr sz="2600" spc="-210" dirty="0">
                <a:cs typeface="Times New Roman"/>
              </a:rPr>
              <a:t>TREE</a:t>
            </a:r>
            <a:endParaRPr sz="2600">
              <a:cs typeface="Times New Roman"/>
            </a:endParaRPr>
          </a:p>
          <a:p>
            <a:pPr marL="286385" indent="-273685">
              <a:lnSpc>
                <a:spcPct val="100000"/>
              </a:lnSpc>
              <a:spcBef>
                <a:spcPts val="605"/>
              </a:spcBef>
              <a:buClr>
                <a:srgbClr val="D24717"/>
              </a:buClr>
              <a:buSzPct val="84615"/>
              <a:buFont typeface="Arial"/>
              <a:buChar char=""/>
              <a:tabLst>
                <a:tab pos="287020" algn="l"/>
              </a:tabLst>
            </a:pPr>
            <a:r>
              <a:rPr sz="2600" spc="-605" dirty="0">
                <a:cs typeface="Times New Roman"/>
              </a:rPr>
              <a:t>HYBRID</a:t>
            </a:r>
            <a:endParaRPr sz="2600"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444" y="202438"/>
            <a:ext cx="4645356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1" spc="-5" dirty="0">
                <a:latin typeface="Trebuchet MS"/>
                <a:cs typeface="Trebuchet MS"/>
              </a:rPr>
              <a:t>BUS</a:t>
            </a:r>
            <a:r>
              <a:rPr b="1" spc="-290" dirty="0">
                <a:latin typeface="Trebuchet MS"/>
                <a:cs typeface="Trebuchet MS"/>
              </a:rPr>
              <a:t> </a:t>
            </a:r>
            <a:r>
              <a:rPr b="1" spc="-254" dirty="0">
                <a:latin typeface="Trebuchet MS"/>
                <a:cs typeface="Trebuchet MS"/>
              </a:rPr>
              <a:t>Topology</a:t>
            </a:r>
          </a:p>
        </p:txBody>
      </p:sp>
      <p:sp>
        <p:nvSpPr>
          <p:cNvPr id="3" name="object 3"/>
          <p:cNvSpPr/>
          <p:nvPr/>
        </p:nvSpPr>
        <p:spPr>
          <a:xfrm>
            <a:off x="1203461" y="2799900"/>
            <a:ext cx="7213334" cy="194390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022705" y="1368297"/>
            <a:ext cx="7238365" cy="94106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2000" spc="-190" dirty="0">
                <a:latin typeface="Times New Roman"/>
                <a:cs typeface="Times New Roman"/>
              </a:rPr>
              <a:t>Bus </a:t>
            </a:r>
            <a:r>
              <a:rPr sz="2000" spc="-95" dirty="0">
                <a:latin typeface="Times New Roman"/>
                <a:cs typeface="Times New Roman"/>
              </a:rPr>
              <a:t>topology </a:t>
            </a:r>
            <a:r>
              <a:rPr sz="2000" spc="-130" dirty="0">
                <a:latin typeface="Times New Roman"/>
                <a:cs typeface="Times New Roman"/>
              </a:rPr>
              <a:t>is </a:t>
            </a:r>
            <a:r>
              <a:rPr sz="2000" spc="-160" dirty="0">
                <a:latin typeface="Times New Roman"/>
                <a:cs typeface="Times New Roman"/>
              </a:rPr>
              <a:t>a </a:t>
            </a:r>
            <a:r>
              <a:rPr sz="2000" spc="-75" dirty="0">
                <a:latin typeface="Times New Roman"/>
                <a:cs typeface="Times New Roman"/>
              </a:rPr>
              <a:t>network type </a:t>
            </a:r>
            <a:r>
              <a:rPr sz="2000" spc="-90" dirty="0">
                <a:latin typeface="Times New Roman"/>
                <a:cs typeface="Times New Roman"/>
              </a:rPr>
              <a:t>in </a:t>
            </a:r>
            <a:r>
              <a:rPr sz="2000" spc="-110" dirty="0">
                <a:latin typeface="Times New Roman"/>
                <a:cs typeface="Times New Roman"/>
              </a:rPr>
              <a:t>which </a:t>
            </a:r>
            <a:r>
              <a:rPr sz="2000" spc="-105" dirty="0">
                <a:latin typeface="Times New Roman"/>
                <a:cs typeface="Times New Roman"/>
              </a:rPr>
              <a:t>every </a:t>
            </a:r>
            <a:r>
              <a:rPr sz="2000" spc="-70" dirty="0">
                <a:latin typeface="Times New Roman"/>
                <a:cs typeface="Times New Roman"/>
              </a:rPr>
              <a:t>computer </a:t>
            </a:r>
            <a:r>
              <a:rPr sz="2000" spc="-110" dirty="0">
                <a:latin typeface="Times New Roman"/>
                <a:cs typeface="Times New Roman"/>
              </a:rPr>
              <a:t>and </a:t>
            </a:r>
            <a:r>
              <a:rPr sz="2000" spc="-75" dirty="0">
                <a:latin typeface="Times New Roman"/>
                <a:cs typeface="Times New Roman"/>
              </a:rPr>
              <a:t>network </a:t>
            </a:r>
            <a:r>
              <a:rPr sz="2000" spc="-110" dirty="0">
                <a:latin typeface="Times New Roman"/>
                <a:cs typeface="Times New Roman"/>
              </a:rPr>
              <a:t>device </a:t>
            </a:r>
            <a:r>
              <a:rPr sz="2000" spc="-125" dirty="0">
                <a:latin typeface="Times New Roman"/>
                <a:cs typeface="Times New Roman"/>
              </a:rPr>
              <a:t>is  </a:t>
            </a:r>
            <a:r>
              <a:rPr sz="2000" spc="-80" dirty="0">
                <a:latin typeface="Times New Roman"/>
                <a:cs typeface="Times New Roman"/>
              </a:rPr>
              <a:t>connected </a:t>
            </a:r>
            <a:r>
              <a:rPr sz="2000" spc="-30" dirty="0">
                <a:latin typeface="Times New Roman"/>
                <a:cs typeface="Times New Roman"/>
              </a:rPr>
              <a:t>to </a:t>
            </a:r>
            <a:r>
              <a:rPr sz="2000" spc="-110" dirty="0">
                <a:latin typeface="Times New Roman"/>
                <a:cs typeface="Times New Roman"/>
              </a:rPr>
              <a:t>single </a:t>
            </a:r>
            <a:r>
              <a:rPr sz="2000" spc="-75" dirty="0">
                <a:latin typeface="Times New Roman"/>
                <a:cs typeface="Times New Roman"/>
              </a:rPr>
              <a:t>cable.When </a:t>
            </a:r>
            <a:r>
              <a:rPr sz="2000" spc="-35" dirty="0">
                <a:latin typeface="Times New Roman"/>
                <a:cs typeface="Times New Roman"/>
              </a:rPr>
              <a:t>it </a:t>
            </a:r>
            <a:r>
              <a:rPr sz="2000" spc="-145" dirty="0">
                <a:latin typeface="Times New Roman"/>
                <a:cs typeface="Times New Roman"/>
              </a:rPr>
              <a:t>has </a:t>
            </a:r>
            <a:r>
              <a:rPr sz="2000" spc="-100" dirty="0">
                <a:latin typeface="Times New Roman"/>
                <a:cs typeface="Times New Roman"/>
              </a:rPr>
              <a:t>exactly </a:t>
            </a:r>
            <a:r>
              <a:rPr sz="2000" spc="-80" dirty="0">
                <a:latin typeface="Times New Roman"/>
                <a:cs typeface="Times New Roman"/>
              </a:rPr>
              <a:t>two </a:t>
            </a:r>
            <a:r>
              <a:rPr sz="2000" spc="-70" dirty="0">
                <a:latin typeface="Times New Roman"/>
                <a:cs typeface="Times New Roman"/>
              </a:rPr>
              <a:t>endpoints, </a:t>
            </a:r>
            <a:r>
              <a:rPr sz="2000" spc="-65" dirty="0">
                <a:latin typeface="Times New Roman"/>
                <a:cs typeface="Times New Roman"/>
              </a:rPr>
              <a:t>then </a:t>
            </a:r>
            <a:r>
              <a:rPr sz="2000" spc="-35" dirty="0">
                <a:latin typeface="Times New Roman"/>
                <a:cs typeface="Times New Roman"/>
              </a:rPr>
              <a:t>it </a:t>
            </a:r>
            <a:r>
              <a:rPr sz="2000" spc="-125" dirty="0">
                <a:latin typeface="Times New Roman"/>
                <a:cs typeface="Times New Roman"/>
              </a:rPr>
              <a:t>is </a:t>
            </a:r>
            <a:r>
              <a:rPr sz="2000" spc="-100" dirty="0">
                <a:latin typeface="Times New Roman"/>
                <a:cs typeface="Times New Roman"/>
              </a:rPr>
              <a:t>called  </a:t>
            </a:r>
            <a:r>
              <a:rPr sz="2000" b="1" spc="-65" dirty="0">
                <a:latin typeface="Times New Roman"/>
                <a:cs typeface="Times New Roman"/>
              </a:rPr>
              <a:t>Linear </a:t>
            </a:r>
            <a:r>
              <a:rPr sz="2000" b="1" spc="-50" dirty="0">
                <a:latin typeface="Times New Roman"/>
                <a:cs typeface="Times New Roman"/>
              </a:rPr>
              <a:t>Bus</a:t>
            </a:r>
            <a:r>
              <a:rPr sz="2000" b="1" spc="-65" dirty="0">
                <a:latin typeface="Times New Roman"/>
                <a:cs typeface="Times New Roman"/>
              </a:rPr>
              <a:t> </a:t>
            </a:r>
            <a:r>
              <a:rPr sz="2000" b="1" spc="50" dirty="0">
                <a:latin typeface="Times New Roman"/>
                <a:cs typeface="Times New Roman"/>
              </a:rPr>
              <a:t>topology</a:t>
            </a:r>
            <a:r>
              <a:rPr sz="2000" spc="50" dirty="0">
                <a:latin typeface="Times New Roman"/>
                <a:cs typeface="Times New Roman"/>
              </a:rPr>
              <a:t>.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22705" y="5102809"/>
            <a:ext cx="3888740" cy="94106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50" dirty="0">
                <a:latin typeface="Times New Roman"/>
                <a:cs typeface="Times New Roman"/>
              </a:rPr>
              <a:t>Features </a:t>
            </a:r>
            <a:r>
              <a:rPr sz="2000" b="1" spc="20" dirty="0">
                <a:latin typeface="Times New Roman"/>
                <a:cs typeface="Times New Roman"/>
              </a:rPr>
              <a:t>of </a:t>
            </a:r>
            <a:r>
              <a:rPr sz="2000" b="1" spc="-50" dirty="0">
                <a:latin typeface="Times New Roman"/>
                <a:cs typeface="Times New Roman"/>
              </a:rPr>
              <a:t>Bus</a:t>
            </a:r>
            <a:r>
              <a:rPr sz="2000" b="1" spc="-395" dirty="0">
                <a:latin typeface="Times New Roman"/>
                <a:cs typeface="Times New Roman"/>
              </a:rPr>
              <a:t> </a:t>
            </a:r>
            <a:r>
              <a:rPr sz="2000" b="1" spc="-5" dirty="0">
                <a:latin typeface="Times New Roman"/>
                <a:cs typeface="Times New Roman"/>
              </a:rPr>
              <a:t>Topology</a:t>
            </a:r>
            <a:endParaRPr sz="2000">
              <a:latin typeface="Times New Roman"/>
              <a:cs typeface="Times New Roman"/>
            </a:endParaRPr>
          </a:p>
          <a:p>
            <a:pPr marL="12700" marR="5080">
              <a:lnSpc>
                <a:spcPct val="100000"/>
              </a:lnSpc>
            </a:pPr>
            <a:r>
              <a:rPr sz="2000" spc="-60" dirty="0">
                <a:latin typeface="Times New Roman"/>
                <a:cs typeface="Times New Roman"/>
              </a:rPr>
              <a:t>It </a:t>
            </a:r>
            <a:r>
              <a:rPr sz="2000" spc="-80" dirty="0">
                <a:latin typeface="Times New Roman"/>
                <a:cs typeface="Times New Roman"/>
              </a:rPr>
              <a:t>transmits </a:t>
            </a:r>
            <a:r>
              <a:rPr sz="2000" spc="-100" dirty="0">
                <a:latin typeface="Times New Roman"/>
                <a:cs typeface="Times New Roman"/>
              </a:rPr>
              <a:t>data </a:t>
            </a:r>
            <a:r>
              <a:rPr sz="2000" spc="-114" dirty="0">
                <a:latin typeface="Times New Roman"/>
                <a:cs typeface="Times New Roman"/>
              </a:rPr>
              <a:t>only </a:t>
            </a:r>
            <a:r>
              <a:rPr sz="2000" spc="-90" dirty="0">
                <a:latin typeface="Times New Roman"/>
                <a:cs typeface="Times New Roman"/>
              </a:rPr>
              <a:t>in </a:t>
            </a:r>
            <a:r>
              <a:rPr sz="2000" spc="-85" dirty="0">
                <a:latin typeface="Times New Roman"/>
                <a:cs typeface="Times New Roman"/>
              </a:rPr>
              <a:t>one </a:t>
            </a:r>
            <a:r>
              <a:rPr sz="2000" spc="-55" dirty="0">
                <a:latin typeface="Times New Roman"/>
                <a:cs typeface="Times New Roman"/>
              </a:rPr>
              <a:t>direction.  </a:t>
            </a:r>
            <a:r>
              <a:rPr sz="2000" spc="-120" dirty="0">
                <a:latin typeface="Times New Roman"/>
                <a:cs typeface="Times New Roman"/>
              </a:rPr>
              <a:t>Every </a:t>
            </a:r>
            <a:r>
              <a:rPr sz="2000" spc="-110" dirty="0">
                <a:latin typeface="Times New Roman"/>
                <a:cs typeface="Times New Roman"/>
              </a:rPr>
              <a:t>device </a:t>
            </a:r>
            <a:r>
              <a:rPr sz="2000" spc="-125" dirty="0">
                <a:latin typeface="Times New Roman"/>
                <a:cs typeface="Times New Roman"/>
              </a:rPr>
              <a:t>is </a:t>
            </a:r>
            <a:r>
              <a:rPr sz="2000" spc="-80" dirty="0">
                <a:latin typeface="Times New Roman"/>
                <a:cs typeface="Times New Roman"/>
              </a:rPr>
              <a:t>connected </a:t>
            </a:r>
            <a:r>
              <a:rPr sz="2000" spc="-25" dirty="0">
                <a:latin typeface="Times New Roman"/>
                <a:cs typeface="Times New Roman"/>
              </a:rPr>
              <a:t>to </a:t>
            </a:r>
            <a:r>
              <a:rPr sz="2000" spc="-160" dirty="0">
                <a:latin typeface="Times New Roman"/>
                <a:cs typeface="Times New Roman"/>
              </a:rPr>
              <a:t>a </a:t>
            </a:r>
            <a:r>
              <a:rPr sz="2000" spc="-110" dirty="0">
                <a:latin typeface="Times New Roman"/>
                <a:cs typeface="Times New Roman"/>
              </a:rPr>
              <a:t>single</a:t>
            </a:r>
            <a:r>
              <a:rPr sz="2000" spc="190" dirty="0">
                <a:latin typeface="Times New Roman"/>
                <a:cs typeface="Times New Roman"/>
              </a:rPr>
              <a:t> </a:t>
            </a:r>
            <a:r>
              <a:rPr sz="2000" spc="-114" dirty="0">
                <a:latin typeface="Times New Roman"/>
                <a:cs typeface="Times New Roman"/>
              </a:rPr>
              <a:t>cable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444" y="688974"/>
            <a:ext cx="4111956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 spc="-5" dirty="0">
                <a:latin typeface="Trebuchet MS"/>
                <a:cs typeface="Trebuchet MS"/>
              </a:rPr>
              <a:t>BUS</a:t>
            </a:r>
            <a:r>
              <a:rPr sz="4000" b="1" spc="-280" dirty="0">
                <a:latin typeface="Trebuchet MS"/>
                <a:cs typeface="Trebuchet MS"/>
              </a:rPr>
              <a:t> </a:t>
            </a:r>
            <a:r>
              <a:rPr sz="4000" b="1" spc="-290" dirty="0">
                <a:latin typeface="Trebuchet MS"/>
                <a:cs typeface="Trebuchet MS"/>
              </a:rPr>
              <a:t>Topology</a:t>
            </a:r>
            <a:endParaRPr sz="40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93444" y="1383538"/>
            <a:ext cx="7340600" cy="43732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35" dirty="0">
                <a:latin typeface="Times New Roman"/>
                <a:cs typeface="Times New Roman"/>
              </a:rPr>
              <a:t>Advantages </a:t>
            </a:r>
            <a:r>
              <a:rPr sz="2400" b="1" spc="25" dirty="0">
                <a:latin typeface="Times New Roman"/>
                <a:cs typeface="Times New Roman"/>
              </a:rPr>
              <a:t>of </a:t>
            </a:r>
            <a:r>
              <a:rPr sz="2400" b="1" spc="-60" dirty="0">
                <a:latin typeface="Times New Roman"/>
                <a:cs typeface="Times New Roman"/>
              </a:rPr>
              <a:t>Bus</a:t>
            </a:r>
            <a:r>
              <a:rPr sz="2400" b="1" spc="-500" dirty="0">
                <a:latin typeface="Times New Roman"/>
                <a:cs typeface="Times New Roman"/>
              </a:rPr>
              <a:t> </a:t>
            </a:r>
            <a:r>
              <a:rPr sz="2400" b="1" spc="-10" dirty="0">
                <a:latin typeface="Times New Roman"/>
                <a:cs typeface="Times New Roman"/>
              </a:rPr>
              <a:t>Topology</a:t>
            </a:r>
            <a:endParaRPr sz="2400">
              <a:latin typeface="Times New Roman"/>
              <a:cs typeface="Times New Roman"/>
            </a:endParaRPr>
          </a:p>
          <a:p>
            <a:pPr marL="286385" indent="-273685">
              <a:lnSpc>
                <a:spcPct val="100000"/>
              </a:lnSpc>
              <a:spcBef>
                <a:spcPts val="25"/>
              </a:spcBef>
              <a:buClr>
                <a:srgbClr val="D24717"/>
              </a:buClr>
              <a:buSzPct val="85416"/>
              <a:buFont typeface="Arial"/>
              <a:buChar char=""/>
              <a:tabLst>
                <a:tab pos="286385" algn="l"/>
                <a:tab pos="287020" algn="l"/>
              </a:tabLst>
            </a:pPr>
            <a:r>
              <a:rPr sz="2400" spc="-75" dirty="0">
                <a:latin typeface="Times New Roman"/>
                <a:cs typeface="Times New Roman"/>
              </a:rPr>
              <a:t>It </a:t>
            </a:r>
            <a:r>
              <a:rPr sz="2400" spc="-150" dirty="0">
                <a:latin typeface="Times New Roman"/>
                <a:cs typeface="Times New Roman"/>
              </a:rPr>
              <a:t>is </a:t>
            </a:r>
            <a:r>
              <a:rPr sz="2400" spc="-100" dirty="0">
                <a:latin typeface="Times New Roman"/>
                <a:cs typeface="Times New Roman"/>
              </a:rPr>
              <a:t>cost</a:t>
            </a:r>
            <a:r>
              <a:rPr sz="2400" spc="30" dirty="0">
                <a:latin typeface="Times New Roman"/>
                <a:cs typeface="Times New Roman"/>
              </a:rPr>
              <a:t> </a:t>
            </a:r>
            <a:r>
              <a:rPr sz="2400" spc="-110" dirty="0">
                <a:latin typeface="Times New Roman"/>
                <a:cs typeface="Times New Roman"/>
              </a:rPr>
              <a:t>effective.</a:t>
            </a:r>
            <a:endParaRPr sz="2400">
              <a:latin typeface="Times New Roman"/>
              <a:cs typeface="Times New Roman"/>
            </a:endParaRPr>
          </a:p>
          <a:p>
            <a:pPr marL="286385" indent="-273685">
              <a:lnSpc>
                <a:spcPct val="100000"/>
              </a:lnSpc>
              <a:spcBef>
                <a:spcPts val="25"/>
              </a:spcBef>
              <a:buClr>
                <a:srgbClr val="D24717"/>
              </a:buClr>
              <a:buSzPct val="85416"/>
              <a:buFont typeface="Arial"/>
              <a:buChar char=""/>
              <a:tabLst>
                <a:tab pos="286385" algn="l"/>
                <a:tab pos="287020" algn="l"/>
              </a:tabLst>
            </a:pPr>
            <a:r>
              <a:rPr sz="2400" spc="-135" dirty="0">
                <a:latin typeface="Times New Roman"/>
                <a:cs typeface="Times New Roman"/>
              </a:rPr>
              <a:t>Cable </a:t>
            </a:r>
            <a:r>
              <a:rPr sz="2400" spc="-80" dirty="0">
                <a:latin typeface="Times New Roman"/>
                <a:cs typeface="Times New Roman"/>
              </a:rPr>
              <a:t>required </a:t>
            </a:r>
            <a:r>
              <a:rPr sz="2400" spc="-150" dirty="0">
                <a:latin typeface="Times New Roman"/>
                <a:cs typeface="Times New Roman"/>
              </a:rPr>
              <a:t>is </a:t>
            </a:r>
            <a:r>
              <a:rPr sz="2400" spc="-105" dirty="0">
                <a:latin typeface="Times New Roman"/>
                <a:cs typeface="Times New Roman"/>
              </a:rPr>
              <a:t>least </a:t>
            </a:r>
            <a:r>
              <a:rPr sz="2400" spc="-110" dirty="0">
                <a:latin typeface="Times New Roman"/>
                <a:cs typeface="Times New Roman"/>
              </a:rPr>
              <a:t>compared </a:t>
            </a:r>
            <a:r>
              <a:rPr sz="2400" spc="-35" dirty="0">
                <a:latin typeface="Times New Roman"/>
                <a:cs typeface="Times New Roman"/>
              </a:rPr>
              <a:t>to </a:t>
            </a:r>
            <a:r>
              <a:rPr sz="2400" spc="-60" dirty="0">
                <a:latin typeface="Times New Roman"/>
                <a:cs typeface="Times New Roman"/>
              </a:rPr>
              <a:t>other </a:t>
            </a:r>
            <a:r>
              <a:rPr sz="2400" spc="-90" dirty="0">
                <a:latin typeface="Times New Roman"/>
                <a:cs typeface="Times New Roman"/>
              </a:rPr>
              <a:t>network</a:t>
            </a:r>
            <a:r>
              <a:rPr sz="2400" spc="150" dirty="0">
                <a:latin typeface="Times New Roman"/>
                <a:cs typeface="Times New Roman"/>
              </a:rPr>
              <a:t> </a:t>
            </a:r>
            <a:r>
              <a:rPr sz="2400" spc="-114" dirty="0">
                <a:latin typeface="Times New Roman"/>
                <a:cs typeface="Times New Roman"/>
              </a:rPr>
              <a:t>topology.</a:t>
            </a:r>
            <a:endParaRPr sz="2400">
              <a:latin typeface="Times New Roman"/>
              <a:cs typeface="Times New Roman"/>
            </a:endParaRPr>
          </a:p>
          <a:p>
            <a:pPr marL="286385" indent="-273685">
              <a:lnSpc>
                <a:spcPct val="100000"/>
              </a:lnSpc>
              <a:spcBef>
                <a:spcPts val="25"/>
              </a:spcBef>
              <a:buClr>
                <a:srgbClr val="D24717"/>
              </a:buClr>
              <a:buSzPct val="85416"/>
              <a:buFont typeface="Arial"/>
              <a:buChar char=""/>
              <a:tabLst>
                <a:tab pos="286385" algn="l"/>
                <a:tab pos="287020" algn="l"/>
              </a:tabLst>
            </a:pPr>
            <a:r>
              <a:rPr sz="2400" spc="-130" dirty="0">
                <a:latin typeface="Times New Roman"/>
                <a:cs typeface="Times New Roman"/>
              </a:rPr>
              <a:t>Used </a:t>
            </a:r>
            <a:r>
              <a:rPr sz="2400" spc="-110" dirty="0">
                <a:latin typeface="Times New Roman"/>
                <a:cs typeface="Times New Roman"/>
              </a:rPr>
              <a:t>in </a:t>
            </a:r>
            <a:r>
              <a:rPr sz="2400" spc="-145" dirty="0">
                <a:latin typeface="Times New Roman"/>
                <a:cs typeface="Times New Roman"/>
              </a:rPr>
              <a:t>small</a:t>
            </a:r>
            <a:r>
              <a:rPr sz="2400" spc="35" dirty="0">
                <a:latin typeface="Times New Roman"/>
                <a:cs typeface="Times New Roman"/>
              </a:rPr>
              <a:t> </a:t>
            </a:r>
            <a:r>
              <a:rPr sz="2400" spc="-85" dirty="0">
                <a:latin typeface="Times New Roman"/>
                <a:cs typeface="Times New Roman"/>
              </a:rPr>
              <a:t>networks.</a:t>
            </a:r>
            <a:endParaRPr sz="2400">
              <a:latin typeface="Times New Roman"/>
              <a:cs typeface="Times New Roman"/>
            </a:endParaRPr>
          </a:p>
          <a:p>
            <a:pPr marL="286385" indent="-273685">
              <a:lnSpc>
                <a:spcPct val="100000"/>
              </a:lnSpc>
              <a:spcBef>
                <a:spcPts val="25"/>
              </a:spcBef>
              <a:buClr>
                <a:srgbClr val="D24717"/>
              </a:buClr>
              <a:buSzPct val="85416"/>
              <a:buFont typeface="Arial"/>
              <a:buChar char=""/>
              <a:tabLst>
                <a:tab pos="286385" algn="l"/>
                <a:tab pos="287020" algn="l"/>
              </a:tabLst>
            </a:pPr>
            <a:r>
              <a:rPr sz="2400" spc="-75" dirty="0">
                <a:latin typeface="Times New Roman"/>
                <a:cs typeface="Times New Roman"/>
              </a:rPr>
              <a:t>It </a:t>
            </a:r>
            <a:r>
              <a:rPr sz="2400" spc="-150" dirty="0">
                <a:latin typeface="Times New Roman"/>
                <a:cs typeface="Times New Roman"/>
              </a:rPr>
              <a:t>is </a:t>
            </a:r>
            <a:r>
              <a:rPr sz="2400" spc="-170" dirty="0">
                <a:latin typeface="Times New Roman"/>
                <a:cs typeface="Times New Roman"/>
              </a:rPr>
              <a:t>easy </a:t>
            </a:r>
            <a:r>
              <a:rPr sz="2400" spc="-35" dirty="0">
                <a:latin typeface="Times New Roman"/>
                <a:cs typeface="Times New Roman"/>
              </a:rPr>
              <a:t>to</a:t>
            </a:r>
            <a:r>
              <a:rPr sz="2400" spc="140" dirty="0">
                <a:latin typeface="Times New Roman"/>
                <a:cs typeface="Times New Roman"/>
              </a:rPr>
              <a:t> </a:t>
            </a:r>
            <a:r>
              <a:rPr sz="2400" spc="-70" dirty="0">
                <a:latin typeface="Times New Roman"/>
                <a:cs typeface="Times New Roman"/>
              </a:rPr>
              <a:t>understand.</a:t>
            </a:r>
            <a:endParaRPr sz="2400">
              <a:latin typeface="Times New Roman"/>
              <a:cs typeface="Times New Roman"/>
            </a:endParaRPr>
          </a:p>
          <a:p>
            <a:pPr marL="286385" indent="-273685">
              <a:lnSpc>
                <a:spcPct val="100000"/>
              </a:lnSpc>
              <a:spcBef>
                <a:spcPts val="20"/>
              </a:spcBef>
              <a:buClr>
                <a:srgbClr val="D24717"/>
              </a:buClr>
              <a:buSzPct val="85416"/>
              <a:buFont typeface="Arial"/>
              <a:buChar char=""/>
              <a:tabLst>
                <a:tab pos="286385" algn="l"/>
                <a:tab pos="287020" algn="l"/>
              </a:tabLst>
            </a:pPr>
            <a:r>
              <a:rPr sz="2400" spc="-204" dirty="0">
                <a:latin typeface="Times New Roman"/>
                <a:cs typeface="Times New Roman"/>
              </a:rPr>
              <a:t>Easy </a:t>
            </a:r>
            <a:r>
              <a:rPr sz="2400" spc="-35" dirty="0">
                <a:latin typeface="Times New Roman"/>
                <a:cs typeface="Times New Roman"/>
              </a:rPr>
              <a:t>to </a:t>
            </a:r>
            <a:r>
              <a:rPr sz="2400" spc="-114" dirty="0">
                <a:latin typeface="Times New Roman"/>
                <a:cs typeface="Times New Roman"/>
              </a:rPr>
              <a:t>expand </a:t>
            </a:r>
            <a:r>
              <a:rPr sz="2400" spc="-125" dirty="0">
                <a:latin typeface="Times New Roman"/>
                <a:cs typeface="Times New Roman"/>
              </a:rPr>
              <a:t>joining </a:t>
            </a:r>
            <a:r>
              <a:rPr sz="2400" spc="-100" dirty="0">
                <a:latin typeface="Times New Roman"/>
                <a:cs typeface="Times New Roman"/>
              </a:rPr>
              <a:t>two </a:t>
            </a:r>
            <a:r>
              <a:rPr sz="2400" spc="-145" dirty="0">
                <a:latin typeface="Times New Roman"/>
                <a:cs typeface="Times New Roman"/>
              </a:rPr>
              <a:t>cables</a:t>
            </a:r>
            <a:r>
              <a:rPr sz="2400" spc="-240" dirty="0">
                <a:latin typeface="Times New Roman"/>
                <a:cs typeface="Times New Roman"/>
              </a:rPr>
              <a:t> </a:t>
            </a:r>
            <a:r>
              <a:rPr sz="2400" spc="-75" dirty="0">
                <a:latin typeface="Times New Roman"/>
                <a:cs typeface="Times New Roman"/>
              </a:rPr>
              <a:t>together.</a:t>
            </a: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2400" b="1" spc="-25" dirty="0">
                <a:latin typeface="Times New Roman"/>
                <a:cs typeface="Times New Roman"/>
              </a:rPr>
              <a:t>Disadvantages </a:t>
            </a:r>
            <a:r>
              <a:rPr sz="2400" b="1" spc="25" dirty="0">
                <a:latin typeface="Times New Roman"/>
                <a:cs typeface="Times New Roman"/>
              </a:rPr>
              <a:t>of </a:t>
            </a:r>
            <a:r>
              <a:rPr sz="2400" b="1" spc="-60" dirty="0">
                <a:latin typeface="Times New Roman"/>
                <a:cs typeface="Times New Roman"/>
              </a:rPr>
              <a:t>Bus</a:t>
            </a:r>
            <a:r>
              <a:rPr sz="2400" b="1" spc="-525" dirty="0">
                <a:latin typeface="Times New Roman"/>
                <a:cs typeface="Times New Roman"/>
              </a:rPr>
              <a:t> </a:t>
            </a:r>
            <a:r>
              <a:rPr sz="2400" b="1" spc="-10" dirty="0">
                <a:latin typeface="Times New Roman"/>
                <a:cs typeface="Times New Roman"/>
              </a:rPr>
              <a:t>Topology</a:t>
            </a:r>
            <a:endParaRPr sz="2400">
              <a:latin typeface="Times New Roman"/>
              <a:cs typeface="Times New Roman"/>
            </a:endParaRPr>
          </a:p>
          <a:p>
            <a:pPr marL="286385" indent="-273685">
              <a:lnSpc>
                <a:spcPct val="100000"/>
              </a:lnSpc>
              <a:spcBef>
                <a:spcPts val="25"/>
              </a:spcBef>
              <a:buClr>
                <a:srgbClr val="D24717"/>
              </a:buClr>
              <a:buSzPct val="85416"/>
              <a:buFont typeface="Arial"/>
              <a:buChar char=""/>
              <a:tabLst>
                <a:tab pos="286385" algn="l"/>
                <a:tab pos="287020" algn="l"/>
              </a:tabLst>
            </a:pPr>
            <a:r>
              <a:rPr sz="2400" spc="-145" dirty="0">
                <a:latin typeface="Times New Roman"/>
                <a:cs typeface="Times New Roman"/>
              </a:rPr>
              <a:t>Cables </a:t>
            </a:r>
            <a:r>
              <a:rPr sz="2400" spc="-160" dirty="0">
                <a:latin typeface="Times New Roman"/>
                <a:cs typeface="Times New Roman"/>
              </a:rPr>
              <a:t>fails </a:t>
            </a:r>
            <a:r>
              <a:rPr sz="2400" spc="-80" dirty="0">
                <a:latin typeface="Times New Roman"/>
                <a:cs typeface="Times New Roman"/>
              </a:rPr>
              <a:t>then </a:t>
            </a:r>
            <a:r>
              <a:rPr sz="2400" spc="-114" dirty="0">
                <a:latin typeface="Times New Roman"/>
                <a:cs typeface="Times New Roman"/>
              </a:rPr>
              <a:t>whole </a:t>
            </a:r>
            <a:r>
              <a:rPr sz="2400" spc="-90" dirty="0">
                <a:latin typeface="Times New Roman"/>
                <a:cs typeface="Times New Roman"/>
              </a:rPr>
              <a:t>network</a:t>
            </a:r>
            <a:r>
              <a:rPr sz="2400" spc="155" dirty="0">
                <a:latin typeface="Times New Roman"/>
                <a:cs typeface="Times New Roman"/>
              </a:rPr>
              <a:t> </a:t>
            </a:r>
            <a:r>
              <a:rPr sz="2400" spc="-125" dirty="0">
                <a:latin typeface="Times New Roman"/>
                <a:cs typeface="Times New Roman"/>
              </a:rPr>
              <a:t>fails.</a:t>
            </a:r>
            <a:endParaRPr sz="2400">
              <a:latin typeface="Times New Roman"/>
              <a:cs typeface="Times New Roman"/>
            </a:endParaRPr>
          </a:p>
          <a:p>
            <a:pPr marL="286385" marR="5080" indent="-273685">
              <a:lnSpc>
                <a:spcPts val="2300"/>
              </a:lnSpc>
              <a:spcBef>
                <a:spcPts val="585"/>
              </a:spcBef>
              <a:buClr>
                <a:srgbClr val="D24717"/>
              </a:buClr>
              <a:buSzPct val="85416"/>
              <a:buFont typeface="Arial"/>
              <a:buChar char=""/>
              <a:tabLst>
                <a:tab pos="286385" algn="l"/>
                <a:tab pos="287020" algn="l"/>
              </a:tabLst>
            </a:pPr>
            <a:r>
              <a:rPr sz="2400" spc="-180" dirty="0">
                <a:latin typeface="Times New Roman"/>
                <a:cs typeface="Times New Roman"/>
              </a:rPr>
              <a:t>If </a:t>
            </a:r>
            <a:r>
              <a:rPr sz="2400" spc="-90" dirty="0">
                <a:latin typeface="Times New Roman"/>
                <a:cs typeface="Times New Roman"/>
              </a:rPr>
              <a:t>network </a:t>
            </a:r>
            <a:r>
              <a:rPr sz="2400" spc="-110" dirty="0">
                <a:latin typeface="Times New Roman"/>
                <a:cs typeface="Times New Roman"/>
              </a:rPr>
              <a:t>traffic </a:t>
            </a:r>
            <a:r>
              <a:rPr sz="2400" spc="-150" dirty="0">
                <a:latin typeface="Times New Roman"/>
                <a:cs typeface="Times New Roman"/>
              </a:rPr>
              <a:t>is </a:t>
            </a:r>
            <a:r>
              <a:rPr sz="2400" spc="-180" dirty="0">
                <a:latin typeface="Times New Roman"/>
                <a:cs typeface="Times New Roman"/>
              </a:rPr>
              <a:t>heavy </a:t>
            </a:r>
            <a:r>
              <a:rPr sz="2400" spc="-40" dirty="0">
                <a:latin typeface="Times New Roman"/>
                <a:cs typeface="Times New Roman"/>
              </a:rPr>
              <a:t>or </a:t>
            </a:r>
            <a:r>
              <a:rPr sz="2400" spc="-114" dirty="0">
                <a:latin typeface="Times New Roman"/>
                <a:cs typeface="Times New Roman"/>
              </a:rPr>
              <a:t>nodes </a:t>
            </a:r>
            <a:r>
              <a:rPr sz="2400" spc="-95" dirty="0">
                <a:latin typeface="Times New Roman"/>
                <a:cs typeface="Times New Roman"/>
              </a:rPr>
              <a:t>are </a:t>
            </a:r>
            <a:r>
              <a:rPr sz="2400" spc="-85" dirty="0">
                <a:latin typeface="Times New Roman"/>
                <a:cs typeface="Times New Roman"/>
              </a:rPr>
              <a:t>more </a:t>
            </a:r>
            <a:r>
              <a:rPr sz="2400" spc="-70" dirty="0">
                <a:latin typeface="Times New Roman"/>
                <a:cs typeface="Times New Roman"/>
              </a:rPr>
              <a:t>the </a:t>
            </a:r>
            <a:r>
              <a:rPr sz="2400" spc="-95" dirty="0">
                <a:latin typeface="Times New Roman"/>
                <a:cs typeface="Times New Roman"/>
              </a:rPr>
              <a:t>performance </a:t>
            </a:r>
            <a:r>
              <a:rPr sz="2400" spc="-140" dirty="0">
                <a:latin typeface="Times New Roman"/>
                <a:cs typeface="Times New Roman"/>
              </a:rPr>
              <a:t>of  </a:t>
            </a:r>
            <a:r>
              <a:rPr sz="2400" spc="-70" dirty="0">
                <a:latin typeface="Times New Roman"/>
                <a:cs typeface="Times New Roman"/>
              </a:rPr>
              <a:t>the </a:t>
            </a:r>
            <a:r>
              <a:rPr sz="2400" spc="-90" dirty="0">
                <a:latin typeface="Times New Roman"/>
                <a:cs typeface="Times New Roman"/>
              </a:rPr>
              <a:t>network</a:t>
            </a:r>
            <a:r>
              <a:rPr sz="2400" spc="-60" dirty="0">
                <a:latin typeface="Times New Roman"/>
                <a:cs typeface="Times New Roman"/>
              </a:rPr>
              <a:t> </a:t>
            </a:r>
            <a:r>
              <a:rPr sz="2400" spc="-105" dirty="0">
                <a:latin typeface="Times New Roman"/>
                <a:cs typeface="Times New Roman"/>
              </a:rPr>
              <a:t>decreases.</a:t>
            </a:r>
            <a:endParaRPr sz="2400">
              <a:latin typeface="Times New Roman"/>
              <a:cs typeface="Times New Roman"/>
            </a:endParaRPr>
          </a:p>
          <a:p>
            <a:pPr marL="286385" indent="-273685">
              <a:lnSpc>
                <a:spcPct val="100000"/>
              </a:lnSpc>
              <a:spcBef>
                <a:spcPts val="50"/>
              </a:spcBef>
              <a:buClr>
                <a:srgbClr val="D24717"/>
              </a:buClr>
              <a:buSzPct val="85416"/>
              <a:buFont typeface="Arial"/>
              <a:buChar char=""/>
              <a:tabLst>
                <a:tab pos="286385" algn="l"/>
                <a:tab pos="287020" algn="l"/>
              </a:tabLst>
            </a:pPr>
            <a:r>
              <a:rPr sz="2400" spc="-135" dirty="0">
                <a:latin typeface="Times New Roman"/>
                <a:cs typeface="Times New Roman"/>
              </a:rPr>
              <a:t>Cable </a:t>
            </a:r>
            <a:r>
              <a:rPr sz="2400" spc="-175" dirty="0">
                <a:latin typeface="Times New Roman"/>
                <a:cs typeface="Times New Roman"/>
              </a:rPr>
              <a:t>has </a:t>
            </a:r>
            <a:r>
              <a:rPr sz="2400" spc="-190" dirty="0">
                <a:latin typeface="Times New Roman"/>
                <a:cs typeface="Times New Roman"/>
              </a:rPr>
              <a:t>a </a:t>
            </a:r>
            <a:r>
              <a:rPr sz="2400" spc="-90" dirty="0">
                <a:latin typeface="Times New Roman"/>
                <a:cs typeface="Times New Roman"/>
              </a:rPr>
              <a:t>limited</a:t>
            </a:r>
            <a:r>
              <a:rPr sz="2400" spc="-195" dirty="0">
                <a:latin typeface="Times New Roman"/>
                <a:cs typeface="Times New Roman"/>
              </a:rPr>
              <a:t> </a:t>
            </a:r>
            <a:r>
              <a:rPr sz="2400" spc="-75" dirty="0">
                <a:latin typeface="Times New Roman"/>
                <a:cs typeface="Times New Roman"/>
              </a:rPr>
              <a:t>length.</a:t>
            </a:r>
            <a:endParaRPr sz="2400">
              <a:latin typeface="Times New Roman"/>
              <a:cs typeface="Times New Roman"/>
            </a:endParaRPr>
          </a:p>
          <a:p>
            <a:pPr marL="286385" indent="-273685">
              <a:lnSpc>
                <a:spcPct val="100000"/>
              </a:lnSpc>
              <a:spcBef>
                <a:spcPts val="25"/>
              </a:spcBef>
              <a:buClr>
                <a:srgbClr val="D24717"/>
              </a:buClr>
              <a:buSzPct val="85416"/>
              <a:buFont typeface="Arial"/>
              <a:buChar char=""/>
              <a:tabLst>
                <a:tab pos="286385" algn="l"/>
                <a:tab pos="287020" algn="l"/>
              </a:tabLst>
            </a:pPr>
            <a:r>
              <a:rPr sz="2400" spc="-75" dirty="0">
                <a:latin typeface="Times New Roman"/>
                <a:cs typeface="Times New Roman"/>
              </a:rPr>
              <a:t>It </a:t>
            </a:r>
            <a:r>
              <a:rPr sz="2400" spc="-150" dirty="0">
                <a:latin typeface="Times New Roman"/>
                <a:cs typeface="Times New Roman"/>
              </a:rPr>
              <a:t>is </a:t>
            </a:r>
            <a:r>
              <a:rPr sz="2400" spc="-125" dirty="0">
                <a:latin typeface="Times New Roman"/>
                <a:cs typeface="Times New Roman"/>
              </a:rPr>
              <a:t>slower </a:t>
            </a:r>
            <a:r>
              <a:rPr sz="2400" spc="-105" dirty="0">
                <a:latin typeface="Times New Roman"/>
                <a:cs typeface="Times New Roman"/>
              </a:rPr>
              <a:t>than </a:t>
            </a:r>
            <a:r>
              <a:rPr sz="2400" spc="-75" dirty="0">
                <a:latin typeface="Times New Roman"/>
                <a:cs typeface="Times New Roman"/>
              </a:rPr>
              <a:t>the </a:t>
            </a:r>
            <a:r>
              <a:rPr sz="2400" spc="-90" dirty="0">
                <a:latin typeface="Times New Roman"/>
                <a:cs typeface="Times New Roman"/>
              </a:rPr>
              <a:t>ring</a:t>
            </a:r>
            <a:r>
              <a:rPr sz="2400" spc="145" dirty="0">
                <a:latin typeface="Times New Roman"/>
                <a:cs typeface="Times New Roman"/>
              </a:rPr>
              <a:t> </a:t>
            </a:r>
            <a:r>
              <a:rPr sz="2400" spc="-114" dirty="0">
                <a:latin typeface="Times New Roman"/>
                <a:cs typeface="Times New Roman"/>
              </a:rPr>
              <a:t>topology.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444" y="688974"/>
            <a:ext cx="566547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105" dirty="0"/>
              <a:t>Local </a:t>
            </a:r>
            <a:r>
              <a:rPr sz="4000" spc="-140" dirty="0"/>
              <a:t>Area </a:t>
            </a:r>
            <a:r>
              <a:rPr sz="4000" spc="-114" dirty="0"/>
              <a:t>Networks</a:t>
            </a:r>
            <a:r>
              <a:rPr sz="4000" spc="-400" dirty="0"/>
              <a:t> </a:t>
            </a:r>
            <a:r>
              <a:rPr sz="4000" spc="-170" dirty="0"/>
              <a:t>(LAN)</a:t>
            </a:r>
            <a:endParaRPr sz="4000"/>
          </a:p>
        </p:txBody>
      </p:sp>
      <p:sp>
        <p:nvSpPr>
          <p:cNvPr id="3" name="object 3"/>
          <p:cNvSpPr txBox="1"/>
          <p:nvPr/>
        </p:nvSpPr>
        <p:spPr>
          <a:xfrm>
            <a:off x="1313433" y="1388110"/>
            <a:ext cx="4673600" cy="2941955"/>
          </a:xfrm>
          <a:prstGeom prst="rect">
            <a:avLst/>
          </a:prstGeom>
        </p:spPr>
        <p:txBody>
          <a:bodyPr vert="horz" wrap="square" lIns="0" tIns="628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495"/>
              </a:spcBef>
              <a:buClr>
                <a:srgbClr val="9B2C1F"/>
              </a:buClr>
              <a:buSzPct val="85416"/>
              <a:buFont typeface="Arial"/>
              <a:buChar char=""/>
              <a:tabLst>
                <a:tab pos="241300" algn="l"/>
              </a:tabLst>
            </a:pPr>
            <a:r>
              <a:rPr sz="2400" spc="-75" dirty="0">
                <a:latin typeface="Times New Roman"/>
                <a:cs typeface="Times New Roman"/>
              </a:rPr>
              <a:t>floor/building-wide</a:t>
            </a:r>
            <a:endParaRPr sz="24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395"/>
              </a:spcBef>
              <a:buClr>
                <a:srgbClr val="9B2C1F"/>
              </a:buClr>
              <a:buSzPct val="85416"/>
              <a:buFont typeface="Arial"/>
              <a:buChar char=""/>
              <a:tabLst>
                <a:tab pos="241300" algn="l"/>
              </a:tabLst>
            </a:pPr>
            <a:r>
              <a:rPr sz="2400" spc="-135" dirty="0">
                <a:latin typeface="Times New Roman"/>
                <a:cs typeface="Times New Roman"/>
              </a:rPr>
              <a:t>single </a:t>
            </a:r>
            <a:r>
              <a:rPr sz="2400" spc="-120" dirty="0">
                <a:latin typeface="Times New Roman"/>
                <a:cs typeface="Times New Roman"/>
              </a:rPr>
              <a:t>communication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spc="-120" dirty="0">
                <a:latin typeface="Times New Roman"/>
                <a:cs typeface="Times New Roman"/>
              </a:rPr>
              <a:t>medium</a:t>
            </a:r>
            <a:endParaRPr sz="24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400"/>
              </a:spcBef>
              <a:buClr>
                <a:srgbClr val="9B2C1F"/>
              </a:buClr>
              <a:buSzPct val="85416"/>
              <a:buFont typeface="Arial"/>
              <a:buChar char=""/>
              <a:tabLst>
                <a:tab pos="241300" algn="l"/>
              </a:tabLst>
            </a:pPr>
            <a:r>
              <a:rPr sz="2400" spc="-105" dirty="0">
                <a:latin typeface="Times New Roman"/>
                <a:cs typeface="Times New Roman"/>
              </a:rPr>
              <a:t>no </a:t>
            </a:r>
            <a:r>
              <a:rPr sz="2400" spc="-65" dirty="0">
                <a:latin typeface="Times New Roman"/>
                <a:cs typeface="Times New Roman"/>
              </a:rPr>
              <a:t>routing,</a:t>
            </a:r>
            <a:r>
              <a:rPr sz="2400" spc="-140" dirty="0">
                <a:latin typeface="Times New Roman"/>
                <a:cs typeface="Times New Roman"/>
              </a:rPr>
              <a:t> </a:t>
            </a:r>
            <a:r>
              <a:rPr sz="2400" spc="-110" dirty="0">
                <a:latin typeface="Times New Roman"/>
                <a:cs typeface="Times New Roman"/>
              </a:rPr>
              <a:t>broadcast</a:t>
            </a:r>
            <a:endParaRPr sz="24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405"/>
              </a:spcBef>
              <a:buClr>
                <a:srgbClr val="9B2C1F"/>
              </a:buClr>
              <a:buSzPct val="85416"/>
              <a:buFont typeface="Arial"/>
              <a:buChar char=""/>
              <a:tabLst>
                <a:tab pos="241300" algn="l"/>
              </a:tabLst>
            </a:pPr>
            <a:r>
              <a:rPr sz="2400" spc="-120" dirty="0">
                <a:latin typeface="Times New Roman"/>
                <a:cs typeface="Times New Roman"/>
              </a:rPr>
              <a:t>segments </a:t>
            </a:r>
            <a:r>
              <a:rPr sz="2400" spc="-95" dirty="0">
                <a:latin typeface="Times New Roman"/>
                <a:cs typeface="Times New Roman"/>
              </a:rPr>
              <a:t>connected </a:t>
            </a:r>
            <a:r>
              <a:rPr sz="2400" spc="-185" dirty="0">
                <a:latin typeface="Times New Roman"/>
                <a:cs typeface="Times New Roman"/>
              </a:rPr>
              <a:t>by </a:t>
            </a:r>
            <a:r>
              <a:rPr sz="2400" spc="-125" dirty="0">
                <a:latin typeface="Times New Roman"/>
                <a:cs typeface="Times New Roman"/>
              </a:rPr>
              <a:t>switches </a:t>
            </a:r>
            <a:r>
              <a:rPr sz="2400" spc="-40" dirty="0">
                <a:latin typeface="Times New Roman"/>
                <a:cs typeface="Times New Roman"/>
              </a:rPr>
              <a:t>or</a:t>
            </a:r>
            <a:r>
              <a:rPr sz="2400" spc="185" dirty="0">
                <a:latin typeface="Times New Roman"/>
                <a:cs typeface="Times New Roman"/>
              </a:rPr>
              <a:t> </a:t>
            </a:r>
            <a:r>
              <a:rPr sz="2400" spc="-220" dirty="0">
                <a:latin typeface="Times New Roman"/>
                <a:cs typeface="Times New Roman"/>
              </a:rPr>
              <a:t>hubs</a:t>
            </a:r>
            <a:endParaRPr sz="24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400"/>
              </a:spcBef>
              <a:buClr>
                <a:srgbClr val="9B2C1F"/>
              </a:buClr>
              <a:buSzPct val="85416"/>
              <a:buFont typeface="Arial"/>
              <a:buChar char=""/>
              <a:tabLst>
                <a:tab pos="241300" algn="l"/>
              </a:tabLst>
            </a:pPr>
            <a:r>
              <a:rPr sz="2400" spc="-155" dirty="0">
                <a:latin typeface="Times New Roman"/>
                <a:cs typeface="Times New Roman"/>
              </a:rPr>
              <a:t>high </a:t>
            </a:r>
            <a:r>
              <a:rPr sz="2400" spc="-95" dirty="0">
                <a:latin typeface="Times New Roman"/>
                <a:cs typeface="Times New Roman"/>
              </a:rPr>
              <a:t>bandwidth, </a:t>
            </a:r>
            <a:r>
              <a:rPr sz="2400" spc="-135" dirty="0">
                <a:latin typeface="Times New Roman"/>
                <a:cs typeface="Times New Roman"/>
              </a:rPr>
              <a:t>low</a:t>
            </a:r>
            <a:r>
              <a:rPr sz="2400" spc="-85" dirty="0">
                <a:latin typeface="Times New Roman"/>
                <a:cs typeface="Times New Roman"/>
              </a:rPr>
              <a:t> </a:t>
            </a:r>
            <a:r>
              <a:rPr sz="2400" spc="-114" dirty="0">
                <a:latin typeface="Times New Roman"/>
                <a:cs typeface="Times New Roman"/>
              </a:rPr>
              <a:t>latency</a:t>
            </a:r>
            <a:endParaRPr sz="24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395"/>
              </a:spcBef>
              <a:buClr>
                <a:srgbClr val="9B2C1F"/>
              </a:buClr>
              <a:buSzPct val="85416"/>
              <a:buFont typeface="Arial"/>
              <a:buChar char=""/>
              <a:tabLst>
                <a:tab pos="241300" algn="l"/>
              </a:tabLst>
            </a:pPr>
            <a:r>
              <a:rPr sz="2400" spc="-65" dirty="0">
                <a:latin typeface="Times New Roman"/>
                <a:cs typeface="Times New Roman"/>
              </a:rPr>
              <a:t>Ethernet </a:t>
            </a:r>
            <a:r>
              <a:rPr sz="2400" spc="-50" dirty="0">
                <a:latin typeface="Times New Roman"/>
                <a:cs typeface="Times New Roman"/>
              </a:rPr>
              <a:t>- </a:t>
            </a:r>
            <a:r>
              <a:rPr sz="2400" spc="-114" dirty="0">
                <a:latin typeface="Times New Roman"/>
                <a:cs typeface="Times New Roman"/>
              </a:rPr>
              <a:t>10Mbps, </a:t>
            </a:r>
            <a:r>
              <a:rPr sz="2400" spc="-110" dirty="0">
                <a:latin typeface="Times New Roman"/>
                <a:cs typeface="Times New Roman"/>
              </a:rPr>
              <a:t>100Mbps,</a:t>
            </a:r>
            <a:r>
              <a:rPr sz="2400" spc="-285" dirty="0">
                <a:latin typeface="Times New Roman"/>
                <a:cs typeface="Times New Roman"/>
              </a:rPr>
              <a:t> </a:t>
            </a:r>
            <a:r>
              <a:rPr sz="2400" spc="-135" dirty="0">
                <a:latin typeface="Times New Roman"/>
                <a:cs typeface="Times New Roman"/>
              </a:rPr>
              <a:t>1Gbps</a:t>
            </a:r>
            <a:endParaRPr sz="24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409"/>
              </a:spcBef>
              <a:buClr>
                <a:srgbClr val="9B2C1F"/>
              </a:buClr>
              <a:buSzPct val="85416"/>
              <a:buFont typeface="Arial"/>
              <a:buChar char=""/>
              <a:tabLst>
                <a:tab pos="241300" algn="l"/>
              </a:tabLst>
            </a:pPr>
            <a:r>
              <a:rPr sz="2400" spc="-105" dirty="0">
                <a:latin typeface="Times New Roman"/>
                <a:cs typeface="Times New Roman"/>
              </a:rPr>
              <a:t>no </a:t>
            </a:r>
            <a:r>
              <a:rPr sz="2400" spc="-114" dirty="0">
                <a:latin typeface="Times New Roman"/>
                <a:cs typeface="Times New Roman"/>
              </a:rPr>
              <a:t>latency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spc="-114" dirty="0">
                <a:latin typeface="Times New Roman"/>
                <a:cs typeface="Times New Roman"/>
              </a:rPr>
              <a:t>guarantees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444" y="202438"/>
            <a:ext cx="5559756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1" spc="-50" dirty="0">
                <a:latin typeface="Trebuchet MS"/>
                <a:cs typeface="Trebuchet MS"/>
              </a:rPr>
              <a:t>RING</a:t>
            </a:r>
            <a:r>
              <a:rPr b="1" spc="-285" dirty="0">
                <a:latin typeface="Trebuchet MS"/>
                <a:cs typeface="Trebuchet MS"/>
              </a:rPr>
              <a:t> </a:t>
            </a:r>
            <a:r>
              <a:rPr b="1" spc="-260" dirty="0">
                <a:latin typeface="Trebuchet MS"/>
                <a:cs typeface="Trebuchet MS"/>
              </a:rPr>
              <a:t>Topology</a:t>
            </a:r>
          </a:p>
        </p:txBody>
      </p:sp>
      <p:sp>
        <p:nvSpPr>
          <p:cNvPr id="3" name="object 3"/>
          <p:cNvSpPr/>
          <p:nvPr/>
        </p:nvSpPr>
        <p:spPr>
          <a:xfrm>
            <a:off x="1889560" y="1942356"/>
            <a:ext cx="5688677" cy="34685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612140" y="1133094"/>
            <a:ext cx="748474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5" dirty="0">
                <a:latin typeface="Times New Roman"/>
                <a:cs typeface="Times New Roman"/>
              </a:rPr>
              <a:t>It </a:t>
            </a:r>
            <a:r>
              <a:rPr sz="1800" spc="-114" dirty="0">
                <a:latin typeface="Times New Roman"/>
                <a:cs typeface="Times New Roman"/>
              </a:rPr>
              <a:t>is </a:t>
            </a:r>
            <a:r>
              <a:rPr sz="1800" spc="-95" dirty="0">
                <a:latin typeface="Times New Roman"/>
                <a:cs typeface="Times New Roman"/>
              </a:rPr>
              <a:t>called </a:t>
            </a:r>
            <a:r>
              <a:rPr sz="1800" spc="-70" dirty="0">
                <a:latin typeface="Times New Roman"/>
                <a:cs typeface="Times New Roman"/>
              </a:rPr>
              <a:t>ring </a:t>
            </a:r>
            <a:r>
              <a:rPr sz="1800" spc="-80" dirty="0">
                <a:latin typeface="Times New Roman"/>
                <a:cs typeface="Times New Roman"/>
              </a:rPr>
              <a:t>topology </a:t>
            </a:r>
            <a:r>
              <a:rPr sz="1800" spc="-100" dirty="0">
                <a:latin typeface="Times New Roman"/>
                <a:cs typeface="Times New Roman"/>
              </a:rPr>
              <a:t>because </a:t>
            </a:r>
            <a:r>
              <a:rPr sz="1800" spc="-35" dirty="0">
                <a:latin typeface="Times New Roman"/>
                <a:cs typeface="Times New Roman"/>
              </a:rPr>
              <a:t>it </a:t>
            </a:r>
            <a:r>
              <a:rPr sz="1800" spc="-80" dirty="0">
                <a:latin typeface="Times New Roman"/>
                <a:cs typeface="Times New Roman"/>
              </a:rPr>
              <a:t>forms </a:t>
            </a:r>
            <a:r>
              <a:rPr sz="1800" spc="-145" dirty="0">
                <a:latin typeface="Times New Roman"/>
                <a:cs typeface="Times New Roman"/>
              </a:rPr>
              <a:t>a </a:t>
            </a:r>
            <a:r>
              <a:rPr sz="1800" spc="-65" dirty="0">
                <a:latin typeface="Times New Roman"/>
                <a:cs typeface="Times New Roman"/>
              </a:rPr>
              <a:t>ring </a:t>
            </a:r>
            <a:r>
              <a:rPr sz="1800" spc="-145" dirty="0">
                <a:latin typeface="Times New Roman"/>
                <a:cs typeface="Times New Roman"/>
              </a:rPr>
              <a:t>as </a:t>
            </a:r>
            <a:r>
              <a:rPr sz="1800" spc="-100" dirty="0">
                <a:latin typeface="Times New Roman"/>
                <a:cs typeface="Times New Roman"/>
              </a:rPr>
              <a:t>each </a:t>
            </a:r>
            <a:r>
              <a:rPr sz="1800" spc="-60" dirty="0">
                <a:latin typeface="Times New Roman"/>
                <a:cs typeface="Times New Roman"/>
              </a:rPr>
              <a:t>computer </a:t>
            </a:r>
            <a:r>
              <a:rPr sz="1800" spc="-114" dirty="0">
                <a:latin typeface="Times New Roman"/>
                <a:cs typeface="Times New Roman"/>
              </a:rPr>
              <a:t>is </a:t>
            </a:r>
            <a:r>
              <a:rPr sz="1800" spc="-70" dirty="0">
                <a:latin typeface="Times New Roman"/>
                <a:cs typeface="Times New Roman"/>
              </a:rPr>
              <a:t>connected </a:t>
            </a:r>
            <a:r>
              <a:rPr sz="1800" spc="-25" dirty="0">
                <a:latin typeface="Times New Roman"/>
                <a:cs typeface="Times New Roman"/>
              </a:rPr>
              <a:t>to</a:t>
            </a:r>
            <a:r>
              <a:rPr sz="1800" spc="-155" dirty="0">
                <a:latin typeface="Times New Roman"/>
                <a:cs typeface="Times New Roman"/>
              </a:rPr>
              <a:t> </a:t>
            </a:r>
            <a:r>
              <a:rPr sz="1800" spc="-65" dirty="0">
                <a:latin typeface="Times New Roman"/>
                <a:cs typeface="Times New Roman"/>
              </a:rPr>
              <a:t>another</a:t>
            </a: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800" spc="-60" dirty="0">
                <a:latin typeface="Times New Roman"/>
                <a:cs typeface="Times New Roman"/>
              </a:rPr>
              <a:t>computer, </a:t>
            </a:r>
            <a:r>
              <a:rPr sz="1800" spc="-70" dirty="0">
                <a:latin typeface="Times New Roman"/>
                <a:cs typeface="Times New Roman"/>
              </a:rPr>
              <a:t>with </a:t>
            </a:r>
            <a:r>
              <a:rPr sz="1800" spc="-55" dirty="0">
                <a:latin typeface="Times New Roman"/>
                <a:cs typeface="Times New Roman"/>
              </a:rPr>
              <a:t>the </a:t>
            </a:r>
            <a:r>
              <a:rPr sz="1800" spc="-85" dirty="0">
                <a:latin typeface="Times New Roman"/>
                <a:cs typeface="Times New Roman"/>
              </a:rPr>
              <a:t>last </a:t>
            </a:r>
            <a:r>
              <a:rPr sz="1800" spc="-75" dirty="0">
                <a:latin typeface="Times New Roman"/>
                <a:cs typeface="Times New Roman"/>
              </a:rPr>
              <a:t>one </a:t>
            </a:r>
            <a:r>
              <a:rPr sz="1800" spc="-70" dirty="0">
                <a:latin typeface="Times New Roman"/>
                <a:cs typeface="Times New Roman"/>
              </a:rPr>
              <a:t>connected </a:t>
            </a:r>
            <a:r>
              <a:rPr sz="1800" spc="-25" dirty="0">
                <a:latin typeface="Times New Roman"/>
                <a:cs typeface="Times New Roman"/>
              </a:rPr>
              <a:t>to </a:t>
            </a:r>
            <a:r>
              <a:rPr sz="1800" spc="-55" dirty="0">
                <a:latin typeface="Times New Roman"/>
                <a:cs typeface="Times New Roman"/>
              </a:rPr>
              <a:t>the </a:t>
            </a:r>
            <a:r>
              <a:rPr sz="1800" spc="-35" dirty="0">
                <a:latin typeface="Times New Roman"/>
                <a:cs typeface="Times New Roman"/>
              </a:rPr>
              <a:t>first. </a:t>
            </a:r>
            <a:r>
              <a:rPr sz="1800" spc="-105" dirty="0">
                <a:latin typeface="Times New Roman"/>
                <a:cs typeface="Times New Roman"/>
              </a:rPr>
              <a:t>Exactly </a:t>
            </a:r>
            <a:r>
              <a:rPr sz="1800" spc="-75" dirty="0">
                <a:latin typeface="Times New Roman"/>
                <a:cs typeface="Times New Roman"/>
              </a:rPr>
              <a:t>two </a:t>
            </a:r>
            <a:r>
              <a:rPr sz="1800" spc="-85" dirty="0">
                <a:latin typeface="Times New Roman"/>
                <a:cs typeface="Times New Roman"/>
              </a:rPr>
              <a:t>neighbours </a:t>
            </a:r>
            <a:r>
              <a:rPr sz="1800" spc="-65" dirty="0">
                <a:latin typeface="Times New Roman"/>
                <a:cs typeface="Times New Roman"/>
              </a:rPr>
              <a:t>for </a:t>
            </a:r>
            <a:r>
              <a:rPr sz="1800" spc="-100" dirty="0">
                <a:latin typeface="Times New Roman"/>
                <a:cs typeface="Times New Roman"/>
              </a:rPr>
              <a:t>each</a:t>
            </a:r>
            <a:r>
              <a:rPr sz="1800" spc="-55" dirty="0">
                <a:latin typeface="Times New Roman"/>
                <a:cs typeface="Times New Roman"/>
              </a:rPr>
              <a:t> </a:t>
            </a:r>
            <a:r>
              <a:rPr sz="1800" spc="-80" dirty="0">
                <a:latin typeface="Times New Roman"/>
                <a:cs typeface="Times New Roman"/>
              </a:rPr>
              <a:t>device.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444" y="202438"/>
            <a:ext cx="6931356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1" spc="-185" dirty="0">
                <a:latin typeface="Trebuchet MS"/>
                <a:cs typeface="Trebuchet MS"/>
              </a:rPr>
              <a:t>Features </a:t>
            </a:r>
            <a:r>
              <a:rPr b="1" spc="-210" dirty="0">
                <a:latin typeface="Trebuchet MS"/>
                <a:cs typeface="Trebuchet MS"/>
              </a:rPr>
              <a:t>of </a:t>
            </a:r>
            <a:r>
              <a:rPr b="1" spc="-110" dirty="0">
                <a:latin typeface="Trebuchet MS"/>
                <a:cs typeface="Trebuchet MS"/>
              </a:rPr>
              <a:t>Ring</a:t>
            </a:r>
            <a:r>
              <a:rPr b="1" spc="-270" dirty="0">
                <a:latin typeface="Trebuchet MS"/>
                <a:cs typeface="Trebuchet MS"/>
              </a:rPr>
              <a:t> </a:t>
            </a:r>
            <a:r>
              <a:rPr b="1" spc="-260" dirty="0">
                <a:latin typeface="Trebuchet MS"/>
                <a:cs typeface="Trebuchet MS"/>
              </a:rPr>
              <a:t>Topology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04800" y="1383538"/>
            <a:ext cx="8382000" cy="4424680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286385" marR="8255" indent="-273685" algn="just">
              <a:lnSpc>
                <a:spcPct val="80000"/>
              </a:lnSpc>
              <a:spcBef>
                <a:spcPts val="675"/>
              </a:spcBef>
              <a:buClr>
                <a:srgbClr val="D24717"/>
              </a:buClr>
              <a:buSzPct val="85416"/>
              <a:buFont typeface="Arial"/>
              <a:buChar char=""/>
              <a:tabLst>
                <a:tab pos="286385" algn="l"/>
                <a:tab pos="287020" algn="l"/>
              </a:tabLst>
            </a:pPr>
            <a:r>
              <a:rPr sz="2400" spc="-310" dirty="0">
                <a:latin typeface="Times New Roman"/>
                <a:cs typeface="Times New Roman"/>
              </a:rPr>
              <a:t>A </a:t>
            </a:r>
            <a:r>
              <a:rPr sz="2400" spc="-90" dirty="0">
                <a:latin typeface="Times New Roman"/>
                <a:cs typeface="Times New Roman"/>
              </a:rPr>
              <a:t>number </a:t>
            </a:r>
            <a:r>
              <a:rPr sz="2400" spc="-140" dirty="0">
                <a:latin typeface="Times New Roman"/>
                <a:cs typeface="Times New Roman"/>
              </a:rPr>
              <a:t>of </a:t>
            </a:r>
            <a:r>
              <a:rPr sz="2400" spc="-75" dirty="0">
                <a:latin typeface="Times New Roman"/>
                <a:cs typeface="Times New Roman"/>
              </a:rPr>
              <a:t>repeaters </a:t>
            </a:r>
            <a:r>
              <a:rPr sz="2400" spc="-100" dirty="0">
                <a:latin typeface="Times New Roman"/>
                <a:cs typeface="Times New Roman"/>
              </a:rPr>
              <a:t>are </a:t>
            </a:r>
            <a:r>
              <a:rPr sz="2400" spc="-120" dirty="0">
                <a:latin typeface="Times New Roman"/>
                <a:cs typeface="Times New Roman"/>
              </a:rPr>
              <a:t>used </a:t>
            </a:r>
            <a:r>
              <a:rPr sz="2400" spc="-85" dirty="0">
                <a:latin typeface="Times New Roman"/>
                <a:cs typeface="Times New Roman"/>
              </a:rPr>
              <a:t>for </a:t>
            </a:r>
            <a:r>
              <a:rPr sz="2400" spc="-155" dirty="0">
                <a:latin typeface="Times New Roman"/>
                <a:cs typeface="Times New Roman"/>
              </a:rPr>
              <a:t>Ring </a:t>
            </a:r>
            <a:r>
              <a:rPr sz="2400" spc="-110" dirty="0">
                <a:latin typeface="Times New Roman"/>
                <a:cs typeface="Times New Roman"/>
              </a:rPr>
              <a:t>topology </a:t>
            </a:r>
            <a:r>
              <a:rPr sz="2400" spc="-95" dirty="0">
                <a:latin typeface="Times New Roman"/>
                <a:cs typeface="Times New Roman"/>
              </a:rPr>
              <a:t>with </a:t>
            </a:r>
            <a:r>
              <a:rPr sz="2400" spc="-114" dirty="0">
                <a:latin typeface="Times New Roman"/>
                <a:cs typeface="Times New Roman"/>
              </a:rPr>
              <a:t>large  </a:t>
            </a:r>
            <a:r>
              <a:rPr sz="2400" spc="-90" dirty="0">
                <a:latin typeface="Times New Roman"/>
                <a:cs typeface="Times New Roman"/>
              </a:rPr>
              <a:t>number </a:t>
            </a:r>
            <a:r>
              <a:rPr sz="2400" spc="-140" dirty="0">
                <a:latin typeface="Times New Roman"/>
                <a:cs typeface="Times New Roman"/>
              </a:rPr>
              <a:t>of </a:t>
            </a:r>
            <a:r>
              <a:rPr sz="2400" spc="-80" dirty="0">
                <a:latin typeface="Times New Roman"/>
                <a:cs typeface="Times New Roman"/>
              </a:rPr>
              <a:t>nodes, </a:t>
            </a:r>
            <a:r>
              <a:rPr sz="2400" spc="-135" dirty="0">
                <a:latin typeface="Times New Roman"/>
                <a:cs typeface="Times New Roman"/>
              </a:rPr>
              <a:t>because </a:t>
            </a:r>
            <a:r>
              <a:rPr sz="2400" spc="-150" dirty="0">
                <a:latin typeface="Times New Roman"/>
                <a:cs typeface="Times New Roman"/>
              </a:rPr>
              <a:t>if </a:t>
            </a:r>
            <a:r>
              <a:rPr sz="2400" spc="-114" dirty="0">
                <a:latin typeface="Times New Roman"/>
                <a:cs typeface="Times New Roman"/>
              </a:rPr>
              <a:t>someone </a:t>
            </a:r>
            <a:r>
              <a:rPr sz="2400" spc="-125" dirty="0">
                <a:latin typeface="Times New Roman"/>
                <a:cs typeface="Times New Roman"/>
              </a:rPr>
              <a:t>wants </a:t>
            </a:r>
            <a:r>
              <a:rPr sz="2400" spc="-35" dirty="0">
                <a:latin typeface="Times New Roman"/>
                <a:cs typeface="Times New Roman"/>
              </a:rPr>
              <a:t>to </a:t>
            </a:r>
            <a:r>
              <a:rPr sz="2400" spc="-120" dirty="0">
                <a:latin typeface="Times New Roman"/>
                <a:cs typeface="Times New Roman"/>
              </a:rPr>
              <a:t>send </a:t>
            </a:r>
            <a:r>
              <a:rPr sz="2400" spc="-130" dirty="0">
                <a:latin typeface="Times New Roman"/>
                <a:cs typeface="Times New Roman"/>
              </a:rPr>
              <a:t>some </a:t>
            </a:r>
            <a:r>
              <a:rPr sz="2400" spc="-120" dirty="0">
                <a:latin typeface="Times New Roman"/>
                <a:cs typeface="Times New Roman"/>
              </a:rPr>
              <a:t>data </a:t>
            </a:r>
            <a:r>
              <a:rPr sz="2400" spc="-40" dirty="0">
                <a:latin typeface="Times New Roman"/>
                <a:cs typeface="Times New Roman"/>
              </a:rPr>
              <a:t>to  </a:t>
            </a:r>
            <a:r>
              <a:rPr sz="2400" spc="-70" dirty="0">
                <a:latin typeface="Times New Roman"/>
                <a:cs typeface="Times New Roman"/>
              </a:rPr>
              <a:t>the </a:t>
            </a:r>
            <a:r>
              <a:rPr sz="2400" spc="-110" dirty="0">
                <a:latin typeface="Times New Roman"/>
                <a:cs typeface="Times New Roman"/>
              </a:rPr>
              <a:t>last </a:t>
            </a:r>
            <a:r>
              <a:rPr sz="2400" spc="-100" dirty="0">
                <a:latin typeface="Times New Roman"/>
                <a:cs typeface="Times New Roman"/>
              </a:rPr>
              <a:t>node </a:t>
            </a:r>
            <a:r>
              <a:rPr sz="2400" spc="-110" dirty="0">
                <a:latin typeface="Times New Roman"/>
                <a:cs typeface="Times New Roman"/>
              </a:rPr>
              <a:t>in </a:t>
            </a:r>
            <a:r>
              <a:rPr sz="2400" spc="-70" dirty="0">
                <a:latin typeface="Times New Roman"/>
                <a:cs typeface="Times New Roman"/>
              </a:rPr>
              <a:t>the </a:t>
            </a:r>
            <a:r>
              <a:rPr sz="2400" spc="-90" dirty="0">
                <a:latin typeface="Times New Roman"/>
                <a:cs typeface="Times New Roman"/>
              </a:rPr>
              <a:t>ring </a:t>
            </a:r>
            <a:r>
              <a:rPr sz="2400" spc="-110" dirty="0">
                <a:latin typeface="Times New Roman"/>
                <a:cs typeface="Times New Roman"/>
              </a:rPr>
              <a:t>topology </a:t>
            </a:r>
            <a:r>
              <a:rPr sz="2400" spc="-95" dirty="0">
                <a:latin typeface="Times New Roman"/>
                <a:cs typeface="Times New Roman"/>
              </a:rPr>
              <a:t>with </a:t>
            </a:r>
            <a:r>
              <a:rPr sz="2400" spc="-100" dirty="0">
                <a:latin typeface="Times New Roman"/>
                <a:cs typeface="Times New Roman"/>
              </a:rPr>
              <a:t>100 </a:t>
            </a:r>
            <a:r>
              <a:rPr sz="2400" spc="-80" dirty="0">
                <a:latin typeface="Times New Roman"/>
                <a:cs typeface="Times New Roman"/>
              </a:rPr>
              <a:t>nodes, then </a:t>
            </a:r>
            <a:r>
              <a:rPr sz="2400" spc="-70" dirty="0">
                <a:latin typeface="Times New Roman"/>
                <a:cs typeface="Times New Roman"/>
              </a:rPr>
              <a:t>the </a:t>
            </a:r>
            <a:r>
              <a:rPr sz="2400" spc="-120" dirty="0">
                <a:latin typeface="Times New Roman"/>
                <a:cs typeface="Times New Roman"/>
              </a:rPr>
              <a:t>data  </a:t>
            </a:r>
            <a:r>
              <a:rPr sz="2400" spc="-110" dirty="0">
                <a:latin typeface="Times New Roman"/>
                <a:cs typeface="Times New Roman"/>
              </a:rPr>
              <a:t>will </a:t>
            </a:r>
            <a:r>
              <a:rPr sz="2400" spc="-190" dirty="0">
                <a:latin typeface="Times New Roman"/>
                <a:cs typeface="Times New Roman"/>
              </a:rPr>
              <a:t>have </a:t>
            </a:r>
            <a:r>
              <a:rPr sz="2400" spc="-35" dirty="0">
                <a:latin typeface="Times New Roman"/>
                <a:cs typeface="Times New Roman"/>
              </a:rPr>
              <a:t>to </a:t>
            </a:r>
            <a:r>
              <a:rPr sz="2400" spc="-165" dirty="0">
                <a:latin typeface="Times New Roman"/>
                <a:cs typeface="Times New Roman"/>
              </a:rPr>
              <a:t>pass </a:t>
            </a:r>
            <a:r>
              <a:rPr sz="2400" spc="-100" dirty="0">
                <a:latin typeface="Times New Roman"/>
                <a:cs typeface="Times New Roman"/>
              </a:rPr>
              <a:t>through </a:t>
            </a:r>
            <a:r>
              <a:rPr sz="2400" spc="-105" dirty="0">
                <a:latin typeface="Times New Roman"/>
                <a:cs typeface="Times New Roman"/>
              </a:rPr>
              <a:t>99 </a:t>
            </a:r>
            <a:r>
              <a:rPr sz="2400" spc="-114" dirty="0">
                <a:latin typeface="Times New Roman"/>
                <a:cs typeface="Times New Roman"/>
              </a:rPr>
              <a:t>nodes </a:t>
            </a:r>
            <a:r>
              <a:rPr sz="2400" spc="-35" dirty="0">
                <a:latin typeface="Times New Roman"/>
                <a:cs typeface="Times New Roman"/>
              </a:rPr>
              <a:t>to </a:t>
            </a:r>
            <a:r>
              <a:rPr sz="2400" spc="-110" dirty="0">
                <a:latin typeface="Times New Roman"/>
                <a:cs typeface="Times New Roman"/>
              </a:rPr>
              <a:t>reach </a:t>
            </a:r>
            <a:r>
              <a:rPr sz="2400" spc="-75" dirty="0">
                <a:latin typeface="Times New Roman"/>
                <a:cs typeface="Times New Roman"/>
              </a:rPr>
              <a:t>the </a:t>
            </a:r>
            <a:r>
              <a:rPr sz="2400" spc="-85" dirty="0">
                <a:latin typeface="Times New Roman"/>
                <a:cs typeface="Times New Roman"/>
              </a:rPr>
              <a:t>100th </a:t>
            </a:r>
            <a:r>
              <a:rPr sz="2400" spc="-70" dirty="0">
                <a:latin typeface="Times New Roman"/>
                <a:cs typeface="Times New Roman"/>
              </a:rPr>
              <a:t>node. </a:t>
            </a:r>
            <a:r>
              <a:rPr sz="2400" spc="-114" dirty="0">
                <a:latin typeface="Times New Roman"/>
                <a:cs typeface="Times New Roman"/>
              </a:rPr>
              <a:t>Hence  </a:t>
            </a:r>
            <a:r>
              <a:rPr sz="2400" spc="-35" dirty="0">
                <a:latin typeface="Times New Roman"/>
                <a:cs typeface="Times New Roman"/>
              </a:rPr>
              <a:t>to </a:t>
            </a:r>
            <a:r>
              <a:rPr sz="2400" spc="-95" dirty="0">
                <a:latin typeface="Times New Roman"/>
                <a:cs typeface="Times New Roman"/>
              </a:rPr>
              <a:t>prevent </a:t>
            </a:r>
            <a:r>
              <a:rPr sz="2400" spc="-120" dirty="0">
                <a:latin typeface="Times New Roman"/>
                <a:cs typeface="Times New Roman"/>
              </a:rPr>
              <a:t>data </a:t>
            </a:r>
            <a:r>
              <a:rPr sz="2400" spc="-145" dirty="0">
                <a:latin typeface="Times New Roman"/>
                <a:cs typeface="Times New Roman"/>
              </a:rPr>
              <a:t>loss </a:t>
            </a:r>
            <a:r>
              <a:rPr sz="2400" spc="-75" dirty="0">
                <a:latin typeface="Times New Roman"/>
                <a:cs typeface="Times New Roman"/>
              </a:rPr>
              <a:t>repeaters </a:t>
            </a:r>
            <a:r>
              <a:rPr sz="2400" spc="-100" dirty="0">
                <a:latin typeface="Times New Roman"/>
                <a:cs typeface="Times New Roman"/>
              </a:rPr>
              <a:t>are </a:t>
            </a:r>
            <a:r>
              <a:rPr sz="2400" spc="-120" dirty="0">
                <a:latin typeface="Times New Roman"/>
                <a:cs typeface="Times New Roman"/>
              </a:rPr>
              <a:t>used </a:t>
            </a:r>
            <a:r>
              <a:rPr sz="2400" spc="-110" dirty="0">
                <a:latin typeface="Times New Roman"/>
                <a:cs typeface="Times New Roman"/>
              </a:rPr>
              <a:t>in </a:t>
            </a:r>
            <a:r>
              <a:rPr sz="2400" spc="-75" dirty="0">
                <a:latin typeface="Times New Roman"/>
                <a:cs typeface="Times New Roman"/>
              </a:rPr>
              <a:t>the</a:t>
            </a:r>
            <a:r>
              <a:rPr sz="2400" spc="225" dirty="0">
                <a:latin typeface="Times New Roman"/>
                <a:cs typeface="Times New Roman"/>
              </a:rPr>
              <a:t> </a:t>
            </a:r>
            <a:r>
              <a:rPr sz="2400" spc="-65" dirty="0">
                <a:latin typeface="Times New Roman"/>
                <a:cs typeface="Times New Roman"/>
              </a:rPr>
              <a:t>network.</a:t>
            </a:r>
            <a:endParaRPr sz="2400">
              <a:latin typeface="Times New Roman"/>
              <a:cs typeface="Times New Roman"/>
            </a:endParaRPr>
          </a:p>
          <a:p>
            <a:pPr marL="286385" marR="5080" indent="-273685" algn="just">
              <a:lnSpc>
                <a:spcPct val="80000"/>
              </a:lnSpc>
              <a:spcBef>
                <a:spcPts val="600"/>
              </a:spcBef>
              <a:buClr>
                <a:srgbClr val="D24717"/>
              </a:buClr>
              <a:buSzPct val="85416"/>
              <a:buFont typeface="Arial"/>
              <a:buChar char=""/>
              <a:tabLst>
                <a:tab pos="286385" algn="l"/>
                <a:tab pos="287020" algn="l"/>
              </a:tabLst>
            </a:pPr>
            <a:r>
              <a:rPr sz="2400" spc="-120" dirty="0">
                <a:latin typeface="Times New Roman"/>
                <a:cs typeface="Times New Roman"/>
              </a:rPr>
              <a:t>The </a:t>
            </a:r>
            <a:r>
              <a:rPr sz="2400" spc="-114" dirty="0">
                <a:latin typeface="Times New Roman"/>
                <a:cs typeface="Times New Roman"/>
              </a:rPr>
              <a:t>transmission </a:t>
            </a:r>
            <a:r>
              <a:rPr sz="2400" spc="-150" dirty="0">
                <a:latin typeface="Times New Roman"/>
                <a:cs typeface="Times New Roman"/>
              </a:rPr>
              <a:t>is </a:t>
            </a:r>
            <a:r>
              <a:rPr sz="2400" spc="-85" dirty="0">
                <a:latin typeface="Times New Roman"/>
                <a:cs typeface="Times New Roman"/>
              </a:rPr>
              <a:t>unidirectional, </a:t>
            </a:r>
            <a:r>
              <a:rPr sz="2400" spc="-75" dirty="0">
                <a:latin typeface="Times New Roman"/>
                <a:cs typeface="Times New Roman"/>
              </a:rPr>
              <a:t>but </a:t>
            </a:r>
            <a:r>
              <a:rPr sz="2400" spc="-45" dirty="0">
                <a:latin typeface="Times New Roman"/>
                <a:cs typeface="Times New Roman"/>
              </a:rPr>
              <a:t>it </a:t>
            </a:r>
            <a:r>
              <a:rPr sz="2400" spc="-145" dirty="0">
                <a:latin typeface="Times New Roman"/>
                <a:cs typeface="Times New Roman"/>
              </a:rPr>
              <a:t>can </a:t>
            </a:r>
            <a:r>
              <a:rPr sz="2400" spc="-110" dirty="0">
                <a:latin typeface="Times New Roman"/>
                <a:cs typeface="Times New Roman"/>
              </a:rPr>
              <a:t>be </a:t>
            </a:r>
            <a:r>
              <a:rPr sz="2400" spc="-135" dirty="0">
                <a:latin typeface="Times New Roman"/>
                <a:cs typeface="Times New Roman"/>
              </a:rPr>
              <a:t>made </a:t>
            </a:r>
            <a:r>
              <a:rPr sz="2400" spc="-100" dirty="0">
                <a:latin typeface="Times New Roman"/>
                <a:cs typeface="Times New Roman"/>
              </a:rPr>
              <a:t>bidirectional  </a:t>
            </a:r>
            <a:r>
              <a:rPr sz="2400" spc="-185" dirty="0">
                <a:latin typeface="Times New Roman"/>
                <a:cs typeface="Times New Roman"/>
              </a:rPr>
              <a:t>by </a:t>
            </a:r>
            <a:r>
              <a:rPr sz="2400" spc="-175" dirty="0">
                <a:latin typeface="Times New Roman"/>
                <a:cs typeface="Times New Roman"/>
              </a:rPr>
              <a:t>having </a:t>
            </a:r>
            <a:r>
              <a:rPr sz="2400" spc="-105" dirty="0">
                <a:latin typeface="Times New Roman"/>
                <a:cs typeface="Times New Roman"/>
              </a:rPr>
              <a:t>2 connections </a:t>
            </a:r>
            <a:r>
              <a:rPr sz="2400" spc="-100" dirty="0">
                <a:latin typeface="Times New Roman"/>
                <a:cs typeface="Times New Roman"/>
              </a:rPr>
              <a:t>between </a:t>
            </a:r>
            <a:r>
              <a:rPr sz="2400" spc="-135" dirty="0">
                <a:latin typeface="Times New Roman"/>
                <a:cs typeface="Times New Roman"/>
              </a:rPr>
              <a:t>each </a:t>
            </a:r>
            <a:r>
              <a:rPr sz="2400" spc="-95" dirty="0">
                <a:latin typeface="Times New Roman"/>
                <a:cs typeface="Times New Roman"/>
              </a:rPr>
              <a:t>Network </a:t>
            </a:r>
            <a:r>
              <a:rPr sz="2400" spc="-75" dirty="0">
                <a:latin typeface="Times New Roman"/>
                <a:cs typeface="Times New Roman"/>
              </a:rPr>
              <a:t>Node, </a:t>
            </a:r>
            <a:r>
              <a:rPr sz="2400" spc="-45" dirty="0">
                <a:latin typeface="Times New Roman"/>
                <a:cs typeface="Times New Roman"/>
              </a:rPr>
              <a:t>it </a:t>
            </a:r>
            <a:r>
              <a:rPr sz="2400" spc="-150" dirty="0">
                <a:latin typeface="Times New Roman"/>
                <a:cs typeface="Times New Roman"/>
              </a:rPr>
              <a:t>is </a:t>
            </a:r>
            <a:r>
              <a:rPr sz="2400" spc="-120" dirty="0">
                <a:latin typeface="Times New Roman"/>
                <a:cs typeface="Times New Roman"/>
              </a:rPr>
              <a:t>called  </a:t>
            </a:r>
            <a:r>
              <a:rPr sz="2400" b="1" spc="-20" dirty="0">
                <a:latin typeface="Times New Roman"/>
                <a:cs typeface="Times New Roman"/>
              </a:rPr>
              <a:t>Dual </a:t>
            </a:r>
            <a:r>
              <a:rPr sz="2400" b="1" spc="-25" dirty="0">
                <a:latin typeface="Times New Roman"/>
                <a:cs typeface="Times New Roman"/>
              </a:rPr>
              <a:t>Ring</a:t>
            </a:r>
            <a:r>
              <a:rPr sz="2400" b="1" spc="-41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Topology</a:t>
            </a:r>
            <a:r>
              <a:rPr sz="2400" dirty="0">
                <a:latin typeface="Times New Roman"/>
                <a:cs typeface="Times New Roman"/>
              </a:rPr>
              <a:t>.</a:t>
            </a:r>
            <a:endParaRPr sz="2400">
              <a:latin typeface="Times New Roman"/>
              <a:cs typeface="Times New Roman"/>
            </a:endParaRPr>
          </a:p>
          <a:p>
            <a:pPr marL="286385" marR="379730" indent="-273685" algn="just">
              <a:lnSpc>
                <a:spcPts val="2300"/>
              </a:lnSpc>
              <a:spcBef>
                <a:spcPts val="585"/>
              </a:spcBef>
              <a:buClr>
                <a:srgbClr val="D24717"/>
              </a:buClr>
              <a:buSzPct val="85416"/>
              <a:buFont typeface="Arial"/>
              <a:buChar char=""/>
              <a:tabLst>
                <a:tab pos="287020" algn="l"/>
              </a:tabLst>
            </a:pPr>
            <a:r>
              <a:rPr sz="2400" spc="-140" dirty="0">
                <a:latin typeface="Times New Roman"/>
                <a:cs typeface="Times New Roman"/>
              </a:rPr>
              <a:t>In </a:t>
            </a:r>
            <a:r>
              <a:rPr sz="2400" spc="-130" dirty="0">
                <a:latin typeface="Times New Roman"/>
                <a:cs typeface="Times New Roman"/>
              </a:rPr>
              <a:t>Dual </a:t>
            </a:r>
            <a:r>
              <a:rPr sz="2400" spc="-155" dirty="0">
                <a:latin typeface="Times New Roman"/>
                <a:cs typeface="Times New Roman"/>
              </a:rPr>
              <a:t>Ring </a:t>
            </a:r>
            <a:r>
              <a:rPr sz="2400" spc="-165" dirty="0">
                <a:latin typeface="Times New Roman"/>
                <a:cs typeface="Times New Roman"/>
              </a:rPr>
              <a:t>Topology, </a:t>
            </a:r>
            <a:r>
              <a:rPr sz="2400" spc="-100" dirty="0">
                <a:latin typeface="Times New Roman"/>
                <a:cs typeface="Times New Roman"/>
              </a:rPr>
              <a:t>two </a:t>
            </a:r>
            <a:r>
              <a:rPr sz="2400" spc="-90" dirty="0">
                <a:latin typeface="Times New Roman"/>
                <a:cs typeface="Times New Roman"/>
              </a:rPr>
              <a:t>ring </a:t>
            </a:r>
            <a:r>
              <a:rPr sz="2400" spc="-100" dirty="0">
                <a:latin typeface="Times New Roman"/>
                <a:cs typeface="Times New Roman"/>
              </a:rPr>
              <a:t>networks are </a:t>
            </a:r>
            <a:r>
              <a:rPr sz="2400" spc="-65" dirty="0">
                <a:latin typeface="Times New Roman"/>
                <a:cs typeface="Times New Roman"/>
              </a:rPr>
              <a:t>formed, </a:t>
            </a:r>
            <a:r>
              <a:rPr sz="2400" spc="-135" dirty="0">
                <a:latin typeface="Times New Roman"/>
                <a:cs typeface="Times New Roman"/>
              </a:rPr>
              <a:t>and </a:t>
            </a:r>
            <a:r>
              <a:rPr sz="2400" spc="-180" dirty="0">
                <a:latin typeface="Times New Roman"/>
                <a:cs typeface="Times New Roman"/>
              </a:rPr>
              <a:t>data  </a:t>
            </a:r>
            <a:r>
              <a:rPr sz="2400" spc="-145" dirty="0">
                <a:latin typeface="Times New Roman"/>
                <a:cs typeface="Times New Roman"/>
              </a:rPr>
              <a:t>flow </a:t>
            </a:r>
            <a:r>
              <a:rPr sz="2400" spc="-150" dirty="0">
                <a:latin typeface="Times New Roman"/>
                <a:cs typeface="Times New Roman"/>
              </a:rPr>
              <a:t>is </a:t>
            </a:r>
            <a:r>
              <a:rPr sz="2400" spc="-110" dirty="0">
                <a:latin typeface="Times New Roman"/>
                <a:cs typeface="Times New Roman"/>
              </a:rPr>
              <a:t>in </a:t>
            </a:r>
            <a:r>
              <a:rPr sz="2400" spc="-95" dirty="0">
                <a:latin typeface="Times New Roman"/>
                <a:cs typeface="Times New Roman"/>
              </a:rPr>
              <a:t>opposite </a:t>
            </a:r>
            <a:r>
              <a:rPr sz="2400" spc="-85" dirty="0">
                <a:latin typeface="Times New Roman"/>
                <a:cs typeface="Times New Roman"/>
              </a:rPr>
              <a:t>direction </a:t>
            </a:r>
            <a:r>
              <a:rPr sz="2400" spc="-110" dirty="0">
                <a:latin typeface="Times New Roman"/>
                <a:cs typeface="Times New Roman"/>
              </a:rPr>
              <a:t>in </a:t>
            </a:r>
            <a:r>
              <a:rPr sz="2400" spc="-55" dirty="0">
                <a:latin typeface="Times New Roman"/>
                <a:cs typeface="Times New Roman"/>
              </a:rPr>
              <a:t>them. </a:t>
            </a:r>
            <a:r>
              <a:rPr sz="2400" spc="-130" dirty="0">
                <a:latin typeface="Times New Roman"/>
                <a:cs typeface="Times New Roman"/>
              </a:rPr>
              <a:t>Also, </a:t>
            </a:r>
            <a:r>
              <a:rPr sz="2400" spc="-150" dirty="0">
                <a:latin typeface="Times New Roman"/>
                <a:cs typeface="Times New Roman"/>
              </a:rPr>
              <a:t>if </a:t>
            </a:r>
            <a:r>
              <a:rPr sz="2400" spc="-100" dirty="0">
                <a:latin typeface="Times New Roman"/>
                <a:cs typeface="Times New Roman"/>
              </a:rPr>
              <a:t>one </a:t>
            </a:r>
            <a:r>
              <a:rPr sz="2400" spc="-90" dirty="0">
                <a:latin typeface="Times New Roman"/>
                <a:cs typeface="Times New Roman"/>
              </a:rPr>
              <a:t>ring </a:t>
            </a:r>
            <a:r>
              <a:rPr sz="2400" spc="-114" dirty="0">
                <a:latin typeface="Times New Roman"/>
                <a:cs typeface="Times New Roman"/>
              </a:rPr>
              <a:t>fails, </a:t>
            </a:r>
            <a:r>
              <a:rPr sz="2400" spc="-70" dirty="0">
                <a:latin typeface="Times New Roman"/>
                <a:cs typeface="Times New Roman"/>
              </a:rPr>
              <a:t>the  </a:t>
            </a:r>
            <a:r>
              <a:rPr sz="2400" spc="-120" dirty="0">
                <a:latin typeface="Times New Roman"/>
                <a:cs typeface="Times New Roman"/>
              </a:rPr>
              <a:t>second </a:t>
            </a:r>
            <a:r>
              <a:rPr sz="2400" spc="-90" dirty="0">
                <a:latin typeface="Times New Roman"/>
                <a:cs typeface="Times New Roman"/>
              </a:rPr>
              <a:t>ring </a:t>
            </a:r>
            <a:r>
              <a:rPr sz="2400" spc="-145" dirty="0">
                <a:latin typeface="Times New Roman"/>
                <a:cs typeface="Times New Roman"/>
              </a:rPr>
              <a:t>can </a:t>
            </a:r>
            <a:r>
              <a:rPr sz="2400" spc="-105" dirty="0">
                <a:latin typeface="Times New Roman"/>
                <a:cs typeface="Times New Roman"/>
              </a:rPr>
              <a:t>act </a:t>
            </a:r>
            <a:r>
              <a:rPr sz="2400" spc="-190" dirty="0">
                <a:latin typeface="Times New Roman"/>
                <a:cs typeface="Times New Roman"/>
              </a:rPr>
              <a:t>as a </a:t>
            </a:r>
            <a:r>
              <a:rPr sz="2400" spc="-105" dirty="0">
                <a:latin typeface="Times New Roman"/>
                <a:cs typeface="Times New Roman"/>
              </a:rPr>
              <a:t>backup, </a:t>
            </a:r>
            <a:r>
              <a:rPr sz="2400" spc="-35" dirty="0">
                <a:latin typeface="Times New Roman"/>
                <a:cs typeface="Times New Roman"/>
              </a:rPr>
              <a:t>to </a:t>
            </a:r>
            <a:r>
              <a:rPr sz="2400" spc="-120" dirty="0">
                <a:latin typeface="Times New Roman"/>
                <a:cs typeface="Times New Roman"/>
              </a:rPr>
              <a:t>keep </a:t>
            </a:r>
            <a:r>
              <a:rPr sz="2400" spc="-70" dirty="0">
                <a:latin typeface="Times New Roman"/>
                <a:cs typeface="Times New Roman"/>
              </a:rPr>
              <a:t>the </a:t>
            </a:r>
            <a:r>
              <a:rPr sz="2400" spc="-90" dirty="0">
                <a:latin typeface="Times New Roman"/>
                <a:cs typeface="Times New Roman"/>
              </a:rPr>
              <a:t>network</a:t>
            </a:r>
            <a:r>
              <a:rPr sz="2400" spc="340" dirty="0">
                <a:latin typeface="Times New Roman"/>
                <a:cs typeface="Times New Roman"/>
              </a:rPr>
              <a:t> </a:t>
            </a:r>
            <a:r>
              <a:rPr sz="2400" spc="-75" dirty="0">
                <a:latin typeface="Times New Roman"/>
                <a:cs typeface="Times New Roman"/>
              </a:rPr>
              <a:t>up.</a:t>
            </a:r>
            <a:endParaRPr sz="2400">
              <a:latin typeface="Times New Roman"/>
              <a:cs typeface="Times New Roman"/>
            </a:endParaRPr>
          </a:p>
          <a:p>
            <a:pPr marL="286385" marR="87630" indent="-273685" algn="just">
              <a:lnSpc>
                <a:spcPct val="80000"/>
              </a:lnSpc>
              <a:spcBef>
                <a:spcPts val="625"/>
              </a:spcBef>
              <a:buClr>
                <a:srgbClr val="D24717"/>
              </a:buClr>
              <a:buSzPct val="85416"/>
              <a:buFont typeface="Arial"/>
              <a:buChar char=""/>
              <a:tabLst>
                <a:tab pos="286385" algn="l"/>
                <a:tab pos="287020" algn="l"/>
              </a:tabLst>
            </a:pPr>
            <a:r>
              <a:rPr sz="2400" spc="-130" dirty="0">
                <a:latin typeface="Times New Roman"/>
                <a:cs typeface="Times New Roman"/>
              </a:rPr>
              <a:t>Data </a:t>
            </a:r>
            <a:r>
              <a:rPr sz="2400" spc="-150" dirty="0">
                <a:latin typeface="Times New Roman"/>
                <a:cs typeface="Times New Roman"/>
              </a:rPr>
              <a:t>is </a:t>
            </a:r>
            <a:r>
              <a:rPr sz="2400" spc="-75" dirty="0">
                <a:latin typeface="Times New Roman"/>
                <a:cs typeface="Times New Roman"/>
              </a:rPr>
              <a:t>transferred </a:t>
            </a:r>
            <a:r>
              <a:rPr sz="2400" spc="-110" dirty="0">
                <a:latin typeface="Times New Roman"/>
                <a:cs typeface="Times New Roman"/>
              </a:rPr>
              <a:t>in </a:t>
            </a:r>
            <a:r>
              <a:rPr sz="2400" spc="-190" dirty="0">
                <a:latin typeface="Times New Roman"/>
                <a:cs typeface="Times New Roman"/>
              </a:rPr>
              <a:t>a </a:t>
            </a:r>
            <a:r>
              <a:rPr sz="2400" spc="-110" dirty="0">
                <a:latin typeface="Times New Roman"/>
                <a:cs typeface="Times New Roman"/>
              </a:rPr>
              <a:t>sequential </a:t>
            </a:r>
            <a:r>
              <a:rPr sz="2400" spc="-105" dirty="0">
                <a:latin typeface="Times New Roman"/>
                <a:cs typeface="Times New Roman"/>
              </a:rPr>
              <a:t>manner </a:t>
            </a:r>
            <a:r>
              <a:rPr sz="2400" spc="-80" dirty="0">
                <a:latin typeface="Times New Roman"/>
                <a:cs typeface="Times New Roman"/>
              </a:rPr>
              <a:t>that </a:t>
            </a:r>
            <a:r>
              <a:rPr sz="2400" spc="-150" dirty="0">
                <a:latin typeface="Times New Roman"/>
                <a:cs typeface="Times New Roman"/>
              </a:rPr>
              <a:t>is </a:t>
            </a:r>
            <a:r>
              <a:rPr sz="2400" spc="-70" dirty="0">
                <a:latin typeface="Times New Roman"/>
                <a:cs typeface="Times New Roman"/>
              </a:rPr>
              <a:t>bit </a:t>
            </a:r>
            <a:r>
              <a:rPr sz="2400" spc="-185" dirty="0">
                <a:latin typeface="Times New Roman"/>
                <a:cs typeface="Times New Roman"/>
              </a:rPr>
              <a:t>by </a:t>
            </a:r>
            <a:r>
              <a:rPr sz="2400" spc="-30" dirty="0">
                <a:latin typeface="Times New Roman"/>
                <a:cs typeface="Times New Roman"/>
              </a:rPr>
              <a:t>bit. </a:t>
            </a:r>
            <a:r>
              <a:rPr sz="2400" spc="-130" dirty="0">
                <a:latin typeface="Times New Roman"/>
                <a:cs typeface="Times New Roman"/>
              </a:rPr>
              <a:t>Data  </a:t>
            </a:r>
            <a:r>
              <a:rPr sz="2400" spc="-65" dirty="0">
                <a:latin typeface="Times New Roman"/>
                <a:cs typeface="Times New Roman"/>
              </a:rPr>
              <a:t>transmitted, </a:t>
            </a:r>
            <a:r>
              <a:rPr sz="2400" spc="-175" dirty="0">
                <a:latin typeface="Times New Roman"/>
                <a:cs typeface="Times New Roman"/>
              </a:rPr>
              <a:t>has </a:t>
            </a:r>
            <a:r>
              <a:rPr sz="2400" spc="-35" dirty="0">
                <a:latin typeface="Times New Roman"/>
                <a:cs typeface="Times New Roman"/>
              </a:rPr>
              <a:t>to </a:t>
            </a:r>
            <a:r>
              <a:rPr sz="2400" spc="-165" dirty="0">
                <a:latin typeface="Times New Roman"/>
                <a:cs typeface="Times New Roman"/>
              </a:rPr>
              <a:t>pass </a:t>
            </a:r>
            <a:r>
              <a:rPr sz="2400" spc="-95" dirty="0">
                <a:latin typeface="Times New Roman"/>
                <a:cs typeface="Times New Roman"/>
              </a:rPr>
              <a:t>through </a:t>
            </a:r>
            <a:r>
              <a:rPr sz="2400" spc="-135" dirty="0">
                <a:latin typeface="Times New Roman"/>
                <a:cs typeface="Times New Roman"/>
              </a:rPr>
              <a:t>each </a:t>
            </a:r>
            <a:r>
              <a:rPr sz="2400" spc="-100" dirty="0">
                <a:latin typeface="Times New Roman"/>
                <a:cs typeface="Times New Roman"/>
              </a:rPr>
              <a:t>node </a:t>
            </a:r>
            <a:r>
              <a:rPr sz="2400" spc="-140" dirty="0">
                <a:latin typeface="Times New Roman"/>
                <a:cs typeface="Times New Roman"/>
              </a:rPr>
              <a:t>of </a:t>
            </a:r>
            <a:r>
              <a:rPr sz="2400" spc="-70" dirty="0">
                <a:latin typeface="Times New Roman"/>
                <a:cs typeface="Times New Roman"/>
              </a:rPr>
              <a:t>the </a:t>
            </a:r>
            <a:r>
              <a:rPr sz="2400" spc="-65" dirty="0">
                <a:latin typeface="Times New Roman"/>
                <a:cs typeface="Times New Roman"/>
              </a:rPr>
              <a:t>network, </a:t>
            </a:r>
            <a:r>
              <a:rPr sz="2400" spc="-70" dirty="0">
                <a:latin typeface="Times New Roman"/>
                <a:cs typeface="Times New Roman"/>
              </a:rPr>
              <a:t>till the  </a:t>
            </a:r>
            <a:r>
              <a:rPr sz="2400" spc="-100" dirty="0">
                <a:latin typeface="Times New Roman"/>
                <a:cs typeface="Times New Roman"/>
              </a:rPr>
              <a:t>destination</a:t>
            </a:r>
            <a:r>
              <a:rPr sz="2400" spc="-85" dirty="0">
                <a:latin typeface="Times New Roman"/>
                <a:cs typeface="Times New Roman"/>
              </a:rPr>
              <a:t> </a:t>
            </a:r>
            <a:r>
              <a:rPr sz="2400" spc="-70" dirty="0">
                <a:latin typeface="Times New Roman"/>
                <a:cs typeface="Times New Roman"/>
              </a:rPr>
              <a:t>node.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444" y="688974"/>
            <a:ext cx="296354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 spc="-125" dirty="0">
                <a:latin typeface="+mn-lt"/>
                <a:cs typeface="Trebuchet MS"/>
              </a:rPr>
              <a:t>Ring</a:t>
            </a:r>
            <a:r>
              <a:rPr sz="4000" b="1" spc="-265" dirty="0">
                <a:latin typeface="+mn-lt"/>
                <a:cs typeface="Trebuchet MS"/>
              </a:rPr>
              <a:t> </a:t>
            </a:r>
            <a:r>
              <a:rPr sz="4000" b="1" spc="-290" dirty="0">
                <a:latin typeface="+mn-lt"/>
                <a:cs typeface="Trebuchet MS"/>
              </a:rPr>
              <a:t>Topology</a:t>
            </a:r>
            <a:endParaRPr sz="4000">
              <a:latin typeface="+mn-lt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93444" y="1358239"/>
            <a:ext cx="7038340" cy="452247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sz="2600" b="1" spc="-30" dirty="0">
                <a:latin typeface="Times New Roman"/>
                <a:cs typeface="Times New Roman"/>
              </a:rPr>
              <a:t>Advantages </a:t>
            </a:r>
            <a:r>
              <a:rPr sz="2600" b="1" spc="30" dirty="0">
                <a:latin typeface="Times New Roman"/>
                <a:cs typeface="Times New Roman"/>
              </a:rPr>
              <a:t>of </a:t>
            </a:r>
            <a:r>
              <a:rPr sz="2600" b="1" spc="-25" dirty="0">
                <a:latin typeface="Times New Roman"/>
                <a:cs typeface="Times New Roman"/>
              </a:rPr>
              <a:t>Ring</a:t>
            </a:r>
            <a:r>
              <a:rPr sz="2600" b="1" spc="-545" dirty="0">
                <a:latin typeface="Times New Roman"/>
                <a:cs typeface="Times New Roman"/>
              </a:rPr>
              <a:t> </a:t>
            </a:r>
            <a:r>
              <a:rPr sz="2600" b="1" spc="-5" dirty="0">
                <a:latin typeface="Times New Roman"/>
                <a:cs typeface="Times New Roman"/>
              </a:rPr>
              <a:t>Topology</a:t>
            </a:r>
            <a:endParaRPr sz="2600">
              <a:latin typeface="Times New Roman"/>
              <a:cs typeface="Times New Roman"/>
            </a:endParaRPr>
          </a:p>
          <a:p>
            <a:pPr marL="286385" marR="5080" indent="-273685">
              <a:lnSpc>
                <a:spcPct val="100000"/>
              </a:lnSpc>
              <a:spcBef>
                <a:spcPts val="600"/>
              </a:spcBef>
              <a:buClr>
                <a:srgbClr val="D24717"/>
              </a:buClr>
              <a:buSzPct val="84615"/>
              <a:buFont typeface="Arial"/>
              <a:buChar char=""/>
              <a:tabLst>
                <a:tab pos="287020" algn="l"/>
              </a:tabLst>
            </a:pPr>
            <a:r>
              <a:rPr sz="2600" spc="-125" dirty="0">
                <a:latin typeface="Times New Roman"/>
                <a:cs typeface="Times New Roman"/>
              </a:rPr>
              <a:t>Transmitting </a:t>
            </a:r>
            <a:r>
              <a:rPr sz="2600" spc="-95" dirty="0">
                <a:latin typeface="Times New Roman"/>
                <a:cs typeface="Times New Roman"/>
              </a:rPr>
              <a:t>network </a:t>
            </a:r>
            <a:r>
              <a:rPr sz="2600" spc="-165" dirty="0">
                <a:latin typeface="Times New Roman"/>
                <a:cs typeface="Times New Roman"/>
              </a:rPr>
              <a:t>is </a:t>
            </a:r>
            <a:r>
              <a:rPr sz="2600" spc="-65" dirty="0">
                <a:latin typeface="Times New Roman"/>
                <a:cs typeface="Times New Roman"/>
              </a:rPr>
              <a:t>not </a:t>
            </a:r>
            <a:r>
              <a:rPr sz="2600" spc="-130" dirty="0">
                <a:latin typeface="Times New Roman"/>
                <a:cs typeface="Times New Roman"/>
              </a:rPr>
              <a:t>affected </a:t>
            </a:r>
            <a:r>
              <a:rPr sz="2600" spc="-200" dirty="0">
                <a:latin typeface="Times New Roman"/>
                <a:cs typeface="Times New Roman"/>
              </a:rPr>
              <a:t>by </a:t>
            </a:r>
            <a:r>
              <a:rPr sz="2600" spc="-165" dirty="0">
                <a:latin typeface="Times New Roman"/>
                <a:cs typeface="Times New Roman"/>
              </a:rPr>
              <a:t>high </a:t>
            </a:r>
            <a:r>
              <a:rPr sz="2600" spc="-120" dirty="0">
                <a:latin typeface="Times New Roman"/>
                <a:cs typeface="Times New Roman"/>
              </a:rPr>
              <a:t>traffic </a:t>
            </a:r>
            <a:r>
              <a:rPr sz="2600" spc="-40" dirty="0">
                <a:latin typeface="Times New Roman"/>
                <a:cs typeface="Times New Roman"/>
              </a:rPr>
              <a:t>or </a:t>
            </a:r>
            <a:r>
              <a:rPr sz="2600" spc="-375" dirty="0">
                <a:latin typeface="Times New Roman"/>
                <a:cs typeface="Times New Roman"/>
              </a:rPr>
              <a:t>by  </a:t>
            </a:r>
            <a:r>
              <a:rPr sz="2600" spc="-150" dirty="0">
                <a:latin typeface="Times New Roman"/>
                <a:cs typeface="Times New Roman"/>
              </a:rPr>
              <a:t>adding </a:t>
            </a:r>
            <a:r>
              <a:rPr sz="2600" spc="-90" dirty="0">
                <a:latin typeface="Times New Roman"/>
                <a:cs typeface="Times New Roman"/>
              </a:rPr>
              <a:t>more nodes, </a:t>
            </a:r>
            <a:r>
              <a:rPr sz="2600" spc="-204" dirty="0">
                <a:latin typeface="Times New Roman"/>
                <a:cs typeface="Times New Roman"/>
              </a:rPr>
              <a:t>as </a:t>
            </a:r>
            <a:r>
              <a:rPr sz="2600" spc="-150" dirty="0">
                <a:latin typeface="Times New Roman"/>
                <a:cs typeface="Times New Roman"/>
              </a:rPr>
              <a:t>only </a:t>
            </a:r>
            <a:r>
              <a:rPr sz="2600" spc="-80" dirty="0">
                <a:latin typeface="Times New Roman"/>
                <a:cs typeface="Times New Roman"/>
              </a:rPr>
              <a:t>the </a:t>
            </a:r>
            <a:r>
              <a:rPr sz="2600" spc="-130" dirty="0">
                <a:latin typeface="Times New Roman"/>
                <a:cs typeface="Times New Roman"/>
              </a:rPr>
              <a:t>nodes </a:t>
            </a:r>
            <a:r>
              <a:rPr sz="2600" spc="-185" dirty="0">
                <a:latin typeface="Times New Roman"/>
                <a:cs typeface="Times New Roman"/>
              </a:rPr>
              <a:t>having </a:t>
            </a:r>
            <a:r>
              <a:rPr sz="2600" spc="-114" dirty="0">
                <a:latin typeface="Times New Roman"/>
                <a:cs typeface="Times New Roman"/>
              </a:rPr>
              <a:t>tokens </a:t>
            </a:r>
            <a:r>
              <a:rPr sz="2600" spc="-160" dirty="0">
                <a:latin typeface="Times New Roman"/>
                <a:cs typeface="Times New Roman"/>
              </a:rPr>
              <a:t>can  </a:t>
            </a:r>
            <a:r>
              <a:rPr sz="2600" spc="-85" dirty="0">
                <a:latin typeface="Times New Roman"/>
                <a:cs typeface="Times New Roman"/>
              </a:rPr>
              <a:t>transmit</a:t>
            </a:r>
            <a:r>
              <a:rPr sz="2600" spc="-70" dirty="0">
                <a:latin typeface="Times New Roman"/>
                <a:cs typeface="Times New Roman"/>
              </a:rPr>
              <a:t> </a:t>
            </a:r>
            <a:r>
              <a:rPr sz="2600" spc="-80" dirty="0">
                <a:latin typeface="Times New Roman"/>
                <a:cs typeface="Times New Roman"/>
              </a:rPr>
              <a:t>data.</a:t>
            </a:r>
            <a:endParaRPr sz="2600">
              <a:latin typeface="Times New Roman"/>
              <a:cs typeface="Times New Roman"/>
            </a:endParaRPr>
          </a:p>
          <a:p>
            <a:pPr marL="286385" indent="-273685">
              <a:lnSpc>
                <a:spcPct val="100000"/>
              </a:lnSpc>
              <a:spcBef>
                <a:spcPts val="600"/>
              </a:spcBef>
              <a:buClr>
                <a:srgbClr val="D24717"/>
              </a:buClr>
              <a:buSzPct val="84615"/>
              <a:buFont typeface="Arial"/>
              <a:buChar char=""/>
              <a:tabLst>
                <a:tab pos="287020" algn="l"/>
              </a:tabLst>
            </a:pPr>
            <a:r>
              <a:rPr sz="2600" spc="-145" dirty="0">
                <a:latin typeface="Times New Roman"/>
                <a:cs typeface="Times New Roman"/>
              </a:rPr>
              <a:t>Cheap </a:t>
            </a:r>
            <a:r>
              <a:rPr sz="2600" spc="-35" dirty="0">
                <a:latin typeface="Times New Roman"/>
                <a:cs typeface="Times New Roman"/>
              </a:rPr>
              <a:t>to </a:t>
            </a:r>
            <a:r>
              <a:rPr sz="2600" spc="-114" dirty="0">
                <a:latin typeface="Times New Roman"/>
                <a:cs typeface="Times New Roman"/>
              </a:rPr>
              <a:t>install </a:t>
            </a:r>
            <a:r>
              <a:rPr sz="2600" spc="-145" dirty="0">
                <a:latin typeface="Times New Roman"/>
                <a:cs typeface="Times New Roman"/>
              </a:rPr>
              <a:t>and</a:t>
            </a:r>
            <a:r>
              <a:rPr sz="2600" dirty="0">
                <a:latin typeface="Times New Roman"/>
                <a:cs typeface="Times New Roman"/>
              </a:rPr>
              <a:t> </a:t>
            </a:r>
            <a:r>
              <a:rPr sz="2600" spc="-130" dirty="0">
                <a:latin typeface="Times New Roman"/>
                <a:cs typeface="Times New Roman"/>
              </a:rPr>
              <a:t>expand</a:t>
            </a:r>
            <a:endParaRPr sz="26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605"/>
              </a:spcBef>
            </a:pPr>
            <a:r>
              <a:rPr sz="2600" b="1" spc="-30" dirty="0">
                <a:latin typeface="Times New Roman"/>
                <a:cs typeface="Times New Roman"/>
              </a:rPr>
              <a:t>Disadvantages </a:t>
            </a:r>
            <a:r>
              <a:rPr sz="2600" b="1" spc="30" dirty="0">
                <a:latin typeface="Times New Roman"/>
                <a:cs typeface="Times New Roman"/>
              </a:rPr>
              <a:t>of </a:t>
            </a:r>
            <a:r>
              <a:rPr sz="2600" b="1" spc="-30" dirty="0">
                <a:latin typeface="Times New Roman"/>
                <a:cs typeface="Times New Roman"/>
              </a:rPr>
              <a:t>Ring</a:t>
            </a:r>
            <a:r>
              <a:rPr sz="2600" b="1" spc="-520" dirty="0">
                <a:latin typeface="Times New Roman"/>
                <a:cs typeface="Times New Roman"/>
              </a:rPr>
              <a:t> </a:t>
            </a:r>
            <a:r>
              <a:rPr sz="2600" b="1" spc="-5" dirty="0">
                <a:latin typeface="Times New Roman"/>
                <a:cs typeface="Times New Roman"/>
              </a:rPr>
              <a:t>Topology</a:t>
            </a:r>
            <a:endParaRPr sz="2600">
              <a:latin typeface="Times New Roman"/>
              <a:cs typeface="Times New Roman"/>
            </a:endParaRPr>
          </a:p>
          <a:p>
            <a:pPr marL="286385" indent="-273685">
              <a:lnSpc>
                <a:spcPct val="100000"/>
              </a:lnSpc>
              <a:spcBef>
                <a:spcPts val="600"/>
              </a:spcBef>
              <a:buClr>
                <a:srgbClr val="D24717"/>
              </a:buClr>
              <a:buSzPct val="84615"/>
              <a:buFont typeface="Arial"/>
              <a:buChar char=""/>
              <a:tabLst>
                <a:tab pos="287020" algn="l"/>
              </a:tabLst>
            </a:pPr>
            <a:r>
              <a:rPr sz="2600" spc="-130" dirty="0">
                <a:latin typeface="Times New Roman"/>
                <a:cs typeface="Times New Roman"/>
              </a:rPr>
              <a:t>Troubleshooting </a:t>
            </a:r>
            <a:r>
              <a:rPr sz="2600" spc="-165" dirty="0">
                <a:latin typeface="Times New Roman"/>
                <a:cs typeface="Times New Roman"/>
              </a:rPr>
              <a:t>is </a:t>
            </a:r>
            <a:r>
              <a:rPr sz="2600" spc="-120" dirty="0">
                <a:latin typeface="Times New Roman"/>
                <a:cs typeface="Times New Roman"/>
              </a:rPr>
              <a:t>difficult in </a:t>
            </a:r>
            <a:r>
              <a:rPr sz="2600" spc="-95" dirty="0">
                <a:latin typeface="Times New Roman"/>
                <a:cs typeface="Times New Roman"/>
              </a:rPr>
              <a:t>ring</a:t>
            </a:r>
            <a:r>
              <a:rPr sz="2600" spc="180" dirty="0">
                <a:latin typeface="Times New Roman"/>
                <a:cs typeface="Times New Roman"/>
              </a:rPr>
              <a:t> </a:t>
            </a:r>
            <a:r>
              <a:rPr sz="2600" spc="-125" dirty="0">
                <a:latin typeface="Times New Roman"/>
                <a:cs typeface="Times New Roman"/>
              </a:rPr>
              <a:t>topology.</a:t>
            </a:r>
            <a:endParaRPr sz="2600">
              <a:latin typeface="Times New Roman"/>
              <a:cs typeface="Times New Roman"/>
            </a:endParaRPr>
          </a:p>
          <a:p>
            <a:pPr marL="286385" marR="171450" indent="-273685">
              <a:lnSpc>
                <a:spcPct val="100000"/>
              </a:lnSpc>
              <a:spcBef>
                <a:spcPts val="600"/>
              </a:spcBef>
              <a:buClr>
                <a:srgbClr val="D24717"/>
              </a:buClr>
              <a:buSzPct val="84615"/>
              <a:buFont typeface="Arial"/>
              <a:buChar char=""/>
              <a:tabLst>
                <a:tab pos="287020" algn="l"/>
              </a:tabLst>
            </a:pPr>
            <a:r>
              <a:rPr sz="2600" spc="-170" dirty="0">
                <a:latin typeface="Times New Roman"/>
                <a:cs typeface="Times New Roman"/>
              </a:rPr>
              <a:t>Adding </a:t>
            </a:r>
            <a:r>
              <a:rPr sz="2600" spc="-40" dirty="0">
                <a:latin typeface="Times New Roman"/>
                <a:cs typeface="Times New Roman"/>
              </a:rPr>
              <a:t>or </a:t>
            </a:r>
            <a:r>
              <a:rPr sz="2600" spc="-105" dirty="0">
                <a:latin typeface="Times New Roman"/>
                <a:cs typeface="Times New Roman"/>
              </a:rPr>
              <a:t>deleting </a:t>
            </a:r>
            <a:r>
              <a:rPr sz="2600" spc="-75" dirty="0">
                <a:latin typeface="Times New Roman"/>
                <a:cs typeface="Times New Roman"/>
              </a:rPr>
              <a:t>the </a:t>
            </a:r>
            <a:r>
              <a:rPr sz="2600" spc="-95" dirty="0">
                <a:latin typeface="Times New Roman"/>
                <a:cs typeface="Times New Roman"/>
              </a:rPr>
              <a:t>computers </a:t>
            </a:r>
            <a:r>
              <a:rPr sz="2600" spc="-105" dirty="0">
                <a:latin typeface="Times New Roman"/>
                <a:cs typeface="Times New Roman"/>
              </a:rPr>
              <a:t>disturbs </a:t>
            </a:r>
            <a:r>
              <a:rPr sz="2600" spc="-75" dirty="0">
                <a:latin typeface="Times New Roman"/>
                <a:cs typeface="Times New Roman"/>
              </a:rPr>
              <a:t>the </a:t>
            </a:r>
            <a:r>
              <a:rPr sz="2600" spc="-135" dirty="0">
                <a:latin typeface="Times New Roman"/>
                <a:cs typeface="Times New Roman"/>
              </a:rPr>
              <a:t>network  </a:t>
            </a:r>
            <a:r>
              <a:rPr sz="2600" spc="-130" dirty="0">
                <a:latin typeface="Times New Roman"/>
                <a:cs typeface="Times New Roman"/>
              </a:rPr>
              <a:t>activity.</a:t>
            </a:r>
            <a:endParaRPr sz="2600">
              <a:latin typeface="Times New Roman"/>
              <a:cs typeface="Times New Roman"/>
            </a:endParaRPr>
          </a:p>
          <a:p>
            <a:pPr marL="286385" indent="-273685">
              <a:lnSpc>
                <a:spcPct val="100000"/>
              </a:lnSpc>
              <a:spcBef>
                <a:spcPts val="600"/>
              </a:spcBef>
              <a:buClr>
                <a:srgbClr val="D24717"/>
              </a:buClr>
              <a:buSzPct val="84615"/>
              <a:buFont typeface="Arial"/>
              <a:buChar char=""/>
              <a:tabLst>
                <a:tab pos="287020" algn="l"/>
              </a:tabLst>
            </a:pPr>
            <a:r>
              <a:rPr sz="2600" spc="-140" dirty="0">
                <a:latin typeface="Times New Roman"/>
                <a:cs typeface="Times New Roman"/>
              </a:rPr>
              <a:t>Failure </a:t>
            </a:r>
            <a:r>
              <a:rPr sz="2600" spc="-150" dirty="0">
                <a:latin typeface="Times New Roman"/>
                <a:cs typeface="Times New Roman"/>
              </a:rPr>
              <a:t>of </a:t>
            </a:r>
            <a:r>
              <a:rPr sz="2600" spc="-105" dirty="0">
                <a:latin typeface="Times New Roman"/>
                <a:cs typeface="Times New Roman"/>
              </a:rPr>
              <a:t>one </a:t>
            </a:r>
            <a:r>
              <a:rPr sz="2600" spc="-90" dirty="0">
                <a:latin typeface="Times New Roman"/>
                <a:cs typeface="Times New Roman"/>
              </a:rPr>
              <a:t>computer </a:t>
            </a:r>
            <a:r>
              <a:rPr sz="2600" spc="-105" dirty="0">
                <a:latin typeface="Times New Roman"/>
                <a:cs typeface="Times New Roman"/>
              </a:rPr>
              <a:t>disturbs </a:t>
            </a:r>
            <a:r>
              <a:rPr sz="2600" spc="-75" dirty="0">
                <a:latin typeface="Times New Roman"/>
                <a:cs typeface="Times New Roman"/>
              </a:rPr>
              <a:t>the </a:t>
            </a:r>
            <a:r>
              <a:rPr sz="2600" spc="-125" dirty="0">
                <a:latin typeface="Times New Roman"/>
                <a:cs typeface="Times New Roman"/>
              </a:rPr>
              <a:t>whole</a:t>
            </a:r>
            <a:r>
              <a:rPr sz="2600" spc="165" dirty="0">
                <a:latin typeface="Times New Roman"/>
                <a:cs typeface="Times New Roman"/>
              </a:rPr>
              <a:t> </a:t>
            </a:r>
            <a:r>
              <a:rPr sz="2600" spc="-70" dirty="0">
                <a:latin typeface="Times New Roman"/>
                <a:cs typeface="Times New Roman"/>
              </a:rPr>
              <a:t>network.</a:t>
            </a:r>
            <a:endParaRPr sz="26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444" y="202438"/>
            <a:ext cx="4873956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1" spc="-215" dirty="0">
                <a:latin typeface="Trebuchet MS"/>
                <a:cs typeface="Trebuchet MS"/>
              </a:rPr>
              <a:t>STAR</a:t>
            </a:r>
            <a:r>
              <a:rPr b="1" spc="-290" dirty="0">
                <a:latin typeface="Trebuchet MS"/>
                <a:cs typeface="Trebuchet MS"/>
              </a:rPr>
              <a:t> </a:t>
            </a:r>
            <a:r>
              <a:rPr b="1" spc="-254" dirty="0">
                <a:latin typeface="Trebuchet MS"/>
                <a:cs typeface="Trebuchet MS"/>
              </a:rPr>
              <a:t>Topology</a:t>
            </a:r>
          </a:p>
        </p:txBody>
      </p:sp>
      <p:sp>
        <p:nvSpPr>
          <p:cNvPr id="3" name="object 3"/>
          <p:cNvSpPr/>
          <p:nvPr/>
        </p:nvSpPr>
        <p:spPr>
          <a:xfrm>
            <a:off x="2637504" y="2194862"/>
            <a:ext cx="4478524" cy="30016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64540" y="991870"/>
            <a:ext cx="722122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105" dirty="0">
                <a:latin typeface="Times New Roman"/>
                <a:cs typeface="Times New Roman"/>
              </a:rPr>
              <a:t>In </a:t>
            </a:r>
            <a:r>
              <a:rPr sz="1800" spc="-80" dirty="0">
                <a:latin typeface="Times New Roman"/>
                <a:cs typeface="Times New Roman"/>
              </a:rPr>
              <a:t>this </a:t>
            </a:r>
            <a:r>
              <a:rPr sz="1800" spc="-70" dirty="0">
                <a:latin typeface="Times New Roman"/>
                <a:cs typeface="Times New Roman"/>
              </a:rPr>
              <a:t>type </a:t>
            </a:r>
            <a:r>
              <a:rPr sz="1800" spc="-105" dirty="0">
                <a:latin typeface="Times New Roman"/>
                <a:cs typeface="Times New Roman"/>
              </a:rPr>
              <a:t>of </a:t>
            </a:r>
            <a:r>
              <a:rPr sz="1800" spc="-85" dirty="0">
                <a:latin typeface="Times New Roman"/>
                <a:cs typeface="Times New Roman"/>
              </a:rPr>
              <a:t>topology </a:t>
            </a:r>
            <a:r>
              <a:rPr sz="1800" spc="-100" dirty="0">
                <a:latin typeface="Times New Roman"/>
                <a:cs typeface="Times New Roman"/>
              </a:rPr>
              <a:t>all </a:t>
            </a:r>
            <a:r>
              <a:rPr sz="1800" spc="-55" dirty="0">
                <a:latin typeface="Times New Roman"/>
                <a:cs typeface="Times New Roman"/>
              </a:rPr>
              <a:t>the </a:t>
            </a:r>
            <a:r>
              <a:rPr sz="1800" spc="-65" dirty="0">
                <a:latin typeface="Times New Roman"/>
                <a:cs typeface="Times New Roman"/>
              </a:rPr>
              <a:t>computers </a:t>
            </a:r>
            <a:r>
              <a:rPr sz="1800" spc="-70" dirty="0">
                <a:latin typeface="Times New Roman"/>
                <a:cs typeface="Times New Roman"/>
              </a:rPr>
              <a:t>are connected </a:t>
            </a:r>
            <a:r>
              <a:rPr sz="1800" spc="-25" dirty="0">
                <a:latin typeface="Times New Roman"/>
                <a:cs typeface="Times New Roman"/>
              </a:rPr>
              <a:t>to </a:t>
            </a:r>
            <a:r>
              <a:rPr sz="1800" spc="-145" dirty="0">
                <a:latin typeface="Times New Roman"/>
                <a:cs typeface="Times New Roman"/>
              </a:rPr>
              <a:t>a </a:t>
            </a:r>
            <a:r>
              <a:rPr sz="1800" spc="-100" dirty="0">
                <a:latin typeface="Times New Roman"/>
                <a:cs typeface="Times New Roman"/>
              </a:rPr>
              <a:t>single </a:t>
            </a:r>
            <a:r>
              <a:rPr sz="1800" spc="-95" dirty="0">
                <a:latin typeface="Times New Roman"/>
                <a:cs typeface="Times New Roman"/>
              </a:rPr>
              <a:t>hub </a:t>
            </a:r>
            <a:r>
              <a:rPr sz="1800" spc="-70" dirty="0">
                <a:latin typeface="Times New Roman"/>
                <a:cs typeface="Times New Roman"/>
              </a:rPr>
              <a:t>through </a:t>
            </a:r>
            <a:r>
              <a:rPr sz="1800" spc="-145" dirty="0">
                <a:latin typeface="Times New Roman"/>
                <a:cs typeface="Times New Roman"/>
              </a:rPr>
              <a:t>a </a:t>
            </a:r>
            <a:r>
              <a:rPr sz="1800" spc="-80" dirty="0">
                <a:latin typeface="Times New Roman"/>
                <a:cs typeface="Times New Roman"/>
              </a:rPr>
              <a:t>cable.  </a:t>
            </a:r>
            <a:r>
              <a:rPr sz="1800" spc="-110" dirty="0">
                <a:latin typeface="Times New Roman"/>
                <a:cs typeface="Times New Roman"/>
              </a:rPr>
              <a:t>This </a:t>
            </a:r>
            <a:r>
              <a:rPr sz="1800" spc="-95" dirty="0">
                <a:latin typeface="Times New Roman"/>
                <a:cs typeface="Times New Roman"/>
              </a:rPr>
              <a:t>hub </a:t>
            </a:r>
            <a:r>
              <a:rPr sz="1800" spc="-114" dirty="0">
                <a:latin typeface="Times New Roman"/>
                <a:cs typeface="Times New Roman"/>
              </a:rPr>
              <a:t>is </a:t>
            </a:r>
            <a:r>
              <a:rPr sz="1800" spc="-55" dirty="0">
                <a:latin typeface="Times New Roman"/>
                <a:cs typeface="Times New Roman"/>
              </a:rPr>
              <a:t>the </a:t>
            </a:r>
            <a:r>
              <a:rPr sz="1800" spc="-60" dirty="0">
                <a:latin typeface="Times New Roman"/>
                <a:cs typeface="Times New Roman"/>
              </a:rPr>
              <a:t>central </a:t>
            </a:r>
            <a:r>
              <a:rPr sz="1800" spc="-75" dirty="0">
                <a:latin typeface="Times New Roman"/>
                <a:cs typeface="Times New Roman"/>
              </a:rPr>
              <a:t>node </a:t>
            </a:r>
            <a:r>
              <a:rPr sz="1800" spc="-100" dirty="0">
                <a:latin typeface="Times New Roman"/>
                <a:cs typeface="Times New Roman"/>
              </a:rPr>
              <a:t>and all </a:t>
            </a:r>
            <a:r>
              <a:rPr sz="1800" spc="-55" dirty="0">
                <a:latin typeface="Times New Roman"/>
                <a:cs typeface="Times New Roman"/>
              </a:rPr>
              <a:t>others </a:t>
            </a:r>
            <a:r>
              <a:rPr sz="1800" spc="-90" dirty="0">
                <a:latin typeface="Times New Roman"/>
                <a:cs typeface="Times New Roman"/>
              </a:rPr>
              <a:t>nodes </a:t>
            </a:r>
            <a:r>
              <a:rPr sz="1800" spc="-70" dirty="0">
                <a:latin typeface="Times New Roman"/>
                <a:cs typeface="Times New Roman"/>
              </a:rPr>
              <a:t>are connected </a:t>
            </a:r>
            <a:r>
              <a:rPr sz="1800" spc="-25" dirty="0">
                <a:latin typeface="Times New Roman"/>
                <a:cs typeface="Times New Roman"/>
              </a:rPr>
              <a:t>to </a:t>
            </a:r>
            <a:r>
              <a:rPr sz="1800" spc="-55" dirty="0">
                <a:latin typeface="Times New Roman"/>
                <a:cs typeface="Times New Roman"/>
              </a:rPr>
              <a:t>the </a:t>
            </a:r>
            <a:r>
              <a:rPr sz="1800" spc="-60" dirty="0">
                <a:latin typeface="Times New Roman"/>
                <a:cs typeface="Times New Roman"/>
              </a:rPr>
              <a:t>central</a:t>
            </a:r>
            <a:r>
              <a:rPr sz="1800" spc="215" dirty="0">
                <a:latin typeface="Times New Roman"/>
                <a:cs typeface="Times New Roman"/>
              </a:rPr>
              <a:t> </a:t>
            </a:r>
            <a:r>
              <a:rPr sz="1800" spc="-50" dirty="0">
                <a:latin typeface="Times New Roman"/>
                <a:cs typeface="Times New Roman"/>
              </a:rPr>
              <a:t>node.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60475" y="5412435"/>
            <a:ext cx="5050155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45" dirty="0">
                <a:latin typeface="Times New Roman"/>
                <a:cs typeface="Times New Roman"/>
              </a:rPr>
              <a:t>Features </a:t>
            </a:r>
            <a:r>
              <a:rPr sz="1800" b="1" spc="15" dirty="0">
                <a:latin typeface="Times New Roman"/>
                <a:cs typeface="Times New Roman"/>
              </a:rPr>
              <a:t>of </a:t>
            </a:r>
            <a:r>
              <a:rPr sz="1800" b="1" spc="-80" dirty="0">
                <a:latin typeface="Times New Roman"/>
                <a:cs typeface="Times New Roman"/>
              </a:rPr>
              <a:t>Star</a:t>
            </a:r>
            <a:r>
              <a:rPr sz="1800" b="1" spc="-350" dirty="0">
                <a:latin typeface="Times New Roman"/>
                <a:cs typeface="Times New Roman"/>
              </a:rPr>
              <a:t> </a:t>
            </a:r>
            <a:r>
              <a:rPr sz="1800" b="1" spc="-10" dirty="0">
                <a:latin typeface="Times New Roman"/>
                <a:cs typeface="Times New Roman"/>
              </a:rPr>
              <a:t>Topology</a:t>
            </a:r>
            <a:endParaRPr sz="1800">
              <a:latin typeface="Times New Roman"/>
              <a:cs typeface="Times New Roman"/>
            </a:endParaRPr>
          </a:p>
          <a:p>
            <a:pPr marL="12700" marR="403225">
              <a:lnSpc>
                <a:spcPct val="100000"/>
              </a:lnSpc>
            </a:pPr>
            <a:r>
              <a:rPr sz="1800" spc="-114" dirty="0">
                <a:latin typeface="Times New Roman"/>
                <a:cs typeface="Times New Roman"/>
              </a:rPr>
              <a:t>Every </a:t>
            </a:r>
            <a:r>
              <a:rPr sz="1800" spc="-75" dirty="0">
                <a:latin typeface="Times New Roman"/>
                <a:cs typeface="Times New Roman"/>
              </a:rPr>
              <a:t>node </a:t>
            </a:r>
            <a:r>
              <a:rPr sz="1800" spc="-130" dirty="0">
                <a:latin typeface="Times New Roman"/>
                <a:cs typeface="Times New Roman"/>
              </a:rPr>
              <a:t>has </a:t>
            </a:r>
            <a:r>
              <a:rPr sz="1800" spc="-70" dirty="0">
                <a:latin typeface="Times New Roman"/>
                <a:cs typeface="Times New Roman"/>
              </a:rPr>
              <a:t>its </a:t>
            </a:r>
            <a:r>
              <a:rPr sz="1800" spc="-100" dirty="0">
                <a:latin typeface="Times New Roman"/>
                <a:cs typeface="Times New Roman"/>
              </a:rPr>
              <a:t>own </a:t>
            </a:r>
            <a:r>
              <a:rPr sz="1800" spc="-80" dirty="0">
                <a:latin typeface="Times New Roman"/>
                <a:cs typeface="Times New Roman"/>
              </a:rPr>
              <a:t>dedicated </a:t>
            </a:r>
            <a:r>
              <a:rPr sz="1800" spc="-75" dirty="0">
                <a:latin typeface="Times New Roman"/>
                <a:cs typeface="Times New Roman"/>
              </a:rPr>
              <a:t>connection </a:t>
            </a:r>
            <a:r>
              <a:rPr sz="1800" spc="-25" dirty="0">
                <a:latin typeface="Times New Roman"/>
                <a:cs typeface="Times New Roman"/>
              </a:rPr>
              <a:t>to </a:t>
            </a:r>
            <a:r>
              <a:rPr sz="1800" spc="-55" dirty="0">
                <a:latin typeface="Times New Roman"/>
                <a:cs typeface="Times New Roman"/>
              </a:rPr>
              <a:t>the </a:t>
            </a:r>
            <a:r>
              <a:rPr sz="1800" spc="-80" dirty="0">
                <a:latin typeface="Times New Roman"/>
                <a:cs typeface="Times New Roman"/>
              </a:rPr>
              <a:t>hub.  </a:t>
            </a:r>
            <a:r>
              <a:rPr sz="1800" spc="-90" dirty="0">
                <a:latin typeface="Times New Roman"/>
                <a:cs typeface="Times New Roman"/>
              </a:rPr>
              <a:t>Hub </a:t>
            </a:r>
            <a:r>
              <a:rPr sz="1800" spc="-95" dirty="0">
                <a:latin typeface="Times New Roman"/>
                <a:cs typeface="Times New Roman"/>
              </a:rPr>
              <a:t>acts </a:t>
            </a:r>
            <a:r>
              <a:rPr sz="1800" spc="-145" dirty="0">
                <a:latin typeface="Times New Roman"/>
                <a:cs typeface="Times New Roman"/>
              </a:rPr>
              <a:t>as a </a:t>
            </a:r>
            <a:r>
              <a:rPr sz="1800" spc="-50" dirty="0">
                <a:latin typeface="Times New Roman"/>
                <a:cs typeface="Times New Roman"/>
              </a:rPr>
              <a:t>repeater </a:t>
            </a:r>
            <a:r>
              <a:rPr sz="1800" spc="-65" dirty="0">
                <a:latin typeface="Times New Roman"/>
                <a:cs typeface="Times New Roman"/>
              </a:rPr>
              <a:t>for </a:t>
            </a:r>
            <a:r>
              <a:rPr sz="1800" spc="-90" dirty="0">
                <a:latin typeface="Times New Roman"/>
                <a:cs typeface="Times New Roman"/>
              </a:rPr>
              <a:t>data</a:t>
            </a:r>
            <a:r>
              <a:rPr sz="1800" spc="-130" dirty="0">
                <a:latin typeface="Times New Roman"/>
                <a:cs typeface="Times New Roman"/>
              </a:rPr>
              <a:t> </a:t>
            </a:r>
            <a:r>
              <a:rPr sz="1800" spc="-114" dirty="0">
                <a:latin typeface="Times New Roman"/>
                <a:cs typeface="Times New Roman"/>
              </a:rPr>
              <a:t>flow.</a:t>
            </a: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800" spc="-110" dirty="0">
                <a:latin typeface="Times New Roman"/>
                <a:cs typeface="Times New Roman"/>
              </a:rPr>
              <a:t>Can </a:t>
            </a:r>
            <a:r>
              <a:rPr sz="1800" spc="-85" dirty="0">
                <a:latin typeface="Times New Roman"/>
                <a:cs typeface="Times New Roman"/>
              </a:rPr>
              <a:t>be </a:t>
            </a:r>
            <a:r>
              <a:rPr sz="1800" spc="-90" dirty="0">
                <a:latin typeface="Times New Roman"/>
                <a:cs typeface="Times New Roman"/>
              </a:rPr>
              <a:t>used </a:t>
            </a:r>
            <a:r>
              <a:rPr sz="1800" spc="-70" dirty="0">
                <a:latin typeface="Times New Roman"/>
                <a:cs typeface="Times New Roman"/>
              </a:rPr>
              <a:t>with </a:t>
            </a:r>
            <a:r>
              <a:rPr sz="1800" spc="-60" dirty="0">
                <a:latin typeface="Times New Roman"/>
                <a:cs typeface="Times New Roman"/>
              </a:rPr>
              <a:t>twisted </a:t>
            </a:r>
            <a:r>
              <a:rPr sz="1800" spc="-75" dirty="0">
                <a:latin typeface="Times New Roman"/>
                <a:cs typeface="Times New Roman"/>
              </a:rPr>
              <a:t>pair, </a:t>
            </a:r>
            <a:r>
              <a:rPr sz="1800" spc="-65" dirty="0">
                <a:latin typeface="Times New Roman"/>
                <a:cs typeface="Times New Roman"/>
              </a:rPr>
              <a:t>Optical </a:t>
            </a:r>
            <a:r>
              <a:rPr sz="1800" spc="-85" dirty="0">
                <a:latin typeface="Times New Roman"/>
                <a:cs typeface="Times New Roman"/>
              </a:rPr>
              <a:t>Fibre </a:t>
            </a:r>
            <a:r>
              <a:rPr sz="1800" spc="-30" dirty="0">
                <a:latin typeface="Times New Roman"/>
                <a:cs typeface="Times New Roman"/>
              </a:rPr>
              <a:t>or </a:t>
            </a:r>
            <a:r>
              <a:rPr sz="1800" spc="-100" dirty="0">
                <a:latin typeface="Times New Roman"/>
                <a:cs typeface="Times New Roman"/>
              </a:rPr>
              <a:t>coaxial</a:t>
            </a:r>
            <a:r>
              <a:rPr sz="1800" spc="30" dirty="0">
                <a:latin typeface="Times New Roman"/>
                <a:cs typeface="Times New Roman"/>
              </a:rPr>
              <a:t> </a:t>
            </a:r>
            <a:r>
              <a:rPr sz="1800" spc="-80" dirty="0">
                <a:latin typeface="Times New Roman"/>
                <a:cs typeface="Times New Roman"/>
              </a:rPr>
              <a:t>cable.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444" y="688974"/>
            <a:ext cx="308864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 spc="-245" dirty="0">
                <a:latin typeface="Trebuchet MS"/>
                <a:cs typeface="Trebuchet MS"/>
              </a:rPr>
              <a:t>STAR</a:t>
            </a:r>
            <a:r>
              <a:rPr sz="4000" b="1" spc="-275" dirty="0">
                <a:latin typeface="Trebuchet MS"/>
                <a:cs typeface="Trebuchet MS"/>
              </a:rPr>
              <a:t> </a:t>
            </a:r>
            <a:r>
              <a:rPr sz="4000" b="1" spc="-290" dirty="0">
                <a:latin typeface="Trebuchet MS"/>
                <a:cs typeface="Trebuchet MS"/>
              </a:rPr>
              <a:t>Topology</a:t>
            </a:r>
            <a:endParaRPr sz="40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93444" y="1391158"/>
            <a:ext cx="7430770" cy="43421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spc="-30" dirty="0">
                <a:latin typeface="Times New Roman"/>
                <a:cs typeface="Times New Roman"/>
              </a:rPr>
              <a:t>Advantages </a:t>
            </a:r>
            <a:r>
              <a:rPr sz="2200" b="1" spc="20" dirty="0">
                <a:latin typeface="Times New Roman"/>
                <a:cs typeface="Times New Roman"/>
              </a:rPr>
              <a:t>of </a:t>
            </a:r>
            <a:r>
              <a:rPr sz="2200" b="1" spc="-95" dirty="0">
                <a:latin typeface="Times New Roman"/>
                <a:cs typeface="Times New Roman"/>
              </a:rPr>
              <a:t>Star</a:t>
            </a:r>
            <a:r>
              <a:rPr sz="2200" b="1" spc="-375" dirty="0">
                <a:latin typeface="Times New Roman"/>
                <a:cs typeface="Times New Roman"/>
              </a:rPr>
              <a:t> </a:t>
            </a:r>
            <a:r>
              <a:rPr sz="2200" b="1" spc="-15" dirty="0">
                <a:latin typeface="Times New Roman"/>
                <a:cs typeface="Times New Roman"/>
              </a:rPr>
              <a:t>Topology</a:t>
            </a:r>
            <a:endParaRPr sz="2200">
              <a:latin typeface="Times New Roman"/>
              <a:cs typeface="Times New Roman"/>
            </a:endParaRPr>
          </a:p>
          <a:p>
            <a:pPr marL="286385" indent="-273685">
              <a:lnSpc>
                <a:spcPct val="100000"/>
              </a:lnSpc>
              <a:spcBef>
                <a:spcPts val="70"/>
              </a:spcBef>
              <a:buClr>
                <a:srgbClr val="D24717"/>
              </a:buClr>
              <a:buSzPct val="84090"/>
              <a:buFont typeface="Arial"/>
              <a:buChar char=""/>
              <a:tabLst>
                <a:tab pos="286385" algn="l"/>
                <a:tab pos="287020" algn="l"/>
              </a:tabLst>
            </a:pPr>
            <a:r>
              <a:rPr sz="2200" spc="-155" dirty="0">
                <a:latin typeface="Times New Roman"/>
                <a:cs typeface="Times New Roman"/>
              </a:rPr>
              <a:t>Fast </a:t>
            </a:r>
            <a:r>
              <a:rPr sz="2200" spc="-90" dirty="0">
                <a:latin typeface="Times New Roman"/>
                <a:cs typeface="Times New Roman"/>
              </a:rPr>
              <a:t>performance with </a:t>
            </a:r>
            <a:r>
              <a:rPr sz="2200" spc="-140" dirty="0">
                <a:latin typeface="Times New Roman"/>
                <a:cs typeface="Times New Roman"/>
              </a:rPr>
              <a:t>few </a:t>
            </a:r>
            <a:r>
              <a:rPr sz="2200" spc="-110" dirty="0">
                <a:latin typeface="Times New Roman"/>
                <a:cs typeface="Times New Roman"/>
              </a:rPr>
              <a:t>nodes </a:t>
            </a:r>
            <a:r>
              <a:rPr sz="2200" spc="-125" dirty="0">
                <a:latin typeface="Times New Roman"/>
                <a:cs typeface="Times New Roman"/>
              </a:rPr>
              <a:t>and</a:t>
            </a:r>
            <a:r>
              <a:rPr sz="2200" spc="15" dirty="0">
                <a:latin typeface="Times New Roman"/>
                <a:cs typeface="Times New Roman"/>
              </a:rPr>
              <a:t> </a:t>
            </a:r>
            <a:r>
              <a:rPr sz="2200" spc="-125" dirty="0">
                <a:latin typeface="Times New Roman"/>
                <a:cs typeface="Times New Roman"/>
              </a:rPr>
              <a:t>low </a:t>
            </a:r>
            <a:r>
              <a:rPr sz="2200" spc="-85" dirty="0">
                <a:latin typeface="Times New Roman"/>
                <a:cs typeface="Times New Roman"/>
              </a:rPr>
              <a:t>network </a:t>
            </a:r>
            <a:r>
              <a:rPr sz="2200" spc="-80" dirty="0">
                <a:latin typeface="Times New Roman"/>
                <a:cs typeface="Times New Roman"/>
              </a:rPr>
              <a:t>traffic.</a:t>
            </a:r>
            <a:endParaRPr sz="2200">
              <a:latin typeface="Times New Roman"/>
              <a:cs typeface="Times New Roman"/>
            </a:endParaRPr>
          </a:p>
          <a:p>
            <a:pPr marL="286385" indent="-273685">
              <a:lnSpc>
                <a:spcPct val="100000"/>
              </a:lnSpc>
              <a:spcBef>
                <a:spcPts val="75"/>
              </a:spcBef>
              <a:buClr>
                <a:srgbClr val="D24717"/>
              </a:buClr>
              <a:buSzPct val="84090"/>
              <a:buFont typeface="Arial"/>
              <a:buChar char=""/>
              <a:tabLst>
                <a:tab pos="286385" algn="l"/>
                <a:tab pos="287020" algn="l"/>
              </a:tabLst>
            </a:pPr>
            <a:r>
              <a:rPr sz="2200" spc="-114" dirty="0">
                <a:latin typeface="Times New Roman"/>
                <a:cs typeface="Times New Roman"/>
              </a:rPr>
              <a:t>Hub </a:t>
            </a:r>
            <a:r>
              <a:rPr sz="2200" spc="-135" dirty="0">
                <a:latin typeface="Times New Roman"/>
                <a:cs typeface="Times New Roman"/>
              </a:rPr>
              <a:t>can </a:t>
            </a:r>
            <a:r>
              <a:rPr sz="2200" spc="-100" dirty="0">
                <a:latin typeface="Times New Roman"/>
                <a:cs typeface="Times New Roman"/>
              </a:rPr>
              <a:t>be upgraded</a:t>
            </a:r>
            <a:r>
              <a:rPr sz="2200" spc="155" dirty="0">
                <a:latin typeface="Times New Roman"/>
                <a:cs typeface="Times New Roman"/>
              </a:rPr>
              <a:t> </a:t>
            </a:r>
            <a:r>
              <a:rPr sz="2200" spc="-145" dirty="0">
                <a:latin typeface="Times New Roman"/>
                <a:cs typeface="Times New Roman"/>
              </a:rPr>
              <a:t>easily.</a:t>
            </a:r>
            <a:endParaRPr sz="2200">
              <a:latin typeface="Times New Roman"/>
              <a:cs typeface="Times New Roman"/>
            </a:endParaRPr>
          </a:p>
          <a:p>
            <a:pPr marL="286385" indent="-273685">
              <a:lnSpc>
                <a:spcPct val="100000"/>
              </a:lnSpc>
              <a:spcBef>
                <a:spcPts val="75"/>
              </a:spcBef>
              <a:buClr>
                <a:srgbClr val="D24717"/>
              </a:buClr>
              <a:buSzPct val="84090"/>
              <a:buFont typeface="Arial"/>
              <a:buChar char=""/>
              <a:tabLst>
                <a:tab pos="286385" algn="l"/>
                <a:tab pos="287020" algn="l"/>
              </a:tabLst>
            </a:pPr>
            <a:r>
              <a:rPr sz="2200" spc="-190" dirty="0">
                <a:latin typeface="Times New Roman"/>
                <a:cs typeface="Times New Roman"/>
              </a:rPr>
              <a:t>Easy </a:t>
            </a:r>
            <a:r>
              <a:rPr sz="2200" spc="-35" dirty="0">
                <a:latin typeface="Times New Roman"/>
                <a:cs typeface="Times New Roman"/>
              </a:rPr>
              <a:t>to</a:t>
            </a:r>
            <a:r>
              <a:rPr sz="2200" spc="-275" dirty="0">
                <a:latin typeface="Times New Roman"/>
                <a:cs typeface="Times New Roman"/>
              </a:rPr>
              <a:t> </a:t>
            </a:r>
            <a:r>
              <a:rPr sz="2200" spc="-70" dirty="0">
                <a:latin typeface="Times New Roman"/>
                <a:cs typeface="Times New Roman"/>
              </a:rPr>
              <a:t>troubleshoot.</a:t>
            </a:r>
            <a:endParaRPr sz="2200">
              <a:latin typeface="Times New Roman"/>
              <a:cs typeface="Times New Roman"/>
            </a:endParaRPr>
          </a:p>
          <a:p>
            <a:pPr marL="286385" indent="-273685">
              <a:lnSpc>
                <a:spcPct val="100000"/>
              </a:lnSpc>
              <a:spcBef>
                <a:spcPts val="70"/>
              </a:spcBef>
              <a:buClr>
                <a:srgbClr val="D24717"/>
              </a:buClr>
              <a:buSzPct val="84090"/>
              <a:buFont typeface="Arial"/>
              <a:buChar char=""/>
              <a:tabLst>
                <a:tab pos="286385" algn="l"/>
                <a:tab pos="287020" algn="l"/>
              </a:tabLst>
            </a:pPr>
            <a:r>
              <a:rPr sz="2200" spc="-190" dirty="0">
                <a:latin typeface="Times New Roman"/>
                <a:cs typeface="Times New Roman"/>
              </a:rPr>
              <a:t>Easy </a:t>
            </a:r>
            <a:r>
              <a:rPr sz="2200" spc="-35" dirty="0">
                <a:latin typeface="Times New Roman"/>
                <a:cs typeface="Times New Roman"/>
              </a:rPr>
              <a:t>to </a:t>
            </a:r>
            <a:r>
              <a:rPr sz="2200" spc="-85" dirty="0">
                <a:latin typeface="Times New Roman"/>
                <a:cs typeface="Times New Roman"/>
              </a:rPr>
              <a:t>setup </a:t>
            </a:r>
            <a:r>
              <a:rPr sz="2200" spc="-125" dirty="0">
                <a:latin typeface="Times New Roman"/>
                <a:cs typeface="Times New Roman"/>
              </a:rPr>
              <a:t>and</a:t>
            </a:r>
            <a:r>
              <a:rPr sz="2200" spc="-250" dirty="0">
                <a:latin typeface="Times New Roman"/>
                <a:cs typeface="Times New Roman"/>
              </a:rPr>
              <a:t> </a:t>
            </a:r>
            <a:r>
              <a:rPr sz="2200" spc="-130" dirty="0">
                <a:latin typeface="Times New Roman"/>
                <a:cs typeface="Times New Roman"/>
              </a:rPr>
              <a:t>modify.</a:t>
            </a:r>
            <a:endParaRPr sz="2200">
              <a:latin typeface="Times New Roman"/>
              <a:cs typeface="Times New Roman"/>
            </a:endParaRPr>
          </a:p>
          <a:p>
            <a:pPr marL="286385" marR="110489" indent="-273685">
              <a:lnSpc>
                <a:spcPct val="80000"/>
              </a:lnSpc>
              <a:spcBef>
                <a:spcPts val="600"/>
              </a:spcBef>
              <a:buClr>
                <a:srgbClr val="D24717"/>
              </a:buClr>
              <a:buSzPct val="84090"/>
              <a:buFont typeface="Arial"/>
              <a:buChar char=""/>
              <a:tabLst>
                <a:tab pos="286385" algn="l"/>
                <a:tab pos="287020" algn="l"/>
              </a:tabLst>
            </a:pPr>
            <a:r>
              <a:rPr sz="2200" spc="-105" dirty="0">
                <a:latin typeface="Times New Roman"/>
                <a:cs typeface="Times New Roman"/>
              </a:rPr>
              <a:t>Only </a:t>
            </a:r>
            <a:r>
              <a:rPr sz="2200" spc="-70" dirty="0">
                <a:latin typeface="Times New Roman"/>
                <a:cs typeface="Times New Roman"/>
              </a:rPr>
              <a:t>that </a:t>
            </a:r>
            <a:r>
              <a:rPr sz="2200" spc="-95" dirty="0">
                <a:latin typeface="Times New Roman"/>
                <a:cs typeface="Times New Roman"/>
              </a:rPr>
              <a:t>node </a:t>
            </a:r>
            <a:r>
              <a:rPr sz="2200" spc="-140" dirty="0">
                <a:latin typeface="Times New Roman"/>
                <a:cs typeface="Times New Roman"/>
              </a:rPr>
              <a:t>is </a:t>
            </a:r>
            <a:r>
              <a:rPr sz="2200" spc="-110" dirty="0">
                <a:latin typeface="Times New Roman"/>
                <a:cs typeface="Times New Roman"/>
              </a:rPr>
              <a:t>affected </a:t>
            </a:r>
            <a:r>
              <a:rPr sz="2200" spc="-125" dirty="0">
                <a:latin typeface="Times New Roman"/>
                <a:cs typeface="Times New Roman"/>
              </a:rPr>
              <a:t>which </a:t>
            </a:r>
            <a:r>
              <a:rPr sz="2200" spc="-165" dirty="0">
                <a:latin typeface="Times New Roman"/>
                <a:cs typeface="Times New Roman"/>
              </a:rPr>
              <a:t>has </a:t>
            </a:r>
            <a:r>
              <a:rPr sz="2200" spc="-95" dirty="0">
                <a:latin typeface="Times New Roman"/>
                <a:cs typeface="Times New Roman"/>
              </a:rPr>
              <a:t>failed, </a:t>
            </a:r>
            <a:r>
              <a:rPr sz="2200" spc="-65" dirty="0">
                <a:latin typeface="Times New Roman"/>
                <a:cs typeface="Times New Roman"/>
              </a:rPr>
              <a:t>rest </a:t>
            </a:r>
            <a:r>
              <a:rPr sz="2200" spc="-130" dirty="0">
                <a:latin typeface="Times New Roman"/>
                <a:cs typeface="Times New Roman"/>
              </a:rPr>
              <a:t>of </a:t>
            </a:r>
            <a:r>
              <a:rPr sz="2200" spc="-70" dirty="0">
                <a:latin typeface="Times New Roman"/>
                <a:cs typeface="Times New Roman"/>
              </a:rPr>
              <a:t>the </a:t>
            </a:r>
            <a:r>
              <a:rPr sz="2200" spc="-110" dirty="0">
                <a:latin typeface="Times New Roman"/>
                <a:cs typeface="Times New Roman"/>
              </a:rPr>
              <a:t>nodes </a:t>
            </a:r>
            <a:r>
              <a:rPr sz="2200" spc="-135" dirty="0">
                <a:latin typeface="Times New Roman"/>
                <a:cs typeface="Times New Roman"/>
              </a:rPr>
              <a:t>can </a:t>
            </a:r>
            <a:r>
              <a:rPr sz="2200" spc="-105" dirty="0">
                <a:latin typeface="Times New Roman"/>
                <a:cs typeface="Times New Roman"/>
              </a:rPr>
              <a:t>work  </a:t>
            </a:r>
            <a:r>
              <a:rPr sz="2200" spc="-120" dirty="0">
                <a:latin typeface="Times New Roman"/>
                <a:cs typeface="Times New Roman"/>
              </a:rPr>
              <a:t>smoothly.</a:t>
            </a:r>
            <a:endParaRPr sz="2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sz="2200" b="1" spc="-25" dirty="0">
                <a:latin typeface="Times New Roman"/>
                <a:cs typeface="Times New Roman"/>
              </a:rPr>
              <a:t>Disadvantages </a:t>
            </a:r>
            <a:r>
              <a:rPr sz="2200" b="1" spc="20" dirty="0">
                <a:latin typeface="Times New Roman"/>
                <a:cs typeface="Times New Roman"/>
              </a:rPr>
              <a:t>of </a:t>
            </a:r>
            <a:r>
              <a:rPr sz="2200" b="1" spc="-95" dirty="0">
                <a:latin typeface="Times New Roman"/>
                <a:cs typeface="Times New Roman"/>
              </a:rPr>
              <a:t>Star</a:t>
            </a:r>
            <a:r>
              <a:rPr sz="2200" b="1" spc="-370" dirty="0">
                <a:latin typeface="Times New Roman"/>
                <a:cs typeface="Times New Roman"/>
              </a:rPr>
              <a:t> </a:t>
            </a:r>
            <a:r>
              <a:rPr sz="2200" b="1" spc="-15" dirty="0">
                <a:latin typeface="Times New Roman"/>
                <a:cs typeface="Times New Roman"/>
              </a:rPr>
              <a:t>Topology</a:t>
            </a:r>
            <a:endParaRPr sz="2200">
              <a:latin typeface="Times New Roman"/>
              <a:cs typeface="Times New Roman"/>
            </a:endParaRPr>
          </a:p>
          <a:p>
            <a:pPr marL="286385" indent="-273685">
              <a:lnSpc>
                <a:spcPct val="100000"/>
              </a:lnSpc>
              <a:spcBef>
                <a:spcPts val="70"/>
              </a:spcBef>
              <a:buClr>
                <a:srgbClr val="D24717"/>
              </a:buClr>
              <a:buSzPct val="84090"/>
              <a:buFont typeface="Arial"/>
              <a:buChar char=""/>
              <a:tabLst>
                <a:tab pos="286385" algn="l"/>
                <a:tab pos="287020" algn="l"/>
              </a:tabLst>
            </a:pPr>
            <a:r>
              <a:rPr sz="2200" spc="-90" dirty="0">
                <a:latin typeface="Times New Roman"/>
                <a:cs typeface="Times New Roman"/>
              </a:rPr>
              <a:t>Cost </a:t>
            </a:r>
            <a:r>
              <a:rPr sz="2200" spc="-130" dirty="0">
                <a:latin typeface="Times New Roman"/>
                <a:cs typeface="Times New Roman"/>
              </a:rPr>
              <a:t>of </a:t>
            </a:r>
            <a:r>
              <a:rPr sz="2200" spc="-100" dirty="0">
                <a:latin typeface="Times New Roman"/>
                <a:cs typeface="Times New Roman"/>
              </a:rPr>
              <a:t>installation </a:t>
            </a:r>
            <a:r>
              <a:rPr sz="2200" spc="-140" dirty="0">
                <a:latin typeface="Times New Roman"/>
                <a:cs typeface="Times New Roman"/>
              </a:rPr>
              <a:t>is</a:t>
            </a:r>
            <a:r>
              <a:rPr sz="2200" spc="100" dirty="0">
                <a:latin typeface="Times New Roman"/>
                <a:cs typeface="Times New Roman"/>
              </a:rPr>
              <a:t> </a:t>
            </a:r>
            <a:r>
              <a:rPr sz="2200" spc="-100" dirty="0">
                <a:latin typeface="Times New Roman"/>
                <a:cs typeface="Times New Roman"/>
              </a:rPr>
              <a:t>high.</a:t>
            </a:r>
            <a:endParaRPr sz="2200">
              <a:latin typeface="Times New Roman"/>
              <a:cs typeface="Times New Roman"/>
            </a:endParaRPr>
          </a:p>
          <a:p>
            <a:pPr marL="286385" indent="-273685">
              <a:lnSpc>
                <a:spcPct val="100000"/>
              </a:lnSpc>
              <a:spcBef>
                <a:spcPts val="75"/>
              </a:spcBef>
              <a:buClr>
                <a:srgbClr val="D24717"/>
              </a:buClr>
              <a:buSzPct val="84090"/>
              <a:buFont typeface="Arial"/>
              <a:buChar char=""/>
              <a:tabLst>
                <a:tab pos="286385" algn="l"/>
                <a:tab pos="287020" algn="l"/>
              </a:tabLst>
            </a:pPr>
            <a:r>
              <a:rPr sz="2200" spc="-135" dirty="0">
                <a:latin typeface="Times New Roman"/>
                <a:cs typeface="Times New Roman"/>
              </a:rPr>
              <a:t>Expensive </a:t>
            </a:r>
            <a:r>
              <a:rPr sz="2200" spc="-35" dirty="0">
                <a:latin typeface="Times New Roman"/>
                <a:cs typeface="Times New Roman"/>
              </a:rPr>
              <a:t>to</a:t>
            </a:r>
            <a:r>
              <a:rPr sz="2200" spc="45" dirty="0">
                <a:latin typeface="Times New Roman"/>
                <a:cs typeface="Times New Roman"/>
              </a:rPr>
              <a:t> </a:t>
            </a:r>
            <a:r>
              <a:rPr sz="2200" spc="-80" dirty="0">
                <a:latin typeface="Times New Roman"/>
                <a:cs typeface="Times New Roman"/>
              </a:rPr>
              <a:t>use.</a:t>
            </a:r>
            <a:endParaRPr sz="2200">
              <a:latin typeface="Times New Roman"/>
              <a:cs typeface="Times New Roman"/>
            </a:endParaRPr>
          </a:p>
          <a:p>
            <a:pPr marL="286385" indent="-273685">
              <a:lnSpc>
                <a:spcPts val="2380"/>
              </a:lnSpc>
              <a:spcBef>
                <a:spcPts val="70"/>
              </a:spcBef>
              <a:buClr>
                <a:srgbClr val="D24717"/>
              </a:buClr>
              <a:buSzPct val="84090"/>
              <a:buFont typeface="Arial"/>
              <a:buChar char=""/>
              <a:tabLst>
                <a:tab pos="286385" algn="l"/>
                <a:tab pos="287020" algn="l"/>
              </a:tabLst>
            </a:pPr>
            <a:r>
              <a:rPr sz="2200" spc="-165" dirty="0">
                <a:latin typeface="Times New Roman"/>
                <a:cs typeface="Times New Roman"/>
              </a:rPr>
              <a:t>If </a:t>
            </a:r>
            <a:r>
              <a:rPr sz="2200" spc="-70" dirty="0">
                <a:latin typeface="Times New Roman"/>
                <a:cs typeface="Times New Roman"/>
              </a:rPr>
              <a:t>the </a:t>
            </a:r>
            <a:r>
              <a:rPr sz="2200" spc="-120" dirty="0">
                <a:latin typeface="Times New Roman"/>
                <a:cs typeface="Times New Roman"/>
              </a:rPr>
              <a:t>hub </a:t>
            </a:r>
            <a:r>
              <a:rPr sz="2200" spc="-145" dirty="0">
                <a:latin typeface="Times New Roman"/>
                <a:cs typeface="Times New Roman"/>
              </a:rPr>
              <a:t>fails </a:t>
            </a:r>
            <a:r>
              <a:rPr sz="2200" spc="-75" dirty="0">
                <a:latin typeface="Times New Roman"/>
                <a:cs typeface="Times New Roman"/>
              </a:rPr>
              <a:t>then </a:t>
            </a:r>
            <a:r>
              <a:rPr sz="2200" spc="-70" dirty="0">
                <a:latin typeface="Times New Roman"/>
                <a:cs typeface="Times New Roman"/>
              </a:rPr>
              <a:t>the </a:t>
            </a:r>
            <a:r>
              <a:rPr sz="2200" spc="-110" dirty="0">
                <a:latin typeface="Times New Roman"/>
                <a:cs typeface="Times New Roman"/>
              </a:rPr>
              <a:t>whole </a:t>
            </a:r>
            <a:r>
              <a:rPr sz="2200" spc="-85" dirty="0">
                <a:latin typeface="Times New Roman"/>
                <a:cs typeface="Times New Roman"/>
              </a:rPr>
              <a:t>network </a:t>
            </a:r>
            <a:r>
              <a:rPr sz="2200" spc="-140" dirty="0">
                <a:latin typeface="Times New Roman"/>
                <a:cs typeface="Times New Roman"/>
              </a:rPr>
              <a:t>is </a:t>
            </a:r>
            <a:r>
              <a:rPr sz="2200" spc="-90" dirty="0">
                <a:latin typeface="Times New Roman"/>
                <a:cs typeface="Times New Roman"/>
              </a:rPr>
              <a:t>stopped </a:t>
            </a:r>
            <a:r>
              <a:rPr sz="2200" spc="-130" dirty="0">
                <a:latin typeface="Times New Roman"/>
                <a:cs typeface="Times New Roman"/>
              </a:rPr>
              <a:t>because </a:t>
            </a:r>
            <a:r>
              <a:rPr sz="2200" spc="-120" dirty="0">
                <a:latin typeface="Times New Roman"/>
                <a:cs typeface="Times New Roman"/>
              </a:rPr>
              <a:t>all </a:t>
            </a:r>
            <a:r>
              <a:rPr sz="2200" spc="-65" dirty="0">
                <a:latin typeface="Times New Roman"/>
                <a:cs typeface="Times New Roman"/>
              </a:rPr>
              <a:t>the</a:t>
            </a:r>
            <a:r>
              <a:rPr sz="2200" spc="335" dirty="0">
                <a:latin typeface="Times New Roman"/>
                <a:cs typeface="Times New Roman"/>
              </a:rPr>
              <a:t> </a:t>
            </a:r>
            <a:r>
              <a:rPr sz="2200" spc="-110" dirty="0">
                <a:latin typeface="Times New Roman"/>
                <a:cs typeface="Times New Roman"/>
              </a:rPr>
              <a:t>nodes</a:t>
            </a:r>
            <a:endParaRPr sz="2200">
              <a:latin typeface="Times New Roman"/>
              <a:cs typeface="Times New Roman"/>
            </a:endParaRPr>
          </a:p>
          <a:p>
            <a:pPr marR="4906645" algn="ctr">
              <a:lnSpc>
                <a:spcPts val="2380"/>
              </a:lnSpc>
            </a:pPr>
            <a:r>
              <a:rPr sz="2200" spc="-95" dirty="0">
                <a:latin typeface="Times New Roman"/>
                <a:cs typeface="Times New Roman"/>
              </a:rPr>
              <a:t>depend on </a:t>
            </a:r>
            <a:r>
              <a:rPr sz="2200" spc="-70" dirty="0">
                <a:latin typeface="Times New Roman"/>
                <a:cs typeface="Times New Roman"/>
              </a:rPr>
              <a:t>the</a:t>
            </a:r>
            <a:r>
              <a:rPr sz="2200" spc="25" dirty="0">
                <a:latin typeface="Times New Roman"/>
                <a:cs typeface="Times New Roman"/>
              </a:rPr>
              <a:t> </a:t>
            </a:r>
            <a:r>
              <a:rPr sz="2200" spc="-100" dirty="0">
                <a:latin typeface="Times New Roman"/>
                <a:cs typeface="Times New Roman"/>
              </a:rPr>
              <a:t>hub.</a:t>
            </a:r>
            <a:endParaRPr sz="2200">
              <a:latin typeface="Times New Roman"/>
              <a:cs typeface="Times New Roman"/>
            </a:endParaRPr>
          </a:p>
          <a:p>
            <a:pPr marL="286385" indent="-273685">
              <a:lnSpc>
                <a:spcPct val="100000"/>
              </a:lnSpc>
              <a:spcBef>
                <a:spcPts val="70"/>
              </a:spcBef>
              <a:buClr>
                <a:srgbClr val="D24717"/>
              </a:buClr>
              <a:buSzPct val="84090"/>
              <a:buFont typeface="Arial"/>
              <a:buChar char=""/>
              <a:tabLst>
                <a:tab pos="286385" algn="l"/>
                <a:tab pos="287020" algn="l"/>
              </a:tabLst>
            </a:pPr>
            <a:r>
              <a:rPr sz="2200" spc="-100" dirty="0">
                <a:latin typeface="Times New Roman"/>
                <a:cs typeface="Times New Roman"/>
              </a:rPr>
              <a:t>Performance </a:t>
            </a:r>
            <a:r>
              <a:rPr sz="2200" spc="-140" dirty="0">
                <a:latin typeface="Times New Roman"/>
                <a:cs typeface="Times New Roman"/>
              </a:rPr>
              <a:t>is </a:t>
            </a:r>
            <a:r>
              <a:rPr sz="2200" spc="-130" dirty="0">
                <a:latin typeface="Times New Roman"/>
                <a:cs typeface="Times New Roman"/>
              </a:rPr>
              <a:t>based </a:t>
            </a:r>
            <a:r>
              <a:rPr sz="2200" spc="-95" dirty="0">
                <a:latin typeface="Times New Roman"/>
                <a:cs typeface="Times New Roman"/>
              </a:rPr>
              <a:t>on </a:t>
            </a:r>
            <a:r>
              <a:rPr sz="2200" spc="-70" dirty="0">
                <a:latin typeface="Times New Roman"/>
                <a:cs typeface="Times New Roman"/>
              </a:rPr>
              <a:t>the </a:t>
            </a:r>
            <a:r>
              <a:rPr sz="2200" spc="-120" dirty="0">
                <a:latin typeface="Times New Roman"/>
                <a:cs typeface="Times New Roman"/>
              </a:rPr>
              <a:t>hub </a:t>
            </a:r>
            <a:r>
              <a:rPr sz="2200" spc="-75" dirty="0">
                <a:latin typeface="Times New Roman"/>
                <a:cs typeface="Times New Roman"/>
              </a:rPr>
              <a:t>that </a:t>
            </a:r>
            <a:r>
              <a:rPr sz="2200" spc="-140" dirty="0">
                <a:latin typeface="Times New Roman"/>
                <a:cs typeface="Times New Roman"/>
              </a:rPr>
              <a:t>is </a:t>
            </a:r>
            <a:r>
              <a:rPr sz="2200" spc="-40" dirty="0">
                <a:latin typeface="Times New Roman"/>
                <a:cs typeface="Times New Roman"/>
              </a:rPr>
              <a:t>it</a:t>
            </a:r>
            <a:r>
              <a:rPr sz="2200" spc="55" dirty="0">
                <a:latin typeface="Times New Roman"/>
                <a:cs typeface="Times New Roman"/>
              </a:rPr>
              <a:t> </a:t>
            </a:r>
            <a:r>
              <a:rPr sz="2200" spc="-105" dirty="0">
                <a:latin typeface="Times New Roman"/>
                <a:cs typeface="Times New Roman"/>
              </a:rPr>
              <a:t>depends </a:t>
            </a:r>
            <a:r>
              <a:rPr sz="2200" spc="-95" dirty="0">
                <a:latin typeface="Times New Roman"/>
                <a:cs typeface="Times New Roman"/>
              </a:rPr>
              <a:t>on </a:t>
            </a:r>
            <a:r>
              <a:rPr sz="2200" spc="-85" dirty="0">
                <a:latin typeface="Times New Roman"/>
                <a:cs typeface="Times New Roman"/>
              </a:rPr>
              <a:t>its </a:t>
            </a:r>
            <a:r>
              <a:rPr sz="2200" spc="-125" dirty="0">
                <a:latin typeface="Times New Roman"/>
                <a:cs typeface="Times New Roman"/>
              </a:rPr>
              <a:t>capacity</a:t>
            </a:r>
            <a:endParaRPr sz="22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444" y="202438"/>
            <a:ext cx="4340556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1" spc="55" dirty="0">
                <a:latin typeface="Trebuchet MS"/>
                <a:cs typeface="Trebuchet MS"/>
              </a:rPr>
              <a:t>MESH</a:t>
            </a:r>
            <a:r>
              <a:rPr b="1" spc="-265" dirty="0">
                <a:latin typeface="Trebuchet MS"/>
                <a:cs typeface="Trebuchet MS"/>
              </a:rPr>
              <a:t> </a:t>
            </a:r>
            <a:r>
              <a:rPr b="1" spc="-260" dirty="0">
                <a:latin typeface="Trebuchet MS"/>
                <a:cs typeface="Trebuchet MS"/>
              </a:rPr>
              <a:t>Topology</a:t>
            </a:r>
          </a:p>
        </p:txBody>
      </p:sp>
      <p:sp>
        <p:nvSpPr>
          <p:cNvPr id="3" name="object 3"/>
          <p:cNvSpPr/>
          <p:nvPr/>
        </p:nvSpPr>
        <p:spPr>
          <a:xfrm>
            <a:off x="2289877" y="2200363"/>
            <a:ext cx="4592959" cy="28395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069644" y="1144270"/>
            <a:ext cx="699262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55" dirty="0">
                <a:latin typeface="Times New Roman"/>
                <a:cs typeface="Times New Roman"/>
              </a:rPr>
              <a:t>It </a:t>
            </a:r>
            <a:r>
              <a:rPr sz="1800" spc="-114" dirty="0">
                <a:latin typeface="Times New Roman"/>
                <a:cs typeface="Times New Roman"/>
              </a:rPr>
              <a:t>is </a:t>
            </a:r>
            <a:r>
              <a:rPr sz="1800" spc="-145" dirty="0">
                <a:latin typeface="Times New Roman"/>
                <a:cs typeface="Times New Roman"/>
              </a:rPr>
              <a:t>a </a:t>
            </a:r>
            <a:r>
              <a:rPr sz="1800" spc="-50" dirty="0">
                <a:latin typeface="Times New Roman"/>
                <a:cs typeface="Times New Roman"/>
              </a:rPr>
              <a:t>point-to-point </a:t>
            </a:r>
            <a:r>
              <a:rPr sz="1800" spc="-75" dirty="0">
                <a:latin typeface="Times New Roman"/>
                <a:cs typeface="Times New Roman"/>
              </a:rPr>
              <a:t>connection </a:t>
            </a:r>
            <a:r>
              <a:rPr sz="1800" spc="-25" dirty="0">
                <a:latin typeface="Times New Roman"/>
                <a:cs typeface="Times New Roman"/>
              </a:rPr>
              <a:t>to </a:t>
            </a:r>
            <a:r>
              <a:rPr sz="1800" spc="-45" dirty="0">
                <a:latin typeface="Times New Roman"/>
                <a:cs typeface="Times New Roman"/>
              </a:rPr>
              <a:t>other </a:t>
            </a:r>
            <a:r>
              <a:rPr sz="1800" spc="-90" dirty="0">
                <a:latin typeface="Times New Roman"/>
                <a:cs typeface="Times New Roman"/>
              </a:rPr>
              <a:t>nodes </a:t>
            </a:r>
            <a:r>
              <a:rPr sz="1800" spc="-30" dirty="0">
                <a:latin typeface="Times New Roman"/>
                <a:cs typeface="Times New Roman"/>
              </a:rPr>
              <a:t>or </a:t>
            </a:r>
            <a:r>
              <a:rPr sz="1800" spc="-85" dirty="0">
                <a:latin typeface="Times New Roman"/>
                <a:cs typeface="Times New Roman"/>
              </a:rPr>
              <a:t>devices.All </a:t>
            </a:r>
            <a:r>
              <a:rPr sz="1800" spc="-55" dirty="0">
                <a:latin typeface="Times New Roman"/>
                <a:cs typeface="Times New Roman"/>
              </a:rPr>
              <a:t>the </a:t>
            </a:r>
            <a:r>
              <a:rPr sz="1800" spc="-65" dirty="0">
                <a:latin typeface="Times New Roman"/>
                <a:cs typeface="Times New Roman"/>
              </a:rPr>
              <a:t>network </a:t>
            </a:r>
            <a:r>
              <a:rPr sz="1800" spc="-90" dirty="0">
                <a:latin typeface="Times New Roman"/>
                <a:cs typeface="Times New Roman"/>
              </a:rPr>
              <a:t>nodes </a:t>
            </a:r>
            <a:r>
              <a:rPr sz="1800" spc="-70" dirty="0">
                <a:latin typeface="Times New Roman"/>
                <a:cs typeface="Times New Roman"/>
              </a:rPr>
              <a:t>are  connected </a:t>
            </a:r>
            <a:r>
              <a:rPr sz="1800" spc="-25" dirty="0">
                <a:latin typeface="Times New Roman"/>
                <a:cs typeface="Times New Roman"/>
              </a:rPr>
              <a:t>to </a:t>
            </a:r>
            <a:r>
              <a:rPr sz="1800" spc="-100" dirty="0">
                <a:latin typeface="Times New Roman"/>
                <a:cs typeface="Times New Roman"/>
              </a:rPr>
              <a:t>each </a:t>
            </a:r>
            <a:r>
              <a:rPr sz="1800" spc="-50" dirty="0">
                <a:latin typeface="Times New Roman"/>
                <a:cs typeface="Times New Roman"/>
              </a:rPr>
              <a:t>other. </a:t>
            </a:r>
            <a:r>
              <a:rPr sz="1800" spc="-135" dirty="0">
                <a:latin typeface="Times New Roman"/>
                <a:cs typeface="Times New Roman"/>
              </a:rPr>
              <a:t>Mesh </a:t>
            </a:r>
            <a:r>
              <a:rPr sz="1800" spc="-130" dirty="0">
                <a:latin typeface="Times New Roman"/>
                <a:cs typeface="Times New Roman"/>
              </a:rPr>
              <a:t>has </a:t>
            </a:r>
            <a:r>
              <a:rPr sz="1800" dirty="0">
                <a:latin typeface="Times New Roman"/>
                <a:cs typeface="Times New Roman"/>
              </a:rPr>
              <a:t>n(n-1)/2 </a:t>
            </a:r>
            <a:r>
              <a:rPr sz="1800" spc="-114" dirty="0">
                <a:latin typeface="Times New Roman"/>
                <a:cs typeface="Times New Roman"/>
              </a:rPr>
              <a:t>physical </a:t>
            </a:r>
            <a:r>
              <a:rPr sz="1800" spc="-95" dirty="0">
                <a:latin typeface="Times New Roman"/>
                <a:cs typeface="Times New Roman"/>
              </a:rPr>
              <a:t>channels </a:t>
            </a:r>
            <a:r>
              <a:rPr sz="1800" spc="-25" dirty="0">
                <a:latin typeface="Times New Roman"/>
                <a:cs typeface="Times New Roman"/>
              </a:rPr>
              <a:t>to </a:t>
            </a:r>
            <a:r>
              <a:rPr sz="1800" spc="-90" dirty="0">
                <a:latin typeface="Times New Roman"/>
                <a:cs typeface="Times New Roman"/>
              </a:rPr>
              <a:t>link </a:t>
            </a:r>
            <a:r>
              <a:rPr sz="1800" spc="-80" dirty="0">
                <a:latin typeface="Times New Roman"/>
                <a:cs typeface="Times New Roman"/>
              </a:rPr>
              <a:t>n</a:t>
            </a:r>
            <a:r>
              <a:rPr sz="1800" spc="30" dirty="0">
                <a:latin typeface="Times New Roman"/>
                <a:cs typeface="Times New Roman"/>
              </a:rPr>
              <a:t> </a:t>
            </a:r>
            <a:r>
              <a:rPr sz="1800" spc="-90" dirty="0">
                <a:latin typeface="Times New Roman"/>
                <a:cs typeface="Times New Roman"/>
              </a:rPr>
              <a:t>devices.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374394" y="5412435"/>
            <a:ext cx="2592070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45" dirty="0">
                <a:latin typeface="Times New Roman"/>
                <a:cs typeface="Times New Roman"/>
              </a:rPr>
              <a:t>Features </a:t>
            </a:r>
            <a:r>
              <a:rPr sz="1800" b="1" spc="15" dirty="0">
                <a:latin typeface="Times New Roman"/>
                <a:cs typeface="Times New Roman"/>
              </a:rPr>
              <a:t>of </a:t>
            </a:r>
            <a:r>
              <a:rPr sz="1800" b="1" spc="-15" dirty="0">
                <a:latin typeface="Times New Roman"/>
                <a:cs typeface="Times New Roman"/>
              </a:rPr>
              <a:t>Mesh</a:t>
            </a:r>
            <a:r>
              <a:rPr sz="1800" b="1" spc="-380" dirty="0">
                <a:latin typeface="Times New Roman"/>
                <a:cs typeface="Times New Roman"/>
              </a:rPr>
              <a:t> </a:t>
            </a:r>
            <a:r>
              <a:rPr sz="1800" b="1" spc="-10" dirty="0">
                <a:latin typeface="Times New Roman"/>
                <a:cs typeface="Times New Roman"/>
              </a:rPr>
              <a:t>Topology</a:t>
            </a:r>
            <a:endParaRPr sz="1800">
              <a:latin typeface="Times New Roman"/>
              <a:cs typeface="Times New Roman"/>
            </a:endParaRPr>
          </a:p>
          <a:p>
            <a:pPr marL="12700" marR="1193800">
              <a:lnSpc>
                <a:spcPct val="100000"/>
              </a:lnSpc>
            </a:pPr>
            <a:r>
              <a:rPr sz="1800" spc="-120" dirty="0">
                <a:latin typeface="Times New Roman"/>
                <a:cs typeface="Times New Roman"/>
              </a:rPr>
              <a:t>Fully </a:t>
            </a:r>
            <a:r>
              <a:rPr sz="1800" spc="-55" dirty="0">
                <a:latin typeface="Times New Roman"/>
                <a:cs typeface="Times New Roman"/>
              </a:rPr>
              <a:t>connected.  </a:t>
            </a:r>
            <a:r>
              <a:rPr sz="1800" spc="-65" dirty="0">
                <a:latin typeface="Times New Roman"/>
                <a:cs typeface="Times New Roman"/>
              </a:rPr>
              <a:t>Robust.</a:t>
            </a: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800" spc="-50" dirty="0">
                <a:latin typeface="Times New Roman"/>
                <a:cs typeface="Times New Roman"/>
              </a:rPr>
              <a:t>Not </a:t>
            </a:r>
            <a:r>
              <a:rPr sz="1800" spc="-75" dirty="0">
                <a:latin typeface="Times New Roman"/>
                <a:cs typeface="Times New Roman"/>
              </a:rPr>
              <a:t>flexible.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444" y="688974"/>
            <a:ext cx="331279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180" dirty="0"/>
              <a:t>MESH</a:t>
            </a:r>
            <a:r>
              <a:rPr sz="4000" spc="-280" dirty="0"/>
              <a:t> </a:t>
            </a:r>
            <a:r>
              <a:rPr sz="4000" spc="-195" dirty="0"/>
              <a:t>Topology</a:t>
            </a:r>
            <a:endParaRPr sz="4000"/>
          </a:p>
        </p:txBody>
      </p:sp>
      <p:sp>
        <p:nvSpPr>
          <p:cNvPr id="3" name="object 3"/>
          <p:cNvSpPr txBox="1"/>
          <p:nvPr/>
        </p:nvSpPr>
        <p:spPr>
          <a:xfrm>
            <a:off x="993444" y="1358239"/>
            <a:ext cx="5598795" cy="427863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sz="2600" b="1" spc="-30" dirty="0">
                <a:latin typeface="Times New Roman"/>
                <a:cs typeface="Times New Roman"/>
              </a:rPr>
              <a:t>Advantages </a:t>
            </a:r>
            <a:r>
              <a:rPr sz="2600" b="1" spc="30" dirty="0">
                <a:latin typeface="Times New Roman"/>
                <a:cs typeface="Times New Roman"/>
              </a:rPr>
              <a:t>of </a:t>
            </a:r>
            <a:r>
              <a:rPr sz="2600" b="1" spc="-20" dirty="0">
                <a:latin typeface="Times New Roman"/>
                <a:cs typeface="Times New Roman"/>
              </a:rPr>
              <a:t>Mesh</a:t>
            </a:r>
            <a:r>
              <a:rPr sz="2600" b="1" spc="-560" dirty="0">
                <a:latin typeface="Times New Roman"/>
                <a:cs typeface="Times New Roman"/>
              </a:rPr>
              <a:t> </a:t>
            </a:r>
            <a:r>
              <a:rPr sz="2600" b="1" spc="-5" dirty="0">
                <a:latin typeface="Times New Roman"/>
                <a:cs typeface="Times New Roman"/>
              </a:rPr>
              <a:t>Topology</a:t>
            </a:r>
            <a:endParaRPr sz="2600">
              <a:latin typeface="Times New Roman"/>
              <a:cs typeface="Times New Roman"/>
            </a:endParaRPr>
          </a:p>
          <a:p>
            <a:pPr marL="286385" indent="-273685">
              <a:lnSpc>
                <a:spcPct val="100000"/>
              </a:lnSpc>
              <a:spcBef>
                <a:spcPts val="600"/>
              </a:spcBef>
              <a:buClr>
                <a:srgbClr val="D24717"/>
              </a:buClr>
              <a:buSzPct val="84615"/>
              <a:buFont typeface="Arial"/>
              <a:buChar char=""/>
              <a:tabLst>
                <a:tab pos="287020" algn="l"/>
              </a:tabLst>
            </a:pPr>
            <a:r>
              <a:rPr sz="2600" spc="-190" dirty="0">
                <a:latin typeface="Times New Roman"/>
                <a:cs typeface="Times New Roman"/>
              </a:rPr>
              <a:t>Each </a:t>
            </a:r>
            <a:r>
              <a:rPr sz="2600" spc="-110" dirty="0">
                <a:latin typeface="Times New Roman"/>
                <a:cs typeface="Times New Roman"/>
              </a:rPr>
              <a:t>connection </a:t>
            </a:r>
            <a:r>
              <a:rPr sz="2600" spc="-160" dirty="0">
                <a:latin typeface="Times New Roman"/>
                <a:cs typeface="Times New Roman"/>
              </a:rPr>
              <a:t>can </a:t>
            </a:r>
            <a:r>
              <a:rPr sz="2600" spc="-90" dirty="0">
                <a:latin typeface="Times New Roman"/>
                <a:cs typeface="Times New Roman"/>
              </a:rPr>
              <a:t>carry </a:t>
            </a:r>
            <a:r>
              <a:rPr sz="2600" spc="-95" dirty="0">
                <a:latin typeface="Times New Roman"/>
                <a:cs typeface="Times New Roman"/>
              </a:rPr>
              <a:t>its </a:t>
            </a:r>
            <a:r>
              <a:rPr sz="2600" spc="-150" dirty="0">
                <a:latin typeface="Times New Roman"/>
                <a:cs typeface="Times New Roman"/>
              </a:rPr>
              <a:t>own </a:t>
            </a:r>
            <a:r>
              <a:rPr sz="2600" spc="-130" dirty="0">
                <a:latin typeface="Times New Roman"/>
                <a:cs typeface="Times New Roman"/>
              </a:rPr>
              <a:t>data</a:t>
            </a:r>
            <a:r>
              <a:rPr sz="2600" spc="355" dirty="0">
                <a:latin typeface="Times New Roman"/>
                <a:cs typeface="Times New Roman"/>
              </a:rPr>
              <a:t> </a:t>
            </a:r>
            <a:r>
              <a:rPr sz="2600" spc="-380" dirty="0">
                <a:latin typeface="Times New Roman"/>
                <a:cs typeface="Times New Roman"/>
              </a:rPr>
              <a:t>load.</a:t>
            </a:r>
            <a:endParaRPr sz="2600">
              <a:latin typeface="Times New Roman"/>
              <a:cs typeface="Times New Roman"/>
            </a:endParaRPr>
          </a:p>
          <a:p>
            <a:pPr marL="286385" indent="-273685">
              <a:lnSpc>
                <a:spcPct val="100000"/>
              </a:lnSpc>
              <a:spcBef>
                <a:spcPts val="600"/>
              </a:spcBef>
              <a:buClr>
                <a:srgbClr val="D24717"/>
              </a:buClr>
              <a:buSzPct val="84615"/>
              <a:buFont typeface="Arial"/>
              <a:buChar char=""/>
              <a:tabLst>
                <a:tab pos="287020" algn="l"/>
              </a:tabLst>
            </a:pPr>
            <a:r>
              <a:rPr sz="2600" spc="-80" dirty="0">
                <a:latin typeface="Times New Roman"/>
                <a:cs typeface="Times New Roman"/>
              </a:rPr>
              <a:t>It </a:t>
            </a:r>
            <a:r>
              <a:rPr sz="2600" spc="-165" dirty="0">
                <a:latin typeface="Times New Roman"/>
                <a:cs typeface="Times New Roman"/>
              </a:rPr>
              <a:t>is</a:t>
            </a:r>
            <a:r>
              <a:rPr sz="2600" spc="-55" dirty="0">
                <a:latin typeface="Times New Roman"/>
                <a:cs typeface="Times New Roman"/>
              </a:rPr>
              <a:t> </a:t>
            </a:r>
            <a:r>
              <a:rPr sz="2600" spc="-65" dirty="0">
                <a:latin typeface="Times New Roman"/>
                <a:cs typeface="Times New Roman"/>
              </a:rPr>
              <a:t>robust.</a:t>
            </a:r>
            <a:endParaRPr sz="2600">
              <a:latin typeface="Times New Roman"/>
              <a:cs typeface="Times New Roman"/>
            </a:endParaRPr>
          </a:p>
          <a:p>
            <a:pPr marL="286385" indent="-273685">
              <a:lnSpc>
                <a:spcPct val="100000"/>
              </a:lnSpc>
              <a:spcBef>
                <a:spcPts val="600"/>
              </a:spcBef>
              <a:buClr>
                <a:srgbClr val="D24717"/>
              </a:buClr>
              <a:buSzPct val="84615"/>
              <a:buFont typeface="Arial"/>
              <a:buChar char=""/>
              <a:tabLst>
                <a:tab pos="287020" algn="l"/>
              </a:tabLst>
            </a:pPr>
            <a:r>
              <a:rPr sz="2600" spc="-145" dirty="0">
                <a:latin typeface="Times New Roman"/>
                <a:cs typeface="Times New Roman"/>
              </a:rPr>
              <a:t>Fault </a:t>
            </a:r>
            <a:r>
              <a:rPr sz="2600" spc="-165" dirty="0">
                <a:latin typeface="Times New Roman"/>
                <a:cs typeface="Times New Roman"/>
              </a:rPr>
              <a:t>is </a:t>
            </a:r>
            <a:r>
              <a:rPr sz="2600" spc="-145" dirty="0">
                <a:latin typeface="Times New Roman"/>
                <a:cs typeface="Times New Roman"/>
              </a:rPr>
              <a:t>diagnosed</a:t>
            </a:r>
            <a:r>
              <a:rPr sz="2600" spc="100" dirty="0">
                <a:latin typeface="Times New Roman"/>
                <a:cs typeface="Times New Roman"/>
              </a:rPr>
              <a:t> </a:t>
            </a:r>
            <a:r>
              <a:rPr sz="2600" spc="-165" dirty="0">
                <a:latin typeface="Times New Roman"/>
                <a:cs typeface="Times New Roman"/>
              </a:rPr>
              <a:t>easily.</a:t>
            </a:r>
            <a:endParaRPr sz="2600">
              <a:latin typeface="Times New Roman"/>
              <a:cs typeface="Times New Roman"/>
            </a:endParaRPr>
          </a:p>
          <a:p>
            <a:pPr marL="286385" indent="-273685">
              <a:lnSpc>
                <a:spcPct val="100000"/>
              </a:lnSpc>
              <a:spcBef>
                <a:spcPts val="600"/>
              </a:spcBef>
              <a:buClr>
                <a:srgbClr val="D24717"/>
              </a:buClr>
              <a:buSzPct val="84615"/>
              <a:buFont typeface="Arial"/>
              <a:buChar char=""/>
              <a:tabLst>
                <a:tab pos="287020" algn="l"/>
              </a:tabLst>
            </a:pPr>
            <a:r>
              <a:rPr sz="2600" spc="-135" dirty="0">
                <a:latin typeface="Times New Roman"/>
                <a:cs typeface="Times New Roman"/>
              </a:rPr>
              <a:t>Provides </a:t>
            </a:r>
            <a:r>
              <a:rPr sz="2600" spc="-100" dirty="0">
                <a:latin typeface="Times New Roman"/>
                <a:cs typeface="Times New Roman"/>
              </a:rPr>
              <a:t>security </a:t>
            </a:r>
            <a:r>
              <a:rPr sz="2600" spc="-145" dirty="0">
                <a:latin typeface="Times New Roman"/>
                <a:cs typeface="Times New Roman"/>
              </a:rPr>
              <a:t>and</a:t>
            </a:r>
            <a:r>
              <a:rPr sz="2600" spc="5" dirty="0">
                <a:latin typeface="Times New Roman"/>
                <a:cs typeface="Times New Roman"/>
              </a:rPr>
              <a:t> </a:t>
            </a:r>
            <a:r>
              <a:rPr sz="2600" spc="-145" dirty="0">
                <a:latin typeface="Times New Roman"/>
                <a:cs typeface="Times New Roman"/>
              </a:rPr>
              <a:t>privacy.</a:t>
            </a:r>
            <a:endParaRPr sz="26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605"/>
              </a:spcBef>
            </a:pPr>
            <a:r>
              <a:rPr sz="2600" b="1" spc="-25" dirty="0">
                <a:latin typeface="Times New Roman"/>
                <a:cs typeface="Times New Roman"/>
              </a:rPr>
              <a:t>Disadvantages </a:t>
            </a:r>
            <a:r>
              <a:rPr sz="2600" b="1" spc="30" dirty="0">
                <a:latin typeface="Times New Roman"/>
                <a:cs typeface="Times New Roman"/>
              </a:rPr>
              <a:t>of </a:t>
            </a:r>
            <a:r>
              <a:rPr sz="2600" b="1" spc="-20" dirty="0">
                <a:latin typeface="Times New Roman"/>
                <a:cs typeface="Times New Roman"/>
              </a:rPr>
              <a:t>Mesh</a:t>
            </a:r>
            <a:r>
              <a:rPr sz="2600" b="1" spc="-555" dirty="0">
                <a:latin typeface="Times New Roman"/>
                <a:cs typeface="Times New Roman"/>
              </a:rPr>
              <a:t> </a:t>
            </a:r>
            <a:r>
              <a:rPr sz="2600" b="1" spc="-5" dirty="0">
                <a:latin typeface="Times New Roman"/>
                <a:cs typeface="Times New Roman"/>
              </a:rPr>
              <a:t>Topology</a:t>
            </a:r>
            <a:endParaRPr sz="2600">
              <a:latin typeface="Times New Roman"/>
              <a:cs typeface="Times New Roman"/>
            </a:endParaRPr>
          </a:p>
          <a:p>
            <a:pPr marL="286385" indent="-273685">
              <a:lnSpc>
                <a:spcPct val="100000"/>
              </a:lnSpc>
              <a:spcBef>
                <a:spcPts val="600"/>
              </a:spcBef>
              <a:buClr>
                <a:srgbClr val="D24717"/>
              </a:buClr>
              <a:buSzPct val="84615"/>
              <a:buFont typeface="Arial"/>
              <a:buChar char=""/>
              <a:tabLst>
                <a:tab pos="287020" algn="l"/>
              </a:tabLst>
            </a:pPr>
            <a:r>
              <a:rPr sz="2600" spc="-120" dirty="0">
                <a:latin typeface="Times New Roman"/>
                <a:cs typeface="Times New Roman"/>
              </a:rPr>
              <a:t>Installation </a:t>
            </a:r>
            <a:r>
              <a:rPr sz="2600" spc="-145" dirty="0">
                <a:latin typeface="Times New Roman"/>
                <a:cs typeface="Times New Roman"/>
              </a:rPr>
              <a:t>and </a:t>
            </a:r>
            <a:r>
              <a:rPr sz="2600" spc="-120" dirty="0">
                <a:latin typeface="Times New Roman"/>
                <a:cs typeface="Times New Roman"/>
              </a:rPr>
              <a:t>configuration </a:t>
            </a:r>
            <a:r>
              <a:rPr sz="2600" spc="-165" dirty="0">
                <a:latin typeface="Times New Roman"/>
                <a:cs typeface="Times New Roman"/>
              </a:rPr>
              <a:t>is</a:t>
            </a:r>
            <a:r>
              <a:rPr sz="2600" spc="120" dirty="0">
                <a:latin typeface="Times New Roman"/>
                <a:cs typeface="Times New Roman"/>
              </a:rPr>
              <a:t> </a:t>
            </a:r>
            <a:r>
              <a:rPr sz="2600" spc="-100" dirty="0">
                <a:latin typeface="Times New Roman"/>
                <a:cs typeface="Times New Roman"/>
              </a:rPr>
              <a:t>difficult.</a:t>
            </a:r>
            <a:endParaRPr sz="2600">
              <a:latin typeface="Times New Roman"/>
              <a:cs typeface="Times New Roman"/>
            </a:endParaRPr>
          </a:p>
          <a:p>
            <a:pPr marL="286385" indent="-273685">
              <a:lnSpc>
                <a:spcPct val="100000"/>
              </a:lnSpc>
              <a:spcBef>
                <a:spcPts val="600"/>
              </a:spcBef>
              <a:buClr>
                <a:srgbClr val="D24717"/>
              </a:buClr>
              <a:buSzPct val="84615"/>
              <a:buFont typeface="Arial"/>
              <a:buChar char=""/>
              <a:tabLst>
                <a:tab pos="287020" algn="l"/>
              </a:tabLst>
            </a:pPr>
            <a:r>
              <a:rPr sz="2600" spc="-155" dirty="0">
                <a:latin typeface="Times New Roman"/>
                <a:cs typeface="Times New Roman"/>
              </a:rPr>
              <a:t>Cabling </a:t>
            </a:r>
            <a:r>
              <a:rPr sz="2600" spc="-110" dirty="0">
                <a:latin typeface="Times New Roman"/>
                <a:cs typeface="Times New Roman"/>
              </a:rPr>
              <a:t>cost </a:t>
            </a:r>
            <a:r>
              <a:rPr sz="2600" spc="-165" dirty="0">
                <a:latin typeface="Times New Roman"/>
                <a:cs typeface="Times New Roman"/>
              </a:rPr>
              <a:t>is</a:t>
            </a:r>
            <a:r>
              <a:rPr sz="2600" spc="50" dirty="0">
                <a:latin typeface="Times New Roman"/>
                <a:cs typeface="Times New Roman"/>
              </a:rPr>
              <a:t> </a:t>
            </a:r>
            <a:r>
              <a:rPr sz="2600" spc="-60" dirty="0">
                <a:latin typeface="Times New Roman"/>
                <a:cs typeface="Times New Roman"/>
              </a:rPr>
              <a:t>more.</a:t>
            </a:r>
            <a:endParaRPr sz="2600">
              <a:latin typeface="Times New Roman"/>
              <a:cs typeface="Times New Roman"/>
            </a:endParaRPr>
          </a:p>
          <a:p>
            <a:pPr marL="286385" indent="-273685">
              <a:lnSpc>
                <a:spcPct val="100000"/>
              </a:lnSpc>
              <a:spcBef>
                <a:spcPts val="600"/>
              </a:spcBef>
              <a:buClr>
                <a:srgbClr val="D24717"/>
              </a:buClr>
              <a:buSzPct val="84615"/>
              <a:buFont typeface="Arial"/>
              <a:buChar char=""/>
              <a:tabLst>
                <a:tab pos="287020" algn="l"/>
              </a:tabLst>
            </a:pPr>
            <a:r>
              <a:rPr sz="2600" spc="-195" dirty="0">
                <a:latin typeface="Times New Roman"/>
                <a:cs typeface="Times New Roman"/>
              </a:rPr>
              <a:t>Bulk </a:t>
            </a:r>
            <a:r>
              <a:rPr sz="2600" spc="-105" dirty="0">
                <a:latin typeface="Times New Roman"/>
                <a:cs typeface="Times New Roman"/>
              </a:rPr>
              <a:t>wiring </a:t>
            </a:r>
            <a:r>
              <a:rPr sz="2600" spc="-160" dirty="0">
                <a:latin typeface="Times New Roman"/>
                <a:cs typeface="Times New Roman"/>
              </a:rPr>
              <a:t>is</a:t>
            </a:r>
            <a:r>
              <a:rPr sz="2600" spc="85" dirty="0">
                <a:latin typeface="Times New Roman"/>
                <a:cs typeface="Times New Roman"/>
              </a:rPr>
              <a:t> </a:t>
            </a:r>
            <a:r>
              <a:rPr sz="2600" spc="-65" dirty="0">
                <a:latin typeface="Times New Roman"/>
                <a:cs typeface="Times New Roman"/>
              </a:rPr>
              <a:t>required.</a:t>
            </a:r>
            <a:endParaRPr sz="26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444" y="202438"/>
            <a:ext cx="4340556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1" spc="-145" dirty="0">
                <a:latin typeface="Trebuchet MS"/>
                <a:cs typeface="Trebuchet MS"/>
              </a:rPr>
              <a:t>TREE</a:t>
            </a:r>
            <a:r>
              <a:rPr b="1" spc="-290" dirty="0">
                <a:latin typeface="Trebuchet MS"/>
                <a:cs typeface="Trebuchet MS"/>
              </a:rPr>
              <a:t> </a:t>
            </a:r>
            <a:r>
              <a:rPr b="1" spc="-254" dirty="0">
                <a:latin typeface="Trebuchet MS"/>
                <a:cs typeface="Trebuchet MS"/>
              </a:rPr>
              <a:t>Topology</a:t>
            </a:r>
          </a:p>
        </p:txBody>
      </p:sp>
      <p:sp>
        <p:nvSpPr>
          <p:cNvPr id="3" name="object 3"/>
          <p:cNvSpPr/>
          <p:nvPr/>
        </p:nvSpPr>
        <p:spPr>
          <a:xfrm>
            <a:off x="990631" y="1866916"/>
            <a:ext cx="7203859" cy="28015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40739" y="1068070"/>
            <a:ext cx="707834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55" dirty="0">
                <a:latin typeface="Times New Roman"/>
                <a:cs typeface="Times New Roman"/>
              </a:rPr>
              <a:t>It </a:t>
            </a:r>
            <a:r>
              <a:rPr sz="1800" spc="-130" dirty="0">
                <a:latin typeface="Times New Roman"/>
                <a:cs typeface="Times New Roman"/>
              </a:rPr>
              <a:t>has </a:t>
            </a:r>
            <a:r>
              <a:rPr sz="1800" spc="-145" dirty="0">
                <a:latin typeface="Times New Roman"/>
                <a:cs typeface="Times New Roman"/>
              </a:rPr>
              <a:t>a </a:t>
            </a:r>
            <a:r>
              <a:rPr sz="1800" spc="-30" dirty="0">
                <a:latin typeface="Times New Roman"/>
                <a:cs typeface="Times New Roman"/>
              </a:rPr>
              <a:t>root </a:t>
            </a:r>
            <a:r>
              <a:rPr sz="1800" spc="-75" dirty="0">
                <a:latin typeface="Times New Roman"/>
                <a:cs typeface="Times New Roman"/>
              </a:rPr>
              <a:t>node </a:t>
            </a:r>
            <a:r>
              <a:rPr sz="1800" spc="-100" dirty="0">
                <a:latin typeface="Times New Roman"/>
                <a:cs typeface="Times New Roman"/>
              </a:rPr>
              <a:t>and all </a:t>
            </a:r>
            <a:r>
              <a:rPr sz="1800" spc="-45" dirty="0">
                <a:latin typeface="Times New Roman"/>
                <a:cs typeface="Times New Roman"/>
              </a:rPr>
              <a:t>other </a:t>
            </a:r>
            <a:r>
              <a:rPr sz="1800" spc="-90" dirty="0">
                <a:latin typeface="Times New Roman"/>
                <a:cs typeface="Times New Roman"/>
              </a:rPr>
              <a:t>nodes </a:t>
            </a:r>
            <a:r>
              <a:rPr sz="1800" spc="-70" dirty="0">
                <a:latin typeface="Times New Roman"/>
                <a:cs typeface="Times New Roman"/>
              </a:rPr>
              <a:t>are connected </a:t>
            </a:r>
            <a:r>
              <a:rPr sz="1800" spc="-25" dirty="0">
                <a:latin typeface="Times New Roman"/>
                <a:cs typeface="Times New Roman"/>
              </a:rPr>
              <a:t>to </a:t>
            </a:r>
            <a:r>
              <a:rPr sz="1800" spc="-35" dirty="0">
                <a:latin typeface="Times New Roman"/>
                <a:cs typeface="Times New Roman"/>
              </a:rPr>
              <a:t>it </a:t>
            </a:r>
            <a:r>
              <a:rPr sz="1800" spc="-85" dirty="0">
                <a:latin typeface="Times New Roman"/>
                <a:cs typeface="Times New Roman"/>
              </a:rPr>
              <a:t>forming </a:t>
            </a:r>
            <a:r>
              <a:rPr sz="1800" spc="-145" dirty="0">
                <a:latin typeface="Times New Roman"/>
                <a:cs typeface="Times New Roman"/>
              </a:rPr>
              <a:t>a </a:t>
            </a:r>
            <a:r>
              <a:rPr sz="1800" spc="-85" dirty="0">
                <a:latin typeface="Times New Roman"/>
                <a:cs typeface="Times New Roman"/>
              </a:rPr>
              <a:t>hierarchy. </a:t>
            </a:r>
            <a:r>
              <a:rPr sz="1800" spc="-55" dirty="0">
                <a:latin typeface="Times New Roman"/>
                <a:cs typeface="Times New Roman"/>
              </a:rPr>
              <a:t>It </a:t>
            </a:r>
            <a:r>
              <a:rPr sz="1800" spc="-114" dirty="0">
                <a:latin typeface="Times New Roman"/>
                <a:cs typeface="Times New Roman"/>
              </a:rPr>
              <a:t>is also  </a:t>
            </a:r>
            <a:r>
              <a:rPr sz="1800" spc="-95" dirty="0">
                <a:latin typeface="Times New Roman"/>
                <a:cs typeface="Times New Roman"/>
              </a:rPr>
              <a:t>called </a:t>
            </a:r>
            <a:r>
              <a:rPr sz="1800" spc="-80" dirty="0">
                <a:latin typeface="Times New Roman"/>
                <a:cs typeface="Times New Roman"/>
              </a:rPr>
              <a:t>hierarchical </a:t>
            </a:r>
            <a:r>
              <a:rPr sz="1800" spc="-85" dirty="0">
                <a:latin typeface="Times New Roman"/>
                <a:cs typeface="Times New Roman"/>
              </a:rPr>
              <a:t>topology. </a:t>
            </a:r>
            <a:r>
              <a:rPr sz="1800" spc="-55" dirty="0">
                <a:latin typeface="Times New Roman"/>
                <a:cs typeface="Times New Roman"/>
              </a:rPr>
              <a:t>It </a:t>
            </a:r>
            <a:r>
              <a:rPr sz="1800" spc="-90" dirty="0">
                <a:latin typeface="Times New Roman"/>
                <a:cs typeface="Times New Roman"/>
              </a:rPr>
              <a:t>should </a:t>
            </a:r>
            <a:r>
              <a:rPr sz="1800" spc="-65" dirty="0">
                <a:latin typeface="Times New Roman"/>
                <a:cs typeface="Times New Roman"/>
              </a:rPr>
              <a:t>at </a:t>
            </a:r>
            <a:r>
              <a:rPr sz="1800" spc="-85" dirty="0">
                <a:latin typeface="Times New Roman"/>
                <a:cs typeface="Times New Roman"/>
              </a:rPr>
              <a:t>least </a:t>
            </a:r>
            <a:r>
              <a:rPr sz="1800" spc="-140" dirty="0">
                <a:latin typeface="Times New Roman"/>
                <a:cs typeface="Times New Roman"/>
              </a:rPr>
              <a:t>have </a:t>
            </a:r>
            <a:r>
              <a:rPr sz="1800" spc="-45" dirty="0">
                <a:latin typeface="Times New Roman"/>
                <a:cs typeface="Times New Roman"/>
              </a:rPr>
              <a:t>three </a:t>
            </a:r>
            <a:r>
              <a:rPr sz="1800" spc="-105" dirty="0">
                <a:latin typeface="Times New Roman"/>
                <a:cs typeface="Times New Roman"/>
              </a:rPr>
              <a:t>levels </a:t>
            </a:r>
            <a:r>
              <a:rPr sz="1800" spc="-25" dirty="0">
                <a:latin typeface="Times New Roman"/>
                <a:cs typeface="Times New Roman"/>
              </a:rPr>
              <a:t>to </a:t>
            </a:r>
            <a:r>
              <a:rPr sz="1800" spc="-55" dirty="0">
                <a:latin typeface="Times New Roman"/>
                <a:cs typeface="Times New Roman"/>
              </a:rPr>
              <a:t>the</a:t>
            </a:r>
            <a:r>
              <a:rPr sz="1800" spc="75" dirty="0">
                <a:latin typeface="Times New Roman"/>
                <a:cs typeface="Times New Roman"/>
              </a:rPr>
              <a:t> </a:t>
            </a:r>
            <a:r>
              <a:rPr sz="1800" spc="-85" dirty="0">
                <a:latin typeface="Times New Roman"/>
                <a:cs typeface="Times New Roman"/>
              </a:rPr>
              <a:t>hierarchy.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50798" y="5183885"/>
            <a:ext cx="3514725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45" dirty="0">
                <a:latin typeface="Times New Roman"/>
                <a:cs typeface="Times New Roman"/>
              </a:rPr>
              <a:t>Features</a:t>
            </a:r>
            <a:r>
              <a:rPr sz="1800" b="1" spc="-55" dirty="0">
                <a:latin typeface="Times New Roman"/>
                <a:cs typeface="Times New Roman"/>
              </a:rPr>
              <a:t> </a:t>
            </a:r>
            <a:r>
              <a:rPr sz="1800" b="1" spc="15" dirty="0">
                <a:latin typeface="Times New Roman"/>
                <a:cs typeface="Times New Roman"/>
              </a:rPr>
              <a:t>of</a:t>
            </a:r>
            <a:r>
              <a:rPr sz="1800" b="1" spc="-260" dirty="0">
                <a:latin typeface="Times New Roman"/>
                <a:cs typeface="Times New Roman"/>
              </a:rPr>
              <a:t> </a:t>
            </a:r>
            <a:r>
              <a:rPr sz="1800" b="1" spc="-80" dirty="0">
                <a:latin typeface="Times New Roman"/>
                <a:cs typeface="Times New Roman"/>
              </a:rPr>
              <a:t>Tree</a:t>
            </a:r>
            <a:r>
              <a:rPr sz="1800" b="1" spc="-265" dirty="0">
                <a:latin typeface="Times New Roman"/>
                <a:cs typeface="Times New Roman"/>
              </a:rPr>
              <a:t> </a:t>
            </a:r>
            <a:r>
              <a:rPr sz="1800" b="1" spc="-10" dirty="0">
                <a:latin typeface="Times New Roman"/>
                <a:cs typeface="Times New Roman"/>
              </a:rPr>
              <a:t>Topology</a:t>
            </a:r>
            <a:endParaRPr sz="1800">
              <a:latin typeface="Times New Roman"/>
              <a:cs typeface="Times New Roman"/>
            </a:endParaRPr>
          </a:p>
          <a:p>
            <a:pPr marL="12700" marR="5080">
              <a:lnSpc>
                <a:spcPct val="100000"/>
              </a:lnSpc>
            </a:pPr>
            <a:r>
              <a:rPr sz="1800" spc="-100" dirty="0">
                <a:latin typeface="Times New Roman"/>
                <a:cs typeface="Times New Roman"/>
              </a:rPr>
              <a:t>Ideal </a:t>
            </a:r>
            <a:r>
              <a:rPr sz="1800" spc="-110" dirty="0">
                <a:latin typeface="Times New Roman"/>
                <a:cs typeface="Times New Roman"/>
              </a:rPr>
              <a:t>if </a:t>
            </a:r>
            <a:r>
              <a:rPr sz="1800" spc="-80" dirty="0">
                <a:latin typeface="Times New Roman"/>
                <a:cs typeface="Times New Roman"/>
              </a:rPr>
              <a:t>workstations </a:t>
            </a:r>
            <a:r>
              <a:rPr sz="1800" spc="-70" dirty="0">
                <a:latin typeface="Times New Roman"/>
                <a:cs typeface="Times New Roman"/>
              </a:rPr>
              <a:t>are </a:t>
            </a:r>
            <a:r>
              <a:rPr sz="1800" spc="-75" dirty="0">
                <a:latin typeface="Times New Roman"/>
                <a:cs typeface="Times New Roman"/>
              </a:rPr>
              <a:t>located </a:t>
            </a:r>
            <a:r>
              <a:rPr sz="1800" spc="-85" dirty="0">
                <a:latin typeface="Times New Roman"/>
                <a:cs typeface="Times New Roman"/>
              </a:rPr>
              <a:t>in </a:t>
            </a:r>
            <a:r>
              <a:rPr sz="1800" spc="-60" dirty="0">
                <a:latin typeface="Times New Roman"/>
                <a:cs typeface="Times New Roman"/>
              </a:rPr>
              <a:t>groups.  </a:t>
            </a:r>
            <a:r>
              <a:rPr sz="1800" spc="-100" dirty="0">
                <a:latin typeface="Times New Roman"/>
                <a:cs typeface="Times New Roman"/>
              </a:rPr>
              <a:t>Used </a:t>
            </a:r>
            <a:r>
              <a:rPr sz="1800" spc="-85" dirty="0">
                <a:latin typeface="Times New Roman"/>
                <a:cs typeface="Times New Roman"/>
              </a:rPr>
              <a:t>in </a:t>
            </a:r>
            <a:r>
              <a:rPr sz="1800" spc="-80" dirty="0">
                <a:latin typeface="Times New Roman"/>
                <a:cs typeface="Times New Roman"/>
              </a:rPr>
              <a:t>Wide </a:t>
            </a:r>
            <a:r>
              <a:rPr sz="1800" spc="-110" dirty="0">
                <a:latin typeface="Times New Roman"/>
                <a:cs typeface="Times New Roman"/>
              </a:rPr>
              <a:t>Area</a:t>
            </a:r>
            <a:r>
              <a:rPr sz="1800" spc="-325" dirty="0">
                <a:latin typeface="Times New Roman"/>
                <a:cs typeface="Times New Roman"/>
              </a:rPr>
              <a:t> </a:t>
            </a:r>
            <a:r>
              <a:rPr sz="1800" spc="-50" dirty="0">
                <a:latin typeface="Times New Roman"/>
                <a:cs typeface="Times New Roman"/>
              </a:rPr>
              <a:t>Network.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444" y="688974"/>
            <a:ext cx="312356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 spc="-165" dirty="0">
                <a:latin typeface="Trebuchet MS"/>
                <a:cs typeface="Trebuchet MS"/>
              </a:rPr>
              <a:t>TREE</a:t>
            </a:r>
            <a:r>
              <a:rPr sz="4000" b="1" spc="-285" dirty="0">
                <a:latin typeface="Trebuchet MS"/>
                <a:cs typeface="Trebuchet MS"/>
              </a:rPr>
              <a:t> </a:t>
            </a:r>
            <a:r>
              <a:rPr sz="4000" b="1" spc="-290" dirty="0">
                <a:latin typeface="Trebuchet MS"/>
                <a:cs typeface="Trebuchet MS"/>
              </a:rPr>
              <a:t>Topology</a:t>
            </a:r>
            <a:endParaRPr sz="40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93444" y="1368907"/>
            <a:ext cx="6089015" cy="4354830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85"/>
              </a:spcBef>
            </a:pPr>
            <a:r>
              <a:rPr sz="2600" b="1" spc="-30" dirty="0">
                <a:latin typeface="Times New Roman"/>
                <a:cs typeface="Times New Roman"/>
              </a:rPr>
              <a:t>Advantages</a:t>
            </a:r>
            <a:r>
              <a:rPr sz="2600" b="1" spc="-100" dirty="0">
                <a:latin typeface="Times New Roman"/>
                <a:cs typeface="Times New Roman"/>
              </a:rPr>
              <a:t> </a:t>
            </a:r>
            <a:r>
              <a:rPr sz="2600" b="1" spc="30" dirty="0">
                <a:latin typeface="Times New Roman"/>
                <a:cs typeface="Times New Roman"/>
              </a:rPr>
              <a:t>of</a:t>
            </a:r>
            <a:r>
              <a:rPr sz="2600" b="1" spc="-380" dirty="0">
                <a:latin typeface="Times New Roman"/>
                <a:cs typeface="Times New Roman"/>
              </a:rPr>
              <a:t> </a:t>
            </a:r>
            <a:r>
              <a:rPr sz="2600" b="1" spc="-110" dirty="0">
                <a:latin typeface="Times New Roman"/>
                <a:cs typeface="Times New Roman"/>
              </a:rPr>
              <a:t>Tree</a:t>
            </a:r>
            <a:r>
              <a:rPr sz="2600" b="1" spc="-390" dirty="0">
                <a:latin typeface="Times New Roman"/>
                <a:cs typeface="Times New Roman"/>
              </a:rPr>
              <a:t> </a:t>
            </a:r>
            <a:r>
              <a:rPr sz="2600" b="1" spc="-5" dirty="0">
                <a:latin typeface="Times New Roman"/>
                <a:cs typeface="Times New Roman"/>
              </a:rPr>
              <a:t>Topology</a:t>
            </a:r>
            <a:endParaRPr sz="2600">
              <a:latin typeface="Times New Roman"/>
              <a:cs typeface="Times New Roman"/>
            </a:endParaRPr>
          </a:p>
          <a:p>
            <a:pPr marL="286385" indent="-273685">
              <a:lnSpc>
                <a:spcPct val="100000"/>
              </a:lnSpc>
              <a:spcBef>
                <a:spcPts val="290"/>
              </a:spcBef>
              <a:buClr>
                <a:srgbClr val="D24717"/>
              </a:buClr>
              <a:buSzPct val="84615"/>
              <a:buFont typeface="Arial"/>
              <a:buChar char=""/>
              <a:tabLst>
                <a:tab pos="287020" algn="l"/>
              </a:tabLst>
            </a:pPr>
            <a:r>
              <a:rPr sz="2600" spc="-125" dirty="0">
                <a:latin typeface="Times New Roman"/>
                <a:cs typeface="Times New Roman"/>
              </a:rPr>
              <a:t>Extension </a:t>
            </a:r>
            <a:r>
              <a:rPr sz="2600" spc="-150" dirty="0">
                <a:latin typeface="Times New Roman"/>
                <a:cs typeface="Times New Roman"/>
              </a:rPr>
              <a:t>of </a:t>
            </a:r>
            <a:r>
              <a:rPr sz="2600" spc="-155" dirty="0">
                <a:latin typeface="Times New Roman"/>
                <a:cs typeface="Times New Roman"/>
              </a:rPr>
              <a:t>bus </a:t>
            </a:r>
            <a:r>
              <a:rPr sz="2600" spc="-145" dirty="0">
                <a:latin typeface="Times New Roman"/>
                <a:cs typeface="Times New Roman"/>
              </a:rPr>
              <a:t>and </a:t>
            </a:r>
            <a:r>
              <a:rPr sz="2600" spc="-90" dirty="0">
                <a:latin typeface="Times New Roman"/>
                <a:cs typeface="Times New Roman"/>
              </a:rPr>
              <a:t>star</a:t>
            </a:r>
            <a:r>
              <a:rPr sz="2600" spc="220" dirty="0">
                <a:latin typeface="Times New Roman"/>
                <a:cs typeface="Times New Roman"/>
              </a:rPr>
              <a:t> </a:t>
            </a:r>
            <a:r>
              <a:rPr sz="2600" spc="-100" dirty="0">
                <a:latin typeface="Times New Roman"/>
                <a:cs typeface="Times New Roman"/>
              </a:rPr>
              <a:t>topologies.</a:t>
            </a:r>
            <a:endParaRPr sz="2600">
              <a:latin typeface="Times New Roman"/>
              <a:cs typeface="Times New Roman"/>
            </a:endParaRPr>
          </a:p>
          <a:p>
            <a:pPr marL="286385" indent="-273685">
              <a:lnSpc>
                <a:spcPct val="100000"/>
              </a:lnSpc>
              <a:spcBef>
                <a:spcPts val="290"/>
              </a:spcBef>
              <a:buClr>
                <a:srgbClr val="D24717"/>
              </a:buClr>
              <a:buSzPct val="84615"/>
              <a:buFont typeface="Arial"/>
              <a:buChar char=""/>
              <a:tabLst>
                <a:tab pos="287020" algn="l"/>
              </a:tabLst>
            </a:pPr>
            <a:r>
              <a:rPr sz="2600" spc="-150" dirty="0">
                <a:latin typeface="Times New Roman"/>
                <a:cs typeface="Times New Roman"/>
              </a:rPr>
              <a:t>Expansion of </a:t>
            </a:r>
            <a:r>
              <a:rPr sz="2600" spc="-130" dirty="0">
                <a:latin typeface="Times New Roman"/>
                <a:cs typeface="Times New Roman"/>
              </a:rPr>
              <a:t>nodes </a:t>
            </a:r>
            <a:r>
              <a:rPr sz="2600" spc="-165" dirty="0">
                <a:latin typeface="Times New Roman"/>
                <a:cs typeface="Times New Roman"/>
              </a:rPr>
              <a:t>is </a:t>
            </a:r>
            <a:r>
              <a:rPr sz="2600" spc="-140" dirty="0">
                <a:latin typeface="Times New Roman"/>
                <a:cs typeface="Times New Roman"/>
              </a:rPr>
              <a:t>possible </a:t>
            </a:r>
            <a:r>
              <a:rPr sz="2600" spc="-145" dirty="0">
                <a:latin typeface="Times New Roman"/>
                <a:cs typeface="Times New Roman"/>
              </a:rPr>
              <a:t>and</a:t>
            </a:r>
            <a:r>
              <a:rPr sz="2600" spc="265" dirty="0">
                <a:latin typeface="Times New Roman"/>
                <a:cs typeface="Times New Roman"/>
              </a:rPr>
              <a:t> </a:t>
            </a:r>
            <a:r>
              <a:rPr sz="2600" spc="-180" dirty="0">
                <a:latin typeface="Times New Roman"/>
                <a:cs typeface="Times New Roman"/>
              </a:rPr>
              <a:t>easy.</a:t>
            </a:r>
            <a:endParaRPr sz="2600">
              <a:latin typeface="Times New Roman"/>
              <a:cs typeface="Times New Roman"/>
            </a:endParaRPr>
          </a:p>
          <a:p>
            <a:pPr marL="286385" indent="-273685">
              <a:lnSpc>
                <a:spcPct val="100000"/>
              </a:lnSpc>
              <a:spcBef>
                <a:spcPts val="290"/>
              </a:spcBef>
              <a:buClr>
                <a:srgbClr val="D24717"/>
              </a:buClr>
              <a:buSzPct val="84615"/>
              <a:buFont typeface="Arial"/>
              <a:buChar char=""/>
              <a:tabLst>
                <a:tab pos="287020" algn="l"/>
              </a:tabLst>
            </a:pPr>
            <a:r>
              <a:rPr sz="2600" spc="-195" dirty="0">
                <a:latin typeface="Times New Roman"/>
                <a:cs typeface="Times New Roman"/>
              </a:rPr>
              <a:t>Easily </a:t>
            </a:r>
            <a:r>
              <a:rPr sz="2600" spc="-165" dirty="0">
                <a:latin typeface="Times New Roman"/>
                <a:cs typeface="Times New Roman"/>
              </a:rPr>
              <a:t>managed </a:t>
            </a:r>
            <a:r>
              <a:rPr sz="2600" spc="-150" dirty="0">
                <a:latin typeface="Times New Roman"/>
                <a:cs typeface="Times New Roman"/>
              </a:rPr>
              <a:t>and</a:t>
            </a:r>
            <a:r>
              <a:rPr sz="2600" spc="160" dirty="0">
                <a:latin typeface="Times New Roman"/>
                <a:cs typeface="Times New Roman"/>
              </a:rPr>
              <a:t> </a:t>
            </a:r>
            <a:r>
              <a:rPr sz="2600" spc="-105" dirty="0">
                <a:latin typeface="Times New Roman"/>
                <a:cs typeface="Times New Roman"/>
              </a:rPr>
              <a:t>maintained.</a:t>
            </a:r>
            <a:endParaRPr sz="2600">
              <a:latin typeface="Times New Roman"/>
              <a:cs typeface="Times New Roman"/>
            </a:endParaRPr>
          </a:p>
          <a:p>
            <a:pPr marL="286385" indent="-273685">
              <a:lnSpc>
                <a:spcPct val="100000"/>
              </a:lnSpc>
              <a:spcBef>
                <a:spcPts val="285"/>
              </a:spcBef>
              <a:buClr>
                <a:srgbClr val="D24717"/>
              </a:buClr>
              <a:buSzPct val="84615"/>
              <a:buFont typeface="Arial"/>
              <a:buChar char=""/>
              <a:tabLst>
                <a:tab pos="287020" algn="l"/>
              </a:tabLst>
            </a:pPr>
            <a:r>
              <a:rPr sz="2600" spc="-50" dirty="0">
                <a:latin typeface="Times New Roman"/>
                <a:cs typeface="Times New Roman"/>
              </a:rPr>
              <a:t>Error </a:t>
            </a:r>
            <a:r>
              <a:rPr sz="2600" spc="-85" dirty="0">
                <a:latin typeface="Times New Roman"/>
                <a:cs typeface="Times New Roman"/>
              </a:rPr>
              <a:t>detection </a:t>
            </a:r>
            <a:r>
              <a:rPr sz="2600" spc="-165" dirty="0">
                <a:latin typeface="Times New Roman"/>
                <a:cs typeface="Times New Roman"/>
              </a:rPr>
              <a:t>is easily</a:t>
            </a:r>
            <a:r>
              <a:rPr sz="2600" spc="20" dirty="0">
                <a:latin typeface="Times New Roman"/>
                <a:cs typeface="Times New Roman"/>
              </a:rPr>
              <a:t> </a:t>
            </a:r>
            <a:r>
              <a:rPr sz="2600" spc="-80" dirty="0">
                <a:latin typeface="Times New Roman"/>
                <a:cs typeface="Times New Roman"/>
              </a:rPr>
              <a:t>done.</a:t>
            </a:r>
            <a:endParaRPr sz="26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sz="2600" b="1" spc="-30" dirty="0">
                <a:latin typeface="Times New Roman"/>
                <a:cs typeface="Times New Roman"/>
              </a:rPr>
              <a:t>Disadvantages</a:t>
            </a:r>
            <a:r>
              <a:rPr sz="2600" b="1" spc="-85" dirty="0">
                <a:latin typeface="Times New Roman"/>
                <a:cs typeface="Times New Roman"/>
              </a:rPr>
              <a:t> </a:t>
            </a:r>
            <a:r>
              <a:rPr sz="2600" b="1" spc="30" dirty="0">
                <a:latin typeface="Times New Roman"/>
                <a:cs typeface="Times New Roman"/>
              </a:rPr>
              <a:t>of</a:t>
            </a:r>
            <a:r>
              <a:rPr sz="2600" b="1" spc="-385" dirty="0">
                <a:latin typeface="Times New Roman"/>
                <a:cs typeface="Times New Roman"/>
              </a:rPr>
              <a:t> </a:t>
            </a:r>
            <a:r>
              <a:rPr sz="2600" b="1" spc="-110" dirty="0">
                <a:latin typeface="Times New Roman"/>
                <a:cs typeface="Times New Roman"/>
              </a:rPr>
              <a:t>Tree</a:t>
            </a:r>
            <a:r>
              <a:rPr sz="2600" b="1" spc="-375" dirty="0">
                <a:latin typeface="Times New Roman"/>
                <a:cs typeface="Times New Roman"/>
              </a:rPr>
              <a:t> </a:t>
            </a:r>
            <a:r>
              <a:rPr sz="2600" b="1" spc="-5" dirty="0">
                <a:latin typeface="Times New Roman"/>
                <a:cs typeface="Times New Roman"/>
              </a:rPr>
              <a:t>Topology</a:t>
            </a:r>
            <a:endParaRPr sz="2600">
              <a:latin typeface="Times New Roman"/>
              <a:cs typeface="Times New Roman"/>
            </a:endParaRPr>
          </a:p>
          <a:p>
            <a:pPr marL="286385" indent="-273685">
              <a:lnSpc>
                <a:spcPct val="100000"/>
              </a:lnSpc>
              <a:spcBef>
                <a:spcPts val="290"/>
              </a:spcBef>
              <a:buClr>
                <a:srgbClr val="D24717"/>
              </a:buClr>
              <a:buSzPct val="84615"/>
              <a:buFont typeface="Arial"/>
              <a:buChar char=""/>
              <a:tabLst>
                <a:tab pos="287020" algn="l"/>
              </a:tabLst>
            </a:pPr>
            <a:r>
              <a:rPr sz="2600" spc="-175" dirty="0">
                <a:latin typeface="Times New Roman"/>
                <a:cs typeface="Times New Roman"/>
              </a:rPr>
              <a:t>Heavily</a:t>
            </a:r>
            <a:r>
              <a:rPr sz="2600" spc="-70" dirty="0">
                <a:latin typeface="Times New Roman"/>
                <a:cs typeface="Times New Roman"/>
              </a:rPr>
              <a:t> </a:t>
            </a:r>
            <a:r>
              <a:rPr sz="2600" spc="-110" dirty="0">
                <a:latin typeface="Times New Roman"/>
                <a:cs typeface="Times New Roman"/>
              </a:rPr>
              <a:t>cabled.</a:t>
            </a:r>
            <a:endParaRPr sz="2600">
              <a:latin typeface="Times New Roman"/>
              <a:cs typeface="Times New Roman"/>
            </a:endParaRPr>
          </a:p>
          <a:p>
            <a:pPr marL="286385" indent="-273685">
              <a:lnSpc>
                <a:spcPct val="100000"/>
              </a:lnSpc>
              <a:spcBef>
                <a:spcPts val="285"/>
              </a:spcBef>
              <a:buClr>
                <a:srgbClr val="D24717"/>
              </a:buClr>
              <a:buSzPct val="84615"/>
              <a:buFont typeface="Arial"/>
              <a:buChar char=""/>
              <a:tabLst>
                <a:tab pos="287020" algn="l"/>
              </a:tabLst>
            </a:pPr>
            <a:r>
              <a:rPr sz="2600" spc="-140" dirty="0">
                <a:latin typeface="Times New Roman"/>
                <a:cs typeface="Times New Roman"/>
              </a:rPr>
              <a:t>Costly.</a:t>
            </a:r>
            <a:endParaRPr sz="2600">
              <a:latin typeface="Times New Roman"/>
              <a:cs typeface="Times New Roman"/>
            </a:endParaRPr>
          </a:p>
          <a:p>
            <a:pPr marL="286385" indent="-273685">
              <a:lnSpc>
                <a:spcPct val="100000"/>
              </a:lnSpc>
              <a:spcBef>
                <a:spcPts val="290"/>
              </a:spcBef>
              <a:buClr>
                <a:srgbClr val="D24717"/>
              </a:buClr>
              <a:buSzPct val="84615"/>
              <a:buFont typeface="Arial"/>
              <a:buChar char=""/>
              <a:tabLst>
                <a:tab pos="287020" algn="l"/>
              </a:tabLst>
            </a:pPr>
            <a:r>
              <a:rPr sz="2600" spc="-190" dirty="0">
                <a:latin typeface="Times New Roman"/>
                <a:cs typeface="Times New Roman"/>
              </a:rPr>
              <a:t>If </a:t>
            </a:r>
            <a:r>
              <a:rPr sz="2600" spc="-90" dirty="0">
                <a:latin typeface="Times New Roman"/>
                <a:cs typeface="Times New Roman"/>
              </a:rPr>
              <a:t>more </a:t>
            </a:r>
            <a:r>
              <a:rPr sz="2600" spc="-130" dirty="0">
                <a:latin typeface="Times New Roman"/>
                <a:cs typeface="Times New Roman"/>
              </a:rPr>
              <a:t>nodes </a:t>
            </a:r>
            <a:r>
              <a:rPr sz="2600" spc="-100" dirty="0">
                <a:latin typeface="Times New Roman"/>
                <a:cs typeface="Times New Roman"/>
              </a:rPr>
              <a:t>are </a:t>
            </a:r>
            <a:r>
              <a:rPr sz="2600" spc="-130" dirty="0">
                <a:latin typeface="Times New Roman"/>
                <a:cs typeface="Times New Roman"/>
              </a:rPr>
              <a:t>added </a:t>
            </a:r>
            <a:r>
              <a:rPr sz="2600" spc="-125" dirty="0">
                <a:latin typeface="Times New Roman"/>
                <a:cs typeface="Times New Roman"/>
              </a:rPr>
              <a:t>maintenance </a:t>
            </a:r>
            <a:r>
              <a:rPr sz="2600" spc="-165" dirty="0">
                <a:latin typeface="Times New Roman"/>
                <a:cs typeface="Times New Roman"/>
              </a:rPr>
              <a:t>is</a:t>
            </a:r>
            <a:r>
              <a:rPr sz="2600" spc="270" dirty="0">
                <a:latin typeface="Times New Roman"/>
                <a:cs typeface="Times New Roman"/>
              </a:rPr>
              <a:t> </a:t>
            </a:r>
            <a:r>
              <a:rPr sz="2600" spc="-125" dirty="0">
                <a:latin typeface="Times New Roman"/>
                <a:cs typeface="Times New Roman"/>
              </a:rPr>
              <a:t>difficult.</a:t>
            </a:r>
            <a:endParaRPr sz="2600">
              <a:latin typeface="Times New Roman"/>
              <a:cs typeface="Times New Roman"/>
            </a:endParaRPr>
          </a:p>
          <a:p>
            <a:pPr marL="286385" indent="-273685">
              <a:lnSpc>
                <a:spcPct val="100000"/>
              </a:lnSpc>
              <a:spcBef>
                <a:spcPts val="290"/>
              </a:spcBef>
              <a:buClr>
                <a:srgbClr val="D24717"/>
              </a:buClr>
              <a:buSzPct val="84615"/>
              <a:buFont typeface="Arial"/>
              <a:buChar char=""/>
              <a:tabLst>
                <a:tab pos="287020" algn="l"/>
              </a:tabLst>
            </a:pPr>
            <a:r>
              <a:rPr sz="2600" spc="-90" dirty="0">
                <a:latin typeface="Times New Roman"/>
                <a:cs typeface="Times New Roman"/>
              </a:rPr>
              <a:t>Central </a:t>
            </a:r>
            <a:r>
              <a:rPr sz="2600" spc="-135" dirty="0">
                <a:latin typeface="Times New Roman"/>
                <a:cs typeface="Times New Roman"/>
              </a:rPr>
              <a:t>hub </a:t>
            </a:r>
            <a:r>
              <a:rPr sz="2600" spc="-125" dirty="0">
                <a:latin typeface="Times New Roman"/>
                <a:cs typeface="Times New Roman"/>
              </a:rPr>
              <a:t>fails, </a:t>
            </a:r>
            <a:r>
              <a:rPr sz="2600" spc="-95" dirty="0">
                <a:latin typeface="Times New Roman"/>
                <a:cs typeface="Times New Roman"/>
              </a:rPr>
              <a:t>network</a:t>
            </a:r>
            <a:r>
              <a:rPr sz="2600" spc="-45" dirty="0">
                <a:latin typeface="Times New Roman"/>
                <a:cs typeface="Times New Roman"/>
              </a:rPr>
              <a:t> </a:t>
            </a:r>
            <a:r>
              <a:rPr sz="2600" spc="-135" dirty="0">
                <a:latin typeface="Times New Roman"/>
                <a:cs typeface="Times New Roman"/>
              </a:rPr>
              <a:t>fails.</a:t>
            </a:r>
            <a:endParaRPr sz="26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3444" y="202438"/>
            <a:ext cx="3307079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95" dirty="0">
                <a:solidFill>
                  <a:srgbClr val="696363"/>
                </a:solidFill>
                <a:latin typeface="Trebuchet MS"/>
                <a:cs typeface="Trebuchet MS"/>
              </a:rPr>
              <a:t>HYBRID</a:t>
            </a:r>
            <a:r>
              <a:rPr sz="3600" b="1" spc="-285" dirty="0">
                <a:solidFill>
                  <a:srgbClr val="696363"/>
                </a:solidFill>
                <a:latin typeface="Trebuchet MS"/>
                <a:cs typeface="Trebuchet MS"/>
              </a:rPr>
              <a:t> </a:t>
            </a:r>
            <a:r>
              <a:rPr sz="3600" b="1" spc="-254" dirty="0">
                <a:solidFill>
                  <a:srgbClr val="696363"/>
                </a:solidFill>
                <a:latin typeface="Trebuchet MS"/>
                <a:cs typeface="Trebuchet MS"/>
              </a:rPr>
              <a:t>Topology</a:t>
            </a:r>
            <a:endParaRPr sz="3600">
              <a:latin typeface="Trebuchet MS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524000" y="2286000"/>
            <a:ext cx="5928359" cy="45719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688340" y="991870"/>
            <a:ext cx="7970520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55" dirty="0">
                <a:latin typeface="Times New Roman"/>
                <a:cs typeface="Times New Roman"/>
              </a:rPr>
              <a:t>It </a:t>
            </a:r>
            <a:r>
              <a:rPr sz="1800" spc="-114" dirty="0">
                <a:latin typeface="Times New Roman"/>
                <a:cs typeface="Times New Roman"/>
              </a:rPr>
              <a:t>is </a:t>
            </a:r>
            <a:r>
              <a:rPr sz="1800" spc="-70" dirty="0">
                <a:latin typeface="Times New Roman"/>
                <a:cs typeface="Times New Roman"/>
              </a:rPr>
              <a:t>two different </a:t>
            </a:r>
            <a:r>
              <a:rPr sz="1800" spc="-80" dirty="0">
                <a:latin typeface="Times New Roman"/>
                <a:cs typeface="Times New Roman"/>
              </a:rPr>
              <a:t>types </a:t>
            </a:r>
            <a:r>
              <a:rPr sz="1800" spc="-105" dirty="0">
                <a:latin typeface="Times New Roman"/>
                <a:cs typeface="Times New Roman"/>
              </a:rPr>
              <a:t>of </a:t>
            </a:r>
            <a:r>
              <a:rPr sz="1800" spc="-80" dirty="0">
                <a:latin typeface="Times New Roman"/>
                <a:cs typeface="Times New Roman"/>
              </a:rPr>
              <a:t>topologies </a:t>
            </a:r>
            <a:r>
              <a:rPr sz="1800" spc="-100" dirty="0">
                <a:latin typeface="Times New Roman"/>
                <a:cs typeface="Times New Roman"/>
              </a:rPr>
              <a:t>which </a:t>
            </a:r>
            <a:r>
              <a:rPr sz="1800" spc="-114" dirty="0">
                <a:latin typeface="Times New Roman"/>
                <a:cs typeface="Times New Roman"/>
              </a:rPr>
              <a:t>is </a:t>
            </a:r>
            <a:r>
              <a:rPr sz="1800" spc="-145" dirty="0">
                <a:latin typeface="Times New Roman"/>
                <a:cs typeface="Times New Roman"/>
              </a:rPr>
              <a:t>a </a:t>
            </a:r>
            <a:r>
              <a:rPr sz="1800" spc="-60" dirty="0">
                <a:latin typeface="Times New Roman"/>
                <a:cs typeface="Times New Roman"/>
              </a:rPr>
              <a:t>mixture </a:t>
            </a:r>
            <a:r>
              <a:rPr sz="1800" spc="-105" dirty="0">
                <a:latin typeface="Times New Roman"/>
                <a:cs typeface="Times New Roman"/>
              </a:rPr>
              <a:t>of </a:t>
            </a:r>
            <a:r>
              <a:rPr sz="1800" spc="-75" dirty="0">
                <a:latin typeface="Times New Roman"/>
                <a:cs typeface="Times New Roman"/>
              </a:rPr>
              <a:t>two </a:t>
            </a:r>
            <a:r>
              <a:rPr sz="1800" spc="-30" dirty="0">
                <a:latin typeface="Times New Roman"/>
                <a:cs typeface="Times New Roman"/>
              </a:rPr>
              <a:t>or </a:t>
            </a:r>
            <a:r>
              <a:rPr sz="1800" spc="-65" dirty="0">
                <a:latin typeface="Times New Roman"/>
                <a:cs typeface="Times New Roman"/>
              </a:rPr>
              <a:t>more </a:t>
            </a:r>
            <a:r>
              <a:rPr sz="1800" spc="-70" dirty="0">
                <a:latin typeface="Times New Roman"/>
                <a:cs typeface="Times New Roman"/>
              </a:rPr>
              <a:t>topologies. </a:t>
            </a:r>
            <a:r>
              <a:rPr sz="1800" spc="-95" dirty="0">
                <a:latin typeface="Times New Roman"/>
                <a:cs typeface="Times New Roman"/>
              </a:rPr>
              <a:t>For </a:t>
            </a:r>
            <a:r>
              <a:rPr sz="1800" spc="-90" dirty="0">
                <a:latin typeface="Times New Roman"/>
                <a:cs typeface="Times New Roman"/>
              </a:rPr>
              <a:t>example  </a:t>
            </a:r>
            <a:r>
              <a:rPr sz="1800" spc="-110" dirty="0">
                <a:latin typeface="Times New Roman"/>
                <a:cs typeface="Times New Roman"/>
              </a:rPr>
              <a:t>if </a:t>
            </a:r>
            <a:r>
              <a:rPr sz="1800" spc="-85" dirty="0">
                <a:latin typeface="Times New Roman"/>
                <a:cs typeface="Times New Roman"/>
              </a:rPr>
              <a:t>in </a:t>
            </a:r>
            <a:r>
              <a:rPr sz="1800" spc="-114" dirty="0">
                <a:latin typeface="Times New Roman"/>
                <a:cs typeface="Times New Roman"/>
              </a:rPr>
              <a:t>an </a:t>
            </a:r>
            <a:r>
              <a:rPr sz="1800" spc="-105" dirty="0">
                <a:latin typeface="Times New Roman"/>
                <a:cs typeface="Times New Roman"/>
              </a:rPr>
              <a:t>office </a:t>
            </a:r>
            <a:r>
              <a:rPr sz="1800" spc="-85" dirty="0">
                <a:latin typeface="Times New Roman"/>
                <a:cs typeface="Times New Roman"/>
              </a:rPr>
              <a:t>in </a:t>
            </a:r>
            <a:r>
              <a:rPr sz="1800" spc="-75" dirty="0">
                <a:latin typeface="Times New Roman"/>
                <a:cs typeface="Times New Roman"/>
              </a:rPr>
              <a:t>one </a:t>
            </a:r>
            <a:r>
              <a:rPr sz="1800" spc="-50" dirty="0">
                <a:latin typeface="Times New Roman"/>
                <a:cs typeface="Times New Roman"/>
              </a:rPr>
              <a:t>department </a:t>
            </a:r>
            <a:r>
              <a:rPr sz="1800" spc="-65" dirty="0">
                <a:latin typeface="Times New Roman"/>
                <a:cs typeface="Times New Roman"/>
              </a:rPr>
              <a:t>ring </a:t>
            </a:r>
            <a:r>
              <a:rPr sz="1800" spc="-80" dirty="0">
                <a:latin typeface="Times New Roman"/>
                <a:cs typeface="Times New Roman"/>
              </a:rPr>
              <a:t>topology </a:t>
            </a:r>
            <a:r>
              <a:rPr sz="1800" spc="-114" dirty="0">
                <a:latin typeface="Times New Roman"/>
                <a:cs typeface="Times New Roman"/>
              </a:rPr>
              <a:t>is </a:t>
            </a:r>
            <a:r>
              <a:rPr sz="1800" spc="-90" dirty="0">
                <a:latin typeface="Times New Roman"/>
                <a:cs typeface="Times New Roman"/>
              </a:rPr>
              <a:t>used </a:t>
            </a:r>
            <a:r>
              <a:rPr sz="1800" spc="-100" dirty="0">
                <a:latin typeface="Times New Roman"/>
                <a:cs typeface="Times New Roman"/>
              </a:rPr>
              <a:t>and </a:t>
            </a:r>
            <a:r>
              <a:rPr sz="1800" spc="-90" dirty="0">
                <a:latin typeface="Times New Roman"/>
                <a:cs typeface="Times New Roman"/>
              </a:rPr>
              <a:t>in </a:t>
            </a:r>
            <a:r>
              <a:rPr sz="1800" spc="-65" dirty="0">
                <a:latin typeface="Times New Roman"/>
                <a:cs typeface="Times New Roman"/>
              </a:rPr>
              <a:t>another </a:t>
            </a:r>
            <a:r>
              <a:rPr sz="1800" spc="-60" dirty="0">
                <a:latin typeface="Times New Roman"/>
                <a:cs typeface="Times New Roman"/>
              </a:rPr>
              <a:t>star </a:t>
            </a:r>
            <a:r>
              <a:rPr sz="1800" spc="-80" dirty="0">
                <a:latin typeface="Times New Roman"/>
                <a:cs typeface="Times New Roman"/>
              </a:rPr>
              <a:t>topology </a:t>
            </a:r>
            <a:r>
              <a:rPr sz="1800" spc="-114" dirty="0">
                <a:latin typeface="Times New Roman"/>
                <a:cs typeface="Times New Roman"/>
              </a:rPr>
              <a:t>is </a:t>
            </a:r>
            <a:r>
              <a:rPr sz="1800" spc="-60" dirty="0">
                <a:latin typeface="Times New Roman"/>
                <a:cs typeface="Times New Roman"/>
              </a:rPr>
              <a:t>used,  </a:t>
            </a:r>
            <a:r>
              <a:rPr sz="1800" spc="-80" dirty="0">
                <a:latin typeface="Times New Roman"/>
                <a:cs typeface="Times New Roman"/>
              </a:rPr>
              <a:t>connecting </a:t>
            </a:r>
            <a:r>
              <a:rPr sz="1800" spc="-75" dirty="0">
                <a:latin typeface="Times New Roman"/>
                <a:cs typeface="Times New Roman"/>
              </a:rPr>
              <a:t>these </a:t>
            </a:r>
            <a:r>
              <a:rPr sz="1800" spc="-80" dirty="0">
                <a:latin typeface="Times New Roman"/>
                <a:cs typeface="Times New Roman"/>
              </a:rPr>
              <a:t>topologies </a:t>
            </a:r>
            <a:r>
              <a:rPr sz="1800" spc="-85" dirty="0">
                <a:latin typeface="Times New Roman"/>
                <a:cs typeface="Times New Roman"/>
              </a:rPr>
              <a:t>will </a:t>
            </a:r>
            <a:r>
              <a:rPr sz="1800" spc="-55" dirty="0">
                <a:latin typeface="Times New Roman"/>
                <a:cs typeface="Times New Roman"/>
              </a:rPr>
              <a:t>result </a:t>
            </a:r>
            <a:r>
              <a:rPr sz="1800" spc="-85" dirty="0">
                <a:latin typeface="Times New Roman"/>
                <a:cs typeface="Times New Roman"/>
              </a:rPr>
              <a:t>in </a:t>
            </a:r>
            <a:r>
              <a:rPr sz="1800" spc="-75" dirty="0">
                <a:latin typeface="Times New Roman"/>
                <a:cs typeface="Times New Roman"/>
              </a:rPr>
              <a:t>Hybrid </a:t>
            </a:r>
            <a:r>
              <a:rPr sz="1800" spc="-125" dirty="0">
                <a:latin typeface="Times New Roman"/>
                <a:cs typeface="Times New Roman"/>
              </a:rPr>
              <a:t>Topology </a:t>
            </a:r>
            <a:r>
              <a:rPr sz="1800" spc="-60" dirty="0">
                <a:latin typeface="Times New Roman"/>
                <a:cs typeface="Times New Roman"/>
              </a:rPr>
              <a:t>(ring </a:t>
            </a:r>
            <a:r>
              <a:rPr sz="1800" spc="-80" dirty="0">
                <a:latin typeface="Times New Roman"/>
                <a:cs typeface="Times New Roman"/>
              </a:rPr>
              <a:t>topology </a:t>
            </a:r>
            <a:r>
              <a:rPr sz="1800" spc="-100" dirty="0">
                <a:latin typeface="Times New Roman"/>
                <a:cs typeface="Times New Roman"/>
              </a:rPr>
              <a:t>and </a:t>
            </a:r>
            <a:r>
              <a:rPr sz="1800" spc="-60" dirty="0">
                <a:latin typeface="Times New Roman"/>
                <a:cs typeface="Times New Roman"/>
              </a:rPr>
              <a:t>star</a:t>
            </a:r>
            <a:r>
              <a:rPr sz="1800" spc="25" dirty="0">
                <a:latin typeface="Times New Roman"/>
                <a:cs typeface="Times New Roman"/>
              </a:rPr>
              <a:t> </a:t>
            </a:r>
            <a:r>
              <a:rPr sz="1800" spc="-60" dirty="0">
                <a:latin typeface="Times New Roman"/>
                <a:cs typeface="Times New Roman"/>
              </a:rPr>
              <a:t>topology).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444" y="688974"/>
            <a:ext cx="525907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175" dirty="0"/>
              <a:t>LAN- </a:t>
            </a:r>
            <a:r>
              <a:rPr sz="4000" spc="-105" dirty="0"/>
              <a:t>Local </a:t>
            </a:r>
            <a:r>
              <a:rPr sz="4000" spc="-140" dirty="0"/>
              <a:t>Area</a:t>
            </a:r>
            <a:r>
              <a:rPr sz="4000" spc="-385" dirty="0"/>
              <a:t> </a:t>
            </a:r>
            <a:r>
              <a:rPr sz="4000" spc="-165" dirty="0"/>
              <a:t>Network</a:t>
            </a:r>
            <a:endParaRPr sz="4000"/>
          </a:p>
        </p:txBody>
      </p:sp>
      <p:sp>
        <p:nvSpPr>
          <p:cNvPr id="3" name="object 3"/>
          <p:cNvSpPr txBox="1"/>
          <p:nvPr/>
        </p:nvSpPr>
        <p:spPr>
          <a:xfrm>
            <a:off x="993444" y="1410970"/>
            <a:ext cx="7516495" cy="4394200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286385" marR="309880" indent="-273685">
              <a:lnSpc>
                <a:spcPts val="2590"/>
              </a:lnSpc>
              <a:spcBef>
                <a:spcPts val="425"/>
              </a:spcBef>
              <a:buClr>
                <a:srgbClr val="D24717"/>
              </a:buClr>
              <a:buSzPct val="85416"/>
              <a:buFont typeface="Arial"/>
              <a:buChar char=""/>
              <a:tabLst>
                <a:tab pos="286385" algn="l"/>
                <a:tab pos="287020" algn="l"/>
              </a:tabLst>
            </a:pPr>
            <a:r>
              <a:rPr sz="2400" spc="-75" dirty="0">
                <a:latin typeface="Times New Roman"/>
                <a:cs typeface="Times New Roman"/>
              </a:rPr>
              <a:t>It </a:t>
            </a:r>
            <a:r>
              <a:rPr sz="2400" spc="-150" dirty="0">
                <a:latin typeface="Times New Roman"/>
                <a:cs typeface="Times New Roman"/>
              </a:rPr>
              <a:t>is </a:t>
            </a:r>
            <a:r>
              <a:rPr sz="2400" spc="-125" dirty="0">
                <a:latin typeface="Times New Roman"/>
                <a:cs typeface="Times New Roman"/>
              </a:rPr>
              <a:t>designed </a:t>
            </a:r>
            <a:r>
              <a:rPr sz="2400" spc="-85" dirty="0">
                <a:latin typeface="Times New Roman"/>
                <a:cs typeface="Times New Roman"/>
              </a:rPr>
              <a:t>for </a:t>
            </a:r>
            <a:r>
              <a:rPr sz="2400" spc="-145" dirty="0">
                <a:latin typeface="Times New Roman"/>
                <a:cs typeface="Times New Roman"/>
              </a:rPr>
              <a:t>small </a:t>
            </a:r>
            <a:r>
              <a:rPr sz="2400" spc="-155" dirty="0">
                <a:latin typeface="Times New Roman"/>
                <a:cs typeface="Times New Roman"/>
              </a:rPr>
              <a:t>physical </a:t>
            </a:r>
            <a:r>
              <a:rPr sz="2400" spc="-135" dirty="0">
                <a:latin typeface="Times New Roman"/>
                <a:cs typeface="Times New Roman"/>
              </a:rPr>
              <a:t>areas such </a:t>
            </a:r>
            <a:r>
              <a:rPr sz="2400" spc="-190" dirty="0">
                <a:latin typeface="Times New Roman"/>
                <a:cs typeface="Times New Roman"/>
              </a:rPr>
              <a:t>as </a:t>
            </a:r>
            <a:r>
              <a:rPr sz="2400" spc="-150" dirty="0">
                <a:latin typeface="Times New Roman"/>
                <a:cs typeface="Times New Roman"/>
              </a:rPr>
              <a:t>an </a:t>
            </a:r>
            <a:r>
              <a:rPr sz="2400" spc="-110" dirty="0">
                <a:latin typeface="Times New Roman"/>
                <a:cs typeface="Times New Roman"/>
              </a:rPr>
              <a:t>office, </a:t>
            </a:r>
            <a:r>
              <a:rPr sz="2400" spc="-95" dirty="0">
                <a:latin typeface="Times New Roman"/>
                <a:cs typeface="Times New Roman"/>
              </a:rPr>
              <a:t>group </a:t>
            </a:r>
            <a:r>
              <a:rPr sz="2400" spc="-140" dirty="0">
                <a:latin typeface="Times New Roman"/>
                <a:cs typeface="Times New Roman"/>
              </a:rPr>
              <a:t>of  </a:t>
            </a:r>
            <a:r>
              <a:rPr sz="2400" spc="-130" dirty="0">
                <a:latin typeface="Times New Roman"/>
                <a:cs typeface="Times New Roman"/>
              </a:rPr>
              <a:t>buildings </a:t>
            </a:r>
            <a:r>
              <a:rPr sz="2400" spc="-40" dirty="0">
                <a:latin typeface="Times New Roman"/>
                <a:cs typeface="Times New Roman"/>
              </a:rPr>
              <a:t>or </a:t>
            </a:r>
            <a:r>
              <a:rPr sz="2400" spc="-190" dirty="0">
                <a:latin typeface="Times New Roman"/>
                <a:cs typeface="Times New Roman"/>
              </a:rPr>
              <a:t>a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spc="-114" dirty="0">
                <a:latin typeface="Times New Roman"/>
                <a:cs typeface="Times New Roman"/>
              </a:rPr>
              <a:t>factory.</a:t>
            </a:r>
            <a:endParaRPr sz="2400">
              <a:latin typeface="Times New Roman"/>
              <a:cs typeface="Times New Roman"/>
            </a:endParaRPr>
          </a:p>
          <a:p>
            <a:pPr marL="286385" indent="-273685">
              <a:lnSpc>
                <a:spcPct val="100000"/>
              </a:lnSpc>
              <a:spcBef>
                <a:spcPts val="280"/>
              </a:spcBef>
              <a:buClr>
                <a:srgbClr val="D24717"/>
              </a:buClr>
              <a:buSzPct val="85416"/>
              <a:buFont typeface="Arial"/>
              <a:buChar char=""/>
              <a:tabLst>
                <a:tab pos="286385" algn="l"/>
                <a:tab pos="287020" algn="l"/>
              </a:tabLst>
            </a:pPr>
            <a:r>
              <a:rPr sz="2400" spc="-225" dirty="0">
                <a:latin typeface="Times New Roman"/>
                <a:cs typeface="Times New Roman"/>
              </a:rPr>
              <a:t>LANs </a:t>
            </a:r>
            <a:r>
              <a:rPr sz="2400" spc="-95" dirty="0">
                <a:latin typeface="Times New Roman"/>
                <a:cs typeface="Times New Roman"/>
              </a:rPr>
              <a:t>are </a:t>
            </a:r>
            <a:r>
              <a:rPr sz="2400" spc="-120" dirty="0">
                <a:latin typeface="Times New Roman"/>
                <a:cs typeface="Times New Roman"/>
              </a:rPr>
              <a:t>used </a:t>
            </a:r>
            <a:r>
              <a:rPr sz="2400" spc="-135" dirty="0">
                <a:latin typeface="Times New Roman"/>
                <a:cs typeface="Times New Roman"/>
              </a:rPr>
              <a:t>widely </a:t>
            </a:r>
            <a:r>
              <a:rPr sz="2400" spc="-190" dirty="0">
                <a:latin typeface="Times New Roman"/>
                <a:cs typeface="Times New Roman"/>
              </a:rPr>
              <a:t>as </a:t>
            </a:r>
            <a:r>
              <a:rPr sz="2400" spc="-45" dirty="0">
                <a:latin typeface="Times New Roman"/>
                <a:cs typeface="Times New Roman"/>
              </a:rPr>
              <a:t>it </a:t>
            </a:r>
            <a:r>
              <a:rPr sz="2400" spc="-150" dirty="0">
                <a:latin typeface="Times New Roman"/>
                <a:cs typeface="Times New Roman"/>
              </a:rPr>
              <a:t>is </a:t>
            </a:r>
            <a:r>
              <a:rPr sz="2400" spc="-165" dirty="0">
                <a:latin typeface="Times New Roman"/>
                <a:cs typeface="Times New Roman"/>
              </a:rPr>
              <a:t>easy </a:t>
            </a:r>
            <a:r>
              <a:rPr sz="2400" spc="-40" dirty="0">
                <a:latin typeface="Times New Roman"/>
                <a:cs typeface="Times New Roman"/>
              </a:rPr>
              <a:t>to </a:t>
            </a:r>
            <a:r>
              <a:rPr sz="2400" spc="-135" dirty="0">
                <a:latin typeface="Times New Roman"/>
                <a:cs typeface="Times New Roman"/>
              </a:rPr>
              <a:t>design and </a:t>
            </a:r>
            <a:r>
              <a:rPr sz="2400" spc="-40" dirty="0">
                <a:latin typeface="Times New Roman"/>
                <a:cs typeface="Times New Roman"/>
              </a:rPr>
              <a:t>to</a:t>
            </a:r>
            <a:r>
              <a:rPr sz="2400" spc="-100" dirty="0">
                <a:latin typeface="Times New Roman"/>
                <a:cs typeface="Times New Roman"/>
              </a:rPr>
              <a:t> </a:t>
            </a:r>
            <a:r>
              <a:rPr sz="2400" spc="-75" dirty="0">
                <a:latin typeface="Times New Roman"/>
                <a:cs typeface="Times New Roman"/>
              </a:rPr>
              <a:t>troubleshoot.</a:t>
            </a:r>
            <a:endParaRPr sz="2400">
              <a:latin typeface="Times New Roman"/>
              <a:cs typeface="Times New Roman"/>
            </a:endParaRPr>
          </a:p>
          <a:p>
            <a:pPr marL="286385" marR="5080" indent="-273685">
              <a:lnSpc>
                <a:spcPts val="2590"/>
              </a:lnSpc>
              <a:spcBef>
                <a:spcPts val="640"/>
              </a:spcBef>
              <a:buClr>
                <a:srgbClr val="D24717"/>
              </a:buClr>
              <a:buSzPct val="85416"/>
              <a:buFont typeface="Arial"/>
              <a:buChar char=""/>
              <a:tabLst>
                <a:tab pos="286385" algn="l"/>
                <a:tab pos="287020" algn="l"/>
              </a:tabLst>
            </a:pPr>
            <a:r>
              <a:rPr sz="2400" spc="-114" dirty="0">
                <a:latin typeface="Times New Roman"/>
                <a:cs typeface="Times New Roman"/>
              </a:rPr>
              <a:t>Personal </a:t>
            </a:r>
            <a:r>
              <a:rPr sz="2400" spc="-85" dirty="0">
                <a:latin typeface="Times New Roman"/>
                <a:cs typeface="Times New Roman"/>
              </a:rPr>
              <a:t>computers </a:t>
            </a:r>
            <a:r>
              <a:rPr sz="2400" spc="-135" dirty="0">
                <a:latin typeface="Times New Roman"/>
                <a:cs typeface="Times New Roman"/>
              </a:rPr>
              <a:t>and </a:t>
            </a:r>
            <a:r>
              <a:rPr sz="2400" spc="-110" dirty="0">
                <a:latin typeface="Times New Roman"/>
                <a:cs typeface="Times New Roman"/>
              </a:rPr>
              <a:t>workstations </a:t>
            </a:r>
            <a:r>
              <a:rPr sz="2400" spc="-95" dirty="0">
                <a:latin typeface="Times New Roman"/>
                <a:cs typeface="Times New Roman"/>
              </a:rPr>
              <a:t>are connected </a:t>
            </a:r>
            <a:r>
              <a:rPr sz="2400" spc="-35" dirty="0">
                <a:latin typeface="Times New Roman"/>
                <a:cs typeface="Times New Roman"/>
              </a:rPr>
              <a:t>to </a:t>
            </a:r>
            <a:r>
              <a:rPr sz="2400" spc="-135" dirty="0">
                <a:latin typeface="Times New Roman"/>
                <a:cs typeface="Times New Roman"/>
              </a:rPr>
              <a:t>each </a:t>
            </a:r>
            <a:r>
              <a:rPr sz="2400" spc="-60" dirty="0">
                <a:latin typeface="Times New Roman"/>
                <a:cs typeface="Times New Roman"/>
              </a:rPr>
              <a:t>other  </a:t>
            </a:r>
            <a:r>
              <a:rPr sz="2400" spc="-95" dirty="0">
                <a:latin typeface="Times New Roman"/>
                <a:cs typeface="Times New Roman"/>
              </a:rPr>
              <a:t>through</a:t>
            </a:r>
            <a:r>
              <a:rPr sz="2400" spc="-80" dirty="0">
                <a:latin typeface="Times New Roman"/>
                <a:cs typeface="Times New Roman"/>
              </a:rPr>
              <a:t> </a:t>
            </a:r>
            <a:r>
              <a:rPr sz="2400" spc="-170" dirty="0">
                <a:latin typeface="Times New Roman"/>
                <a:cs typeface="Times New Roman"/>
              </a:rPr>
              <a:t>LANs.</a:t>
            </a:r>
            <a:endParaRPr sz="2400">
              <a:latin typeface="Times New Roman"/>
              <a:cs typeface="Times New Roman"/>
            </a:endParaRPr>
          </a:p>
          <a:p>
            <a:pPr marL="286385" marR="200025" indent="-273685">
              <a:lnSpc>
                <a:spcPts val="2590"/>
              </a:lnSpc>
              <a:spcBef>
                <a:spcPts val="605"/>
              </a:spcBef>
              <a:buClr>
                <a:srgbClr val="D24717"/>
              </a:buClr>
              <a:buSzPct val="85416"/>
              <a:buFont typeface="Arial"/>
              <a:buChar char=""/>
              <a:tabLst>
                <a:tab pos="286385" algn="l"/>
                <a:tab pos="287020" algn="l"/>
              </a:tabLst>
            </a:pPr>
            <a:r>
              <a:rPr sz="2400" spc="-215" dirty="0">
                <a:latin typeface="Times New Roman"/>
                <a:cs typeface="Times New Roman"/>
              </a:rPr>
              <a:t>We </a:t>
            </a:r>
            <a:r>
              <a:rPr sz="2400" spc="-145" dirty="0">
                <a:latin typeface="Times New Roman"/>
                <a:cs typeface="Times New Roman"/>
              </a:rPr>
              <a:t>can </a:t>
            </a:r>
            <a:r>
              <a:rPr sz="2400" spc="-125" dirty="0">
                <a:latin typeface="Times New Roman"/>
                <a:cs typeface="Times New Roman"/>
              </a:rPr>
              <a:t>use </a:t>
            </a:r>
            <a:r>
              <a:rPr sz="2400" spc="-95" dirty="0">
                <a:latin typeface="Times New Roman"/>
                <a:cs typeface="Times New Roman"/>
              </a:rPr>
              <a:t>different </a:t>
            </a:r>
            <a:r>
              <a:rPr sz="2400" spc="-114" dirty="0">
                <a:latin typeface="Times New Roman"/>
                <a:cs typeface="Times New Roman"/>
              </a:rPr>
              <a:t>types </a:t>
            </a:r>
            <a:r>
              <a:rPr sz="2400" spc="-140" dirty="0">
                <a:latin typeface="Times New Roman"/>
                <a:cs typeface="Times New Roman"/>
              </a:rPr>
              <a:t>of </a:t>
            </a:r>
            <a:r>
              <a:rPr sz="2400" spc="-105" dirty="0">
                <a:latin typeface="Times New Roman"/>
                <a:cs typeface="Times New Roman"/>
              </a:rPr>
              <a:t>topologies </a:t>
            </a:r>
            <a:r>
              <a:rPr sz="2400" spc="-95" dirty="0">
                <a:latin typeface="Times New Roman"/>
                <a:cs typeface="Times New Roman"/>
              </a:rPr>
              <a:t>through </a:t>
            </a:r>
            <a:r>
              <a:rPr sz="2400" spc="-190" dirty="0">
                <a:latin typeface="Times New Roman"/>
                <a:cs typeface="Times New Roman"/>
              </a:rPr>
              <a:t>LAN, </a:t>
            </a:r>
            <a:r>
              <a:rPr sz="2400" spc="-100" dirty="0">
                <a:latin typeface="Times New Roman"/>
                <a:cs typeface="Times New Roman"/>
              </a:rPr>
              <a:t>these </a:t>
            </a:r>
            <a:r>
              <a:rPr sz="2400" spc="-95" dirty="0">
                <a:latin typeface="Times New Roman"/>
                <a:cs typeface="Times New Roman"/>
              </a:rPr>
              <a:t>are  </a:t>
            </a:r>
            <a:r>
              <a:rPr sz="2400" spc="-120" dirty="0">
                <a:latin typeface="Times New Roman"/>
                <a:cs typeface="Times New Roman"/>
              </a:rPr>
              <a:t>Star, </a:t>
            </a:r>
            <a:r>
              <a:rPr sz="2400" spc="-110" dirty="0">
                <a:latin typeface="Times New Roman"/>
                <a:cs typeface="Times New Roman"/>
              </a:rPr>
              <a:t>Ring, Bus,Tree</a:t>
            </a:r>
            <a:r>
              <a:rPr sz="2400" spc="-185" dirty="0">
                <a:latin typeface="Times New Roman"/>
                <a:cs typeface="Times New Roman"/>
              </a:rPr>
              <a:t> </a:t>
            </a:r>
            <a:r>
              <a:rPr sz="2400" spc="-35" dirty="0">
                <a:latin typeface="Times New Roman"/>
                <a:cs typeface="Times New Roman"/>
              </a:rPr>
              <a:t>etc.</a:t>
            </a:r>
            <a:endParaRPr sz="2400">
              <a:latin typeface="Times New Roman"/>
              <a:cs typeface="Times New Roman"/>
            </a:endParaRPr>
          </a:p>
          <a:p>
            <a:pPr marL="286385" marR="121285" indent="-273685">
              <a:lnSpc>
                <a:spcPts val="2590"/>
              </a:lnSpc>
              <a:spcBef>
                <a:spcPts val="605"/>
              </a:spcBef>
              <a:buClr>
                <a:srgbClr val="D24717"/>
              </a:buClr>
              <a:buSzPct val="85416"/>
              <a:buFont typeface="Arial"/>
              <a:buChar char=""/>
              <a:tabLst>
                <a:tab pos="286385" algn="l"/>
                <a:tab pos="287020" algn="l"/>
              </a:tabLst>
            </a:pPr>
            <a:r>
              <a:rPr sz="2400" spc="-240" dirty="0">
                <a:latin typeface="Times New Roman"/>
                <a:cs typeface="Times New Roman"/>
              </a:rPr>
              <a:t>LAN </a:t>
            </a:r>
            <a:r>
              <a:rPr sz="2400" spc="-145" dirty="0">
                <a:latin typeface="Times New Roman"/>
                <a:cs typeface="Times New Roman"/>
              </a:rPr>
              <a:t>can </a:t>
            </a:r>
            <a:r>
              <a:rPr sz="2400" spc="-110" dirty="0">
                <a:latin typeface="Times New Roman"/>
                <a:cs typeface="Times New Roman"/>
              </a:rPr>
              <a:t>be </a:t>
            </a:r>
            <a:r>
              <a:rPr sz="2400" spc="-190" dirty="0">
                <a:latin typeface="Times New Roman"/>
                <a:cs typeface="Times New Roman"/>
              </a:rPr>
              <a:t>a </a:t>
            </a:r>
            <a:r>
              <a:rPr sz="2400" spc="-125" dirty="0">
                <a:latin typeface="Times New Roman"/>
                <a:cs typeface="Times New Roman"/>
              </a:rPr>
              <a:t>simple </a:t>
            </a:r>
            <a:r>
              <a:rPr sz="2400" spc="-90" dirty="0">
                <a:latin typeface="Times New Roman"/>
                <a:cs typeface="Times New Roman"/>
              </a:rPr>
              <a:t>network </a:t>
            </a:r>
            <a:r>
              <a:rPr sz="2400" spc="-125" dirty="0">
                <a:latin typeface="Times New Roman"/>
                <a:cs typeface="Times New Roman"/>
              </a:rPr>
              <a:t>like </a:t>
            </a:r>
            <a:r>
              <a:rPr sz="2400" spc="-110" dirty="0">
                <a:latin typeface="Times New Roman"/>
                <a:cs typeface="Times New Roman"/>
              </a:rPr>
              <a:t>connecting </a:t>
            </a:r>
            <a:r>
              <a:rPr sz="2400" spc="-100" dirty="0">
                <a:latin typeface="Times New Roman"/>
                <a:cs typeface="Times New Roman"/>
              </a:rPr>
              <a:t>two </a:t>
            </a:r>
            <a:r>
              <a:rPr sz="2400" spc="-70" dirty="0">
                <a:latin typeface="Times New Roman"/>
                <a:cs typeface="Times New Roman"/>
              </a:rPr>
              <a:t>computers, </a:t>
            </a:r>
            <a:r>
              <a:rPr sz="2400" spc="-35" dirty="0">
                <a:latin typeface="Times New Roman"/>
                <a:cs typeface="Times New Roman"/>
              </a:rPr>
              <a:t>to  </a:t>
            </a:r>
            <a:r>
              <a:rPr sz="2400" spc="-125" dirty="0">
                <a:latin typeface="Times New Roman"/>
                <a:cs typeface="Times New Roman"/>
              </a:rPr>
              <a:t>share </a:t>
            </a:r>
            <a:r>
              <a:rPr sz="2400" spc="-135" dirty="0">
                <a:latin typeface="Times New Roman"/>
                <a:cs typeface="Times New Roman"/>
              </a:rPr>
              <a:t>files and </a:t>
            </a:r>
            <a:r>
              <a:rPr sz="2400" spc="-90" dirty="0">
                <a:latin typeface="Times New Roman"/>
                <a:cs typeface="Times New Roman"/>
              </a:rPr>
              <a:t>network </a:t>
            </a:r>
            <a:r>
              <a:rPr sz="2400" spc="-150" dirty="0">
                <a:latin typeface="Times New Roman"/>
                <a:cs typeface="Times New Roman"/>
              </a:rPr>
              <a:t>among </a:t>
            </a:r>
            <a:r>
              <a:rPr sz="2400" spc="-135" dirty="0">
                <a:latin typeface="Times New Roman"/>
                <a:cs typeface="Times New Roman"/>
              </a:rPr>
              <a:t>each </a:t>
            </a:r>
            <a:r>
              <a:rPr sz="2400" spc="-60" dirty="0">
                <a:latin typeface="Times New Roman"/>
                <a:cs typeface="Times New Roman"/>
              </a:rPr>
              <a:t>other </a:t>
            </a:r>
            <a:r>
              <a:rPr sz="2400" spc="-120" dirty="0">
                <a:latin typeface="Times New Roman"/>
                <a:cs typeface="Times New Roman"/>
              </a:rPr>
              <a:t>while </a:t>
            </a:r>
            <a:r>
              <a:rPr sz="2400" spc="-45" dirty="0">
                <a:latin typeface="Times New Roman"/>
                <a:cs typeface="Times New Roman"/>
              </a:rPr>
              <a:t>it </a:t>
            </a:r>
            <a:r>
              <a:rPr sz="2400" spc="-145" dirty="0">
                <a:latin typeface="Times New Roman"/>
                <a:cs typeface="Times New Roman"/>
              </a:rPr>
              <a:t>can also </a:t>
            </a:r>
            <a:r>
              <a:rPr sz="2400" spc="-110" dirty="0">
                <a:latin typeface="Times New Roman"/>
                <a:cs typeface="Times New Roman"/>
              </a:rPr>
              <a:t>be </a:t>
            </a:r>
            <a:r>
              <a:rPr sz="2400" spc="-195" dirty="0">
                <a:latin typeface="Times New Roman"/>
                <a:cs typeface="Times New Roman"/>
              </a:rPr>
              <a:t>as  </a:t>
            </a:r>
            <a:r>
              <a:rPr sz="2400" spc="-110" dirty="0">
                <a:latin typeface="Times New Roman"/>
                <a:cs typeface="Times New Roman"/>
              </a:rPr>
              <a:t>complex </a:t>
            </a:r>
            <a:r>
              <a:rPr sz="2400" spc="-190" dirty="0">
                <a:latin typeface="Times New Roman"/>
                <a:cs typeface="Times New Roman"/>
              </a:rPr>
              <a:t>as </a:t>
            </a:r>
            <a:r>
              <a:rPr sz="2400" spc="-90" dirty="0">
                <a:latin typeface="Times New Roman"/>
                <a:cs typeface="Times New Roman"/>
              </a:rPr>
              <a:t>interconnecting </a:t>
            </a:r>
            <a:r>
              <a:rPr sz="2400" spc="-150" dirty="0">
                <a:latin typeface="Times New Roman"/>
                <a:cs typeface="Times New Roman"/>
              </a:rPr>
              <a:t>an </a:t>
            </a:r>
            <a:r>
              <a:rPr sz="2400" spc="-60" dirty="0">
                <a:latin typeface="Times New Roman"/>
                <a:cs typeface="Times New Roman"/>
              </a:rPr>
              <a:t>entire</a:t>
            </a:r>
            <a:r>
              <a:rPr sz="2400" spc="-204" dirty="0">
                <a:latin typeface="Times New Roman"/>
                <a:cs typeface="Times New Roman"/>
              </a:rPr>
              <a:t> </a:t>
            </a:r>
            <a:r>
              <a:rPr sz="2400" spc="-125" dirty="0">
                <a:latin typeface="Times New Roman"/>
                <a:cs typeface="Times New Roman"/>
              </a:rPr>
              <a:t>building.</a:t>
            </a:r>
            <a:endParaRPr sz="2400">
              <a:latin typeface="Times New Roman"/>
              <a:cs typeface="Times New Roman"/>
            </a:endParaRPr>
          </a:p>
          <a:p>
            <a:pPr marL="286385" indent="-273685">
              <a:lnSpc>
                <a:spcPts val="2735"/>
              </a:lnSpc>
              <a:spcBef>
                <a:spcPts val="280"/>
              </a:spcBef>
              <a:buClr>
                <a:srgbClr val="D24717"/>
              </a:buClr>
              <a:buSzPct val="85416"/>
              <a:buFont typeface="Arial"/>
              <a:buChar char=""/>
              <a:tabLst>
                <a:tab pos="286385" algn="l"/>
                <a:tab pos="287020" algn="l"/>
              </a:tabLst>
            </a:pPr>
            <a:r>
              <a:rPr sz="2400" spc="-235" dirty="0">
                <a:latin typeface="Times New Roman"/>
                <a:cs typeface="Times New Roman"/>
              </a:rPr>
              <a:t>LAN </a:t>
            </a:r>
            <a:r>
              <a:rPr sz="2400" spc="-100" dirty="0">
                <a:latin typeface="Times New Roman"/>
                <a:cs typeface="Times New Roman"/>
              </a:rPr>
              <a:t>networks </a:t>
            </a:r>
            <a:r>
              <a:rPr sz="2400" spc="-95" dirty="0">
                <a:latin typeface="Times New Roman"/>
                <a:cs typeface="Times New Roman"/>
              </a:rPr>
              <a:t>are </a:t>
            </a:r>
            <a:r>
              <a:rPr sz="2400" spc="-145" dirty="0">
                <a:latin typeface="Times New Roman"/>
                <a:cs typeface="Times New Roman"/>
              </a:rPr>
              <a:t>also </a:t>
            </a:r>
            <a:r>
              <a:rPr sz="2400" spc="-135" dirty="0">
                <a:latin typeface="Times New Roman"/>
                <a:cs typeface="Times New Roman"/>
              </a:rPr>
              <a:t>widely </a:t>
            </a:r>
            <a:r>
              <a:rPr sz="2400" spc="-120" dirty="0">
                <a:latin typeface="Times New Roman"/>
                <a:cs typeface="Times New Roman"/>
              </a:rPr>
              <a:t>used </a:t>
            </a:r>
            <a:r>
              <a:rPr sz="2400" spc="-35" dirty="0">
                <a:latin typeface="Times New Roman"/>
                <a:cs typeface="Times New Roman"/>
              </a:rPr>
              <a:t>to </a:t>
            </a:r>
            <a:r>
              <a:rPr sz="2400" spc="-125" dirty="0">
                <a:latin typeface="Times New Roman"/>
                <a:cs typeface="Times New Roman"/>
              </a:rPr>
              <a:t>share </a:t>
            </a:r>
            <a:r>
              <a:rPr sz="2400" spc="-100" dirty="0">
                <a:latin typeface="Times New Roman"/>
                <a:cs typeface="Times New Roman"/>
              </a:rPr>
              <a:t>resources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spc="-125" dirty="0">
                <a:latin typeface="Times New Roman"/>
                <a:cs typeface="Times New Roman"/>
              </a:rPr>
              <a:t>like</a:t>
            </a:r>
            <a:endParaRPr sz="2400">
              <a:latin typeface="Times New Roman"/>
              <a:cs typeface="Times New Roman"/>
            </a:endParaRPr>
          </a:p>
          <a:p>
            <a:pPr marL="286385">
              <a:lnSpc>
                <a:spcPts val="2735"/>
              </a:lnSpc>
            </a:pPr>
            <a:r>
              <a:rPr sz="2400" spc="-35" dirty="0">
                <a:latin typeface="Times New Roman"/>
                <a:cs typeface="Times New Roman"/>
              </a:rPr>
              <a:t>printers, </a:t>
            </a:r>
            <a:r>
              <a:rPr sz="2400" spc="-120" dirty="0">
                <a:latin typeface="Times New Roman"/>
                <a:cs typeface="Times New Roman"/>
              </a:rPr>
              <a:t>shared </a:t>
            </a:r>
            <a:r>
              <a:rPr sz="2400" spc="-95" dirty="0">
                <a:latin typeface="Times New Roman"/>
                <a:cs typeface="Times New Roman"/>
              </a:rPr>
              <a:t>hard-drive</a:t>
            </a:r>
            <a:r>
              <a:rPr sz="2400" spc="-195" dirty="0">
                <a:latin typeface="Times New Roman"/>
                <a:cs typeface="Times New Roman"/>
              </a:rPr>
              <a:t> </a:t>
            </a:r>
            <a:r>
              <a:rPr sz="2400" spc="-35" dirty="0">
                <a:latin typeface="Times New Roman"/>
                <a:cs typeface="Times New Roman"/>
              </a:rPr>
              <a:t>etc.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444" y="413969"/>
            <a:ext cx="3672204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 spc="-105" dirty="0">
                <a:latin typeface="Trebuchet MS"/>
                <a:cs typeface="Trebuchet MS"/>
              </a:rPr>
              <a:t>HYBRID</a:t>
            </a:r>
            <a:r>
              <a:rPr sz="4000" b="1" spc="-290" dirty="0">
                <a:latin typeface="Trebuchet MS"/>
                <a:cs typeface="Trebuchet MS"/>
              </a:rPr>
              <a:t> </a:t>
            </a:r>
            <a:r>
              <a:rPr sz="4000" b="1" spc="-285" dirty="0">
                <a:latin typeface="Trebuchet MS"/>
                <a:cs typeface="Trebuchet MS"/>
              </a:rPr>
              <a:t>Topology</a:t>
            </a:r>
            <a:endParaRPr sz="40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93444" y="1383538"/>
            <a:ext cx="6699250" cy="43732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5" dirty="0">
                <a:latin typeface="Times New Roman"/>
                <a:cs typeface="Times New Roman"/>
              </a:rPr>
              <a:t>Features </a:t>
            </a:r>
            <a:r>
              <a:rPr sz="2400" b="1" spc="25" dirty="0">
                <a:latin typeface="Times New Roman"/>
                <a:cs typeface="Times New Roman"/>
              </a:rPr>
              <a:t>of </a:t>
            </a:r>
            <a:r>
              <a:rPr sz="2400" b="1" spc="-5" dirty="0">
                <a:latin typeface="Times New Roman"/>
                <a:cs typeface="Times New Roman"/>
              </a:rPr>
              <a:t>Hybrid</a:t>
            </a:r>
            <a:r>
              <a:rPr sz="2400" b="1" spc="-475" dirty="0">
                <a:latin typeface="Times New Roman"/>
                <a:cs typeface="Times New Roman"/>
              </a:rPr>
              <a:t> </a:t>
            </a:r>
            <a:r>
              <a:rPr sz="2400" b="1" spc="-10" dirty="0">
                <a:latin typeface="Times New Roman"/>
                <a:cs typeface="Times New Roman"/>
              </a:rPr>
              <a:t>Topology</a:t>
            </a:r>
            <a:endParaRPr sz="2400">
              <a:latin typeface="Times New Roman"/>
              <a:cs typeface="Times New Roman"/>
            </a:endParaRPr>
          </a:p>
          <a:p>
            <a:pPr marL="286385" indent="-273685">
              <a:lnSpc>
                <a:spcPct val="100000"/>
              </a:lnSpc>
              <a:spcBef>
                <a:spcPts val="25"/>
              </a:spcBef>
              <a:buClr>
                <a:srgbClr val="D24717"/>
              </a:buClr>
              <a:buSzPct val="85416"/>
              <a:buFont typeface="Arial"/>
              <a:buChar char=""/>
              <a:tabLst>
                <a:tab pos="286385" algn="l"/>
                <a:tab pos="287020" algn="l"/>
              </a:tabLst>
            </a:pPr>
            <a:r>
              <a:rPr sz="2400" spc="-75" dirty="0">
                <a:latin typeface="Times New Roman"/>
                <a:cs typeface="Times New Roman"/>
              </a:rPr>
              <a:t>It </a:t>
            </a:r>
            <a:r>
              <a:rPr sz="2400" spc="-150" dirty="0">
                <a:latin typeface="Times New Roman"/>
                <a:cs typeface="Times New Roman"/>
              </a:rPr>
              <a:t>is </a:t>
            </a:r>
            <a:r>
              <a:rPr sz="2400" spc="-190" dirty="0">
                <a:latin typeface="Times New Roman"/>
                <a:cs typeface="Times New Roman"/>
              </a:rPr>
              <a:t>a </a:t>
            </a:r>
            <a:r>
              <a:rPr sz="2400" spc="-110" dirty="0">
                <a:latin typeface="Times New Roman"/>
                <a:cs typeface="Times New Roman"/>
              </a:rPr>
              <a:t>combination </a:t>
            </a:r>
            <a:r>
              <a:rPr sz="2400" spc="-140" dirty="0">
                <a:latin typeface="Times New Roman"/>
                <a:cs typeface="Times New Roman"/>
              </a:rPr>
              <a:t>of </a:t>
            </a:r>
            <a:r>
              <a:rPr sz="2400" spc="-105" dirty="0">
                <a:latin typeface="Times New Roman"/>
                <a:cs typeface="Times New Roman"/>
              </a:rPr>
              <a:t>two </a:t>
            </a:r>
            <a:r>
              <a:rPr sz="2400" spc="-40" dirty="0">
                <a:latin typeface="Times New Roman"/>
                <a:cs typeface="Times New Roman"/>
              </a:rPr>
              <a:t>or</a:t>
            </a:r>
            <a:r>
              <a:rPr sz="2400" spc="-95" dirty="0">
                <a:latin typeface="Times New Roman"/>
                <a:cs typeface="Times New Roman"/>
              </a:rPr>
              <a:t> </a:t>
            </a:r>
            <a:r>
              <a:rPr sz="2400" spc="-105" dirty="0">
                <a:latin typeface="Times New Roman"/>
                <a:cs typeface="Times New Roman"/>
              </a:rPr>
              <a:t>topologies</a:t>
            </a:r>
            <a:endParaRPr sz="2400">
              <a:latin typeface="Times New Roman"/>
              <a:cs typeface="Times New Roman"/>
            </a:endParaRPr>
          </a:p>
          <a:p>
            <a:pPr marL="286385" indent="-273685">
              <a:lnSpc>
                <a:spcPts val="2590"/>
              </a:lnSpc>
              <a:spcBef>
                <a:spcPts val="25"/>
              </a:spcBef>
              <a:buClr>
                <a:srgbClr val="D24717"/>
              </a:buClr>
              <a:buSzPct val="85416"/>
              <a:buFont typeface="Arial"/>
              <a:buChar char=""/>
              <a:tabLst>
                <a:tab pos="286385" algn="l"/>
                <a:tab pos="287020" algn="l"/>
              </a:tabLst>
            </a:pPr>
            <a:r>
              <a:rPr sz="2400" spc="-90" dirty="0">
                <a:latin typeface="Times New Roman"/>
                <a:cs typeface="Times New Roman"/>
              </a:rPr>
              <a:t>Inherits </a:t>
            </a:r>
            <a:r>
              <a:rPr sz="2400" spc="-70" dirty="0">
                <a:latin typeface="Times New Roman"/>
                <a:cs typeface="Times New Roman"/>
              </a:rPr>
              <a:t>the </a:t>
            </a:r>
            <a:r>
              <a:rPr sz="2400" spc="-155" dirty="0">
                <a:latin typeface="Times New Roman"/>
                <a:cs typeface="Times New Roman"/>
              </a:rPr>
              <a:t>advantages </a:t>
            </a:r>
            <a:r>
              <a:rPr sz="2400" spc="-135" dirty="0">
                <a:latin typeface="Times New Roman"/>
                <a:cs typeface="Times New Roman"/>
              </a:rPr>
              <a:t>and </a:t>
            </a:r>
            <a:r>
              <a:rPr sz="2400" spc="-150" dirty="0">
                <a:latin typeface="Times New Roman"/>
                <a:cs typeface="Times New Roman"/>
              </a:rPr>
              <a:t>disadvantages </a:t>
            </a:r>
            <a:r>
              <a:rPr sz="2400" spc="-140" dirty="0">
                <a:latin typeface="Times New Roman"/>
                <a:cs typeface="Times New Roman"/>
              </a:rPr>
              <a:t>of </a:t>
            </a:r>
            <a:r>
              <a:rPr sz="2400" spc="-70" dirty="0">
                <a:latin typeface="Times New Roman"/>
                <a:cs typeface="Times New Roman"/>
              </a:rPr>
              <a:t>the</a:t>
            </a:r>
            <a:r>
              <a:rPr sz="2400" spc="315" dirty="0">
                <a:latin typeface="Times New Roman"/>
                <a:cs typeface="Times New Roman"/>
              </a:rPr>
              <a:t> </a:t>
            </a:r>
            <a:r>
              <a:rPr sz="2400" spc="-105" dirty="0">
                <a:latin typeface="Times New Roman"/>
                <a:cs typeface="Times New Roman"/>
              </a:rPr>
              <a:t>topologies</a:t>
            </a:r>
            <a:endParaRPr sz="2400">
              <a:latin typeface="Times New Roman"/>
              <a:cs typeface="Times New Roman"/>
            </a:endParaRPr>
          </a:p>
          <a:p>
            <a:pPr marL="286385">
              <a:lnSpc>
                <a:spcPts val="2590"/>
              </a:lnSpc>
            </a:pPr>
            <a:r>
              <a:rPr sz="2400" spc="-110" dirty="0">
                <a:latin typeface="Times New Roman"/>
                <a:cs typeface="Times New Roman"/>
              </a:rPr>
              <a:t>included</a:t>
            </a: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2400" b="1" spc="-35" dirty="0">
                <a:latin typeface="Times New Roman"/>
                <a:cs typeface="Times New Roman"/>
              </a:rPr>
              <a:t>Advantages </a:t>
            </a:r>
            <a:r>
              <a:rPr sz="2400" b="1" spc="25" dirty="0">
                <a:latin typeface="Times New Roman"/>
                <a:cs typeface="Times New Roman"/>
              </a:rPr>
              <a:t>of </a:t>
            </a:r>
            <a:r>
              <a:rPr sz="2400" b="1" spc="-5" dirty="0">
                <a:latin typeface="Times New Roman"/>
                <a:cs typeface="Times New Roman"/>
              </a:rPr>
              <a:t>Hybrid</a:t>
            </a:r>
            <a:r>
              <a:rPr sz="2400" b="1" spc="-490" dirty="0">
                <a:latin typeface="Times New Roman"/>
                <a:cs typeface="Times New Roman"/>
              </a:rPr>
              <a:t> </a:t>
            </a:r>
            <a:r>
              <a:rPr sz="2400" b="1" spc="-10" dirty="0">
                <a:latin typeface="Times New Roman"/>
                <a:cs typeface="Times New Roman"/>
              </a:rPr>
              <a:t>Topology</a:t>
            </a:r>
            <a:endParaRPr sz="2400">
              <a:latin typeface="Times New Roman"/>
              <a:cs typeface="Times New Roman"/>
            </a:endParaRPr>
          </a:p>
          <a:p>
            <a:pPr marL="286385" indent="-273685">
              <a:lnSpc>
                <a:spcPct val="100000"/>
              </a:lnSpc>
              <a:spcBef>
                <a:spcPts val="25"/>
              </a:spcBef>
              <a:buClr>
                <a:srgbClr val="D24717"/>
              </a:buClr>
              <a:buSzPct val="85416"/>
              <a:buFont typeface="Arial"/>
              <a:buChar char=""/>
              <a:tabLst>
                <a:tab pos="286385" algn="l"/>
                <a:tab pos="287020" algn="l"/>
              </a:tabLst>
            </a:pPr>
            <a:r>
              <a:rPr sz="2400" spc="-130" dirty="0">
                <a:latin typeface="Times New Roman"/>
                <a:cs typeface="Times New Roman"/>
              </a:rPr>
              <a:t>Reliable </a:t>
            </a:r>
            <a:r>
              <a:rPr sz="2400" spc="-190" dirty="0">
                <a:latin typeface="Times New Roman"/>
                <a:cs typeface="Times New Roman"/>
              </a:rPr>
              <a:t>as </a:t>
            </a:r>
            <a:r>
              <a:rPr sz="2400" spc="-50" dirty="0">
                <a:latin typeface="Times New Roman"/>
                <a:cs typeface="Times New Roman"/>
              </a:rPr>
              <a:t>Error </a:t>
            </a:r>
            <a:r>
              <a:rPr sz="2400" spc="-90" dirty="0">
                <a:latin typeface="Times New Roman"/>
                <a:cs typeface="Times New Roman"/>
              </a:rPr>
              <a:t>detecting </a:t>
            </a:r>
            <a:r>
              <a:rPr sz="2400" spc="-135" dirty="0">
                <a:latin typeface="Times New Roman"/>
                <a:cs typeface="Times New Roman"/>
              </a:rPr>
              <a:t>and </a:t>
            </a:r>
            <a:r>
              <a:rPr sz="2400" spc="-75" dirty="0">
                <a:latin typeface="Times New Roman"/>
                <a:cs typeface="Times New Roman"/>
              </a:rPr>
              <a:t>trouble </a:t>
            </a:r>
            <a:r>
              <a:rPr sz="2400" spc="-114" dirty="0">
                <a:latin typeface="Times New Roman"/>
                <a:cs typeface="Times New Roman"/>
              </a:rPr>
              <a:t>shooting </a:t>
            </a:r>
            <a:r>
              <a:rPr sz="2400" spc="-150" dirty="0">
                <a:latin typeface="Times New Roman"/>
                <a:cs typeface="Times New Roman"/>
              </a:rPr>
              <a:t>is</a:t>
            </a:r>
            <a:r>
              <a:rPr sz="2400" spc="-204" dirty="0">
                <a:latin typeface="Times New Roman"/>
                <a:cs typeface="Times New Roman"/>
              </a:rPr>
              <a:t> </a:t>
            </a:r>
            <a:r>
              <a:rPr sz="2400" spc="-165" dirty="0">
                <a:latin typeface="Times New Roman"/>
                <a:cs typeface="Times New Roman"/>
              </a:rPr>
              <a:t>easy.</a:t>
            </a:r>
            <a:endParaRPr sz="2400">
              <a:latin typeface="Times New Roman"/>
              <a:cs typeface="Times New Roman"/>
            </a:endParaRPr>
          </a:p>
          <a:p>
            <a:pPr marL="286385" indent="-273685">
              <a:lnSpc>
                <a:spcPct val="100000"/>
              </a:lnSpc>
              <a:spcBef>
                <a:spcPts val="25"/>
              </a:spcBef>
              <a:buClr>
                <a:srgbClr val="D24717"/>
              </a:buClr>
              <a:buSzPct val="85416"/>
              <a:buFont typeface="Arial"/>
              <a:buChar char=""/>
              <a:tabLst>
                <a:tab pos="286385" algn="l"/>
                <a:tab pos="287020" algn="l"/>
              </a:tabLst>
            </a:pPr>
            <a:r>
              <a:rPr sz="2400" spc="-125" dirty="0">
                <a:latin typeface="Times New Roman"/>
                <a:cs typeface="Times New Roman"/>
              </a:rPr>
              <a:t>Effective.</a:t>
            </a:r>
            <a:endParaRPr sz="2400">
              <a:latin typeface="Times New Roman"/>
              <a:cs typeface="Times New Roman"/>
            </a:endParaRPr>
          </a:p>
          <a:p>
            <a:pPr marL="286385" indent="-273685">
              <a:lnSpc>
                <a:spcPct val="100000"/>
              </a:lnSpc>
              <a:spcBef>
                <a:spcPts val="20"/>
              </a:spcBef>
              <a:buClr>
                <a:srgbClr val="D24717"/>
              </a:buClr>
              <a:buSzPct val="85416"/>
              <a:buFont typeface="Arial"/>
              <a:buChar char=""/>
              <a:tabLst>
                <a:tab pos="286385" algn="l"/>
                <a:tab pos="287020" algn="l"/>
              </a:tabLst>
            </a:pPr>
            <a:r>
              <a:rPr sz="2400" spc="-165" dirty="0">
                <a:latin typeface="Times New Roman"/>
                <a:cs typeface="Times New Roman"/>
              </a:rPr>
              <a:t>Scalable </a:t>
            </a:r>
            <a:r>
              <a:rPr sz="2400" spc="-190" dirty="0">
                <a:latin typeface="Times New Roman"/>
                <a:cs typeface="Times New Roman"/>
              </a:rPr>
              <a:t>as </a:t>
            </a:r>
            <a:r>
              <a:rPr sz="2400" spc="-150" dirty="0">
                <a:latin typeface="Times New Roman"/>
                <a:cs typeface="Times New Roman"/>
              </a:rPr>
              <a:t>size </a:t>
            </a:r>
            <a:r>
              <a:rPr sz="2400" spc="-145" dirty="0">
                <a:latin typeface="Times New Roman"/>
                <a:cs typeface="Times New Roman"/>
              </a:rPr>
              <a:t>can </a:t>
            </a:r>
            <a:r>
              <a:rPr sz="2400" spc="-110" dirty="0">
                <a:latin typeface="Times New Roman"/>
                <a:cs typeface="Times New Roman"/>
              </a:rPr>
              <a:t>be </a:t>
            </a:r>
            <a:r>
              <a:rPr sz="2400" spc="-114" dirty="0">
                <a:latin typeface="Times New Roman"/>
                <a:cs typeface="Times New Roman"/>
              </a:rPr>
              <a:t>increased</a:t>
            </a:r>
            <a:r>
              <a:rPr sz="2400" spc="340" dirty="0">
                <a:latin typeface="Times New Roman"/>
                <a:cs typeface="Times New Roman"/>
              </a:rPr>
              <a:t> </a:t>
            </a:r>
            <a:r>
              <a:rPr sz="2400" spc="-155" dirty="0">
                <a:latin typeface="Times New Roman"/>
                <a:cs typeface="Times New Roman"/>
              </a:rPr>
              <a:t>easily.</a:t>
            </a:r>
            <a:endParaRPr sz="2400">
              <a:latin typeface="Times New Roman"/>
              <a:cs typeface="Times New Roman"/>
            </a:endParaRPr>
          </a:p>
          <a:p>
            <a:pPr marL="286385" indent="-273685">
              <a:lnSpc>
                <a:spcPct val="100000"/>
              </a:lnSpc>
              <a:spcBef>
                <a:spcPts val="25"/>
              </a:spcBef>
              <a:buClr>
                <a:srgbClr val="D24717"/>
              </a:buClr>
              <a:buSzPct val="85416"/>
              <a:buFont typeface="Arial"/>
              <a:buChar char=""/>
              <a:tabLst>
                <a:tab pos="286385" algn="l"/>
                <a:tab pos="287020" algn="l"/>
              </a:tabLst>
            </a:pPr>
            <a:r>
              <a:rPr sz="2400" spc="-105" dirty="0">
                <a:latin typeface="Times New Roman"/>
                <a:cs typeface="Times New Roman"/>
              </a:rPr>
              <a:t>Flexible.</a:t>
            </a: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2400" b="1" spc="-25" dirty="0">
                <a:latin typeface="Times New Roman"/>
                <a:cs typeface="Times New Roman"/>
              </a:rPr>
              <a:t>Disadvantages </a:t>
            </a:r>
            <a:r>
              <a:rPr sz="2400" b="1" spc="25" dirty="0">
                <a:latin typeface="Times New Roman"/>
                <a:cs typeface="Times New Roman"/>
              </a:rPr>
              <a:t>of </a:t>
            </a:r>
            <a:r>
              <a:rPr sz="2400" b="1" spc="-5" dirty="0">
                <a:latin typeface="Times New Roman"/>
                <a:cs typeface="Times New Roman"/>
              </a:rPr>
              <a:t>Hybrid</a:t>
            </a:r>
            <a:r>
              <a:rPr sz="2400" b="1" spc="-509" dirty="0">
                <a:latin typeface="Times New Roman"/>
                <a:cs typeface="Times New Roman"/>
              </a:rPr>
              <a:t> </a:t>
            </a:r>
            <a:r>
              <a:rPr sz="2400" b="1" spc="-10" dirty="0">
                <a:latin typeface="Times New Roman"/>
                <a:cs typeface="Times New Roman"/>
              </a:rPr>
              <a:t>Topology</a:t>
            </a:r>
            <a:endParaRPr sz="2400">
              <a:latin typeface="Times New Roman"/>
              <a:cs typeface="Times New Roman"/>
            </a:endParaRPr>
          </a:p>
          <a:p>
            <a:pPr marL="286385" indent="-273685">
              <a:lnSpc>
                <a:spcPct val="100000"/>
              </a:lnSpc>
              <a:spcBef>
                <a:spcPts val="25"/>
              </a:spcBef>
              <a:buClr>
                <a:srgbClr val="D24717"/>
              </a:buClr>
              <a:buSzPct val="85416"/>
              <a:buFont typeface="Arial"/>
              <a:buChar char=""/>
              <a:tabLst>
                <a:tab pos="286385" algn="l"/>
                <a:tab pos="287020" algn="l"/>
              </a:tabLst>
            </a:pPr>
            <a:r>
              <a:rPr sz="2400" spc="-114" dirty="0">
                <a:latin typeface="Times New Roman"/>
                <a:cs typeface="Times New Roman"/>
              </a:rPr>
              <a:t>Complex </a:t>
            </a:r>
            <a:r>
              <a:rPr sz="2400" spc="-110" dirty="0">
                <a:latin typeface="Times New Roman"/>
                <a:cs typeface="Times New Roman"/>
              </a:rPr>
              <a:t>in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spc="-100" dirty="0">
                <a:latin typeface="Times New Roman"/>
                <a:cs typeface="Times New Roman"/>
              </a:rPr>
              <a:t>design.</a:t>
            </a:r>
            <a:endParaRPr sz="2400">
              <a:latin typeface="Times New Roman"/>
              <a:cs typeface="Times New Roman"/>
            </a:endParaRPr>
          </a:p>
          <a:p>
            <a:pPr marL="286385" indent="-273685">
              <a:lnSpc>
                <a:spcPct val="100000"/>
              </a:lnSpc>
              <a:spcBef>
                <a:spcPts val="25"/>
              </a:spcBef>
              <a:buClr>
                <a:srgbClr val="D24717"/>
              </a:buClr>
              <a:buSzPct val="85416"/>
              <a:buFont typeface="Arial"/>
              <a:buChar char=""/>
              <a:tabLst>
                <a:tab pos="286385" algn="l"/>
                <a:tab pos="287020" algn="l"/>
              </a:tabLst>
            </a:pPr>
            <a:r>
              <a:rPr sz="2400" spc="-125" dirty="0">
                <a:latin typeface="Times New Roman"/>
                <a:cs typeface="Times New Roman"/>
              </a:rPr>
              <a:t>Costly.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444" y="688974"/>
            <a:ext cx="154749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4000" spc="-210" dirty="0" smtClean="0"/>
              <a:t>Topic 3</a:t>
            </a:r>
            <a:endParaRPr sz="4000"/>
          </a:p>
        </p:txBody>
      </p:sp>
      <p:sp>
        <p:nvSpPr>
          <p:cNvPr id="14" name="object 13"/>
          <p:cNvSpPr txBox="1"/>
          <p:nvPr/>
        </p:nvSpPr>
        <p:spPr>
          <a:xfrm>
            <a:off x="609600" y="1600200"/>
            <a:ext cx="7696200" cy="78816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4119879">
              <a:lnSpc>
                <a:spcPct val="187800"/>
              </a:lnSpc>
            </a:pPr>
            <a:r>
              <a:rPr sz="1800" spc="-70" smtClean="0">
                <a:cs typeface="Times New Roman"/>
              </a:rPr>
              <a:t>Network</a:t>
            </a:r>
            <a:r>
              <a:rPr sz="1800" spc="-235" smtClean="0">
                <a:cs typeface="Times New Roman"/>
              </a:rPr>
              <a:t> </a:t>
            </a:r>
            <a:r>
              <a:rPr sz="1800" spc="-70" dirty="0">
                <a:cs typeface="Times New Roman"/>
              </a:rPr>
              <a:t>Architectures  </a:t>
            </a:r>
            <a:r>
              <a:rPr sz="1800" spc="-125" dirty="0">
                <a:cs typeface="Times New Roman"/>
              </a:rPr>
              <a:t>OSI</a:t>
            </a:r>
            <a:r>
              <a:rPr sz="1800" spc="-50" dirty="0">
                <a:cs typeface="Times New Roman"/>
              </a:rPr>
              <a:t> </a:t>
            </a:r>
            <a:r>
              <a:rPr sz="1800" spc="-100" dirty="0">
                <a:cs typeface="Times New Roman"/>
              </a:rPr>
              <a:t>Model</a:t>
            </a:r>
            <a:endParaRPr sz="1800">
              <a:cs typeface="Times New Roman"/>
            </a:endParaRPr>
          </a:p>
          <a:p>
            <a:pPr>
              <a:lnSpc>
                <a:spcPct val="100000"/>
              </a:lnSpc>
            </a:pPr>
            <a:endParaRPr sz="1650"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274638"/>
            <a:ext cx="9144000" cy="136704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8715" marR="5080" indent="-1721485">
              <a:lnSpc>
                <a:spcPct val="100000"/>
              </a:lnSpc>
              <a:spcBef>
                <a:spcPts val="100"/>
              </a:spcBef>
            </a:pPr>
            <a:r>
              <a:rPr spc="-30" dirty="0">
                <a:latin typeface="+mn-lt"/>
              </a:rPr>
              <a:t>NETWORK </a:t>
            </a:r>
            <a:r>
              <a:rPr spc="-75" dirty="0">
                <a:latin typeface="+mn-lt"/>
              </a:rPr>
              <a:t>CLASSIFICATION BY</a:t>
            </a:r>
            <a:r>
              <a:rPr spc="-509" dirty="0">
                <a:latin typeface="+mn-lt"/>
              </a:rPr>
              <a:t> </a:t>
            </a:r>
            <a:r>
              <a:rPr spc="-75" dirty="0">
                <a:latin typeface="+mn-lt"/>
              </a:rPr>
              <a:t>THEIR  </a:t>
            </a:r>
            <a:r>
              <a:rPr spc="-25" dirty="0">
                <a:latin typeface="+mn-lt"/>
              </a:rPr>
              <a:t>COMPONENT</a:t>
            </a:r>
            <a:r>
              <a:rPr spc="-185" dirty="0">
                <a:latin typeface="+mn-lt"/>
              </a:rPr>
              <a:t> </a:t>
            </a:r>
            <a:r>
              <a:rPr spc="-30" dirty="0">
                <a:latin typeface="+mn-lt"/>
              </a:rPr>
              <a:t>ROLE</a:t>
            </a:r>
          </a:p>
        </p:txBody>
      </p:sp>
      <p:sp>
        <p:nvSpPr>
          <p:cNvPr id="3" name="object 3"/>
          <p:cNvSpPr/>
          <p:nvPr/>
        </p:nvSpPr>
        <p:spPr>
          <a:xfrm>
            <a:off x="2447542" y="3476244"/>
            <a:ext cx="4104133" cy="7178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766060" y="2586227"/>
            <a:ext cx="3462528" cy="9616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194050" y="2829813"/>
            <a:ext cx="260477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160" dirty="0">
                <a:solidFill>
                  <a:srgbClr val="FFFFFF"/>
                </a:solidFill>
                <a:latin typeface="Times New Roman"/>
                <a:cs typeface="Times New Roman"/>
              </a:rPr>
              <a:t>LOCAL </a:t>
            </a:r>
            <a:r>
              <a:rPr sz="2000" spc="-220" dirty="0">
                <a:solidFill>
                  <a:srgbClr val="FFFFFF"/>
                </a:solidFill>
                <a:latin typeface="Times New Roman"/>
                <a:cs typeface="Times New Roman"/>
              </a:rPr>
              <a:t>AREA</a:t>
            </a:r>
            <a:r>
              <a:rPr sz="2000" spc="-18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spc="-130" dirty="0">
                <a:solidFill>
                  <a:srgbClr val="FFFFFF"/>
                </a:solidFill>
                <a:latin typeface="Times New Roman"/>
                <a:cs typeface="Times New Roman"/>
              </a:rPr>
              <a:t>NETWORK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22376" y="4174235"/>
            <a:ext cx="3462528" cy="118567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094638" y="4529709"/>
            <a:ext cx="27165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165" dirty="0">
                <a:solidFill>
                  <a:srgbClr val="FFFFFF"/>
                </a:solidFill>
                <a:latin typeface="Times New Roman"/>
                <a:cs typeface="Times New Roman"/>
              </a:rPr>
              <a:t>PEER </a:t>
            </a:r>
            <a:r>
              <a:rPr sz="2000" spc="-80" dirty="0">
                <a:solidFill>
                  <a:srgbClr val="FFFFFF"/>
                </a:solidFill>
                <a:latin typeface="Times New Roman"/>
                <a:cs typeface="Times New Roman"/>
              </a:rPr>
              <a:t>TO </a:t>
            </a:r>
            <a:r>
              <a:rPr sz="2000" spc="-165" dirty="0">
                <a:solidFill>
                  <a:srgbClr val="FFFFFF"/>
                </a:solidFill>
                <a:latin typeface="Times New Roman"/>
                <a:cs typeface="Times New Roman"/>
              </a:rPr>
              <a:t>PEER</a:t>
            </a:r>
            <a:r>
              <a:rPr sz="2000" spc="-2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spc="-130" dirty="0">
                <a:solidFill>
                  <a:srgbClr val="FFFFFF"/>
                </a:solidFill>
                <a:latin typeface="Times New Roman"/>
                <a:cs typeface="Times New Roman"/>
              </a:rPr>
              <a:t>NETWORK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809744" y="4174235"/>
            <a:ext cx="3462528" cy="121462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5101590" y="4544695"/>
            <a:ext cx="288353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150" dirty="0">
                <a:solidFill>
                  <a:srgbClr val="FFFFFF"/>
                </a:solidFill>
                <a:latin typeface="Times New Roman"/>
                <a:cs typeface="Times New Roman"/>
              </a:rPr>
              <a:t>CLIENT </a:t>
            </a:r>
            <a:r>
              <a:rPr sz="2000" spc="-240" dirty="0">
                <a:solidFill>
                  <a:srgbClr val="FFFFFF"/>
                </a:solidFill>
                <a:latin typeface="Times New Roman"/>
                <a:cs typeface="Times New Roman"/>
              </a:rPr>
              <a:t>SERVER</a:t>
            </a:r>
            <a:r>
              <a:rPr sz="20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spc="-130" dirty="0">
                <a:solidFill>
                  <a:srgbClr val="FFFFFF"/>
                </a:solidFill>
                <a:latin typeface="Times New Roman"/>
                <a:cs typeface="Times New Roman"/>
              </a:rPr>
              <a:t>NETWORK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444" y="418922"/>
            <a:ext cx="548894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45" dirty="0"/>
              <a:t>PEER </a:t>
            </a:r>
            <a:r>
              <a:rPr sz="4000" spc="-340" dirty="0"/>
              <a:t>TO </a:t>
            </a:r>
            <a:r>
              <a:rPr sz="4000" spc="45" dirty="0"/>
              <a:t>PEER</a:t>
            </a:r>
            <a:r>
              <a:rPr sz="4000" spc="-375" dirty="0"/>
              <a:t> </a:t>
            </a:r>
            <a:r>
              <a:rPr sz="4000" spc="-30" dirty="0"/>
              <a:t>NETWORK</a:t>
            </a:r>
            <a:endParaRPr sz="4000"/>
          </a:p>
        </p:txBody>
      </p:sp>
      <p:sp>
        <p:nvSpPr>
          <p:cNvPr id="3" name="object 3"/>
          <p:cNvSpPr txBox="1"/>
          <p:nvPr/>
        </p:nvSpPr>
        <p:spPr>
          <a:xfrm>
            <a:off x="228600" y="1238758"/>
            <a:ext cx="8458200" cy="5300938"/>
          </a:xfrm>
          <a:prstGeom prst="rect">
            <a:avLst/>
          </a:prstGeom>
        </p:spPr>
        <p:txBody>
          <a:bodyPr vert="horz" wrap="square" lIns="0" tIns="78740" rIns="0" bIns="0" rtlCol="0">
            <a:spAutoFit/>
          </a:bodyPr>
          <a:lstStyle/>
          <a:p>
            <a:pPr marL="287020" marR="5080" indent="-274320" algn="just">
              <a:lnSpc>
                <a:spcPct val="80000"/>
              </a:lnSpc>
              <a:spcBef>
                <a:spcPts val="620"/>
              </a:spcBef>
              <a:buClr>
                <a:srgbClr val="D24717"/>
              </a:buClr>
              <a:buSzPct val="84090"/>
              <a:buFont typeface="Arial"/>
              <a:buChar char=""/>
              <a:tabLst>
                <a:tab pos="287020" algn="l"/>
                <a:tab pos="287655" algn="l"/>
              </a:tabLst>
            </a:pPr>
            <a:r>
              <a:rPr sz="2200" spc="-285" dirty="0">
                <a:cs typeface="Times New Roman"/>
              </a:rPr>
              <a:t>A </a:t>
            </a:r>
            <a:r>
              <a:rPr sz="2200" spc="-60" dirty="0">
                <a:cs typeface="Times New Roman"/>
              </a:rPr>
              <a:t>peer-to-peer </a:t>
            </a:r>
            <a:r>
              <a:rPr sz="2200" spc="-85" dirty="0">
                <a:cs typeface="Times New Roman"/>
              </a:rPr>
              <a:t>network </a:t>
            </a:r>
            <a:r>
              <a:rPr sz="2200" spc="-140" dirty="0">
                <a:cs typeface="Times New Roman"/>
              </a:rPr>
              <a:t>is </a:t>
            </a:r>
            <a:r>
              <a:rPr sz="2200" spc="-175" dirty="0">
                <a:cs typeface="Times New Roman"/>
              </a:rPr>
              <a:t>a </a:t>
            </a:r>
            <a:r>
              <a:rPr sz="2200" spc="-75" dirty="0">
                <a:cs typeface="Times New Roman"/>
              </a:rPr>
              <a:t>distributed </a:t>
            </a:r>
            <a:r>
              <a:rPr sz="2200" spc="-85" dirty="0">
                <a:cs typeface="Times New Roman"/>
              </a:rPr>
              <a:t>network </a:t>
            </a:r>
            <a:r>
              <a:rPr sz="2200" spc="-75" dirty="0">
                <a:cs typeface="Times New Roman"/>
              </a:rPr>
              <a:t>architecture </a:t>
            </a:r>
            <a:r>
              <a:rPr sz="2200" spc="-114" dirty="0">
                <a:cs typeface="Times New Roman"/>
              </a:rPr>
              <a:t>composed </a:t>
            </a:r>
            <a:r>
              <a:rPr sz="2200" spc="-130" dirty="0">
                <a:cs typeface="Times New Roman"/>
              </a:rPr>
              <a:t>of  </a:t>
            </a:r>
            <a:r>
              <a:rPr sz="2200" spc="-85" dirty="0">
                <a:cs typeface="Times New Roman"/>
              </a:rPr>
              <a:t>participants </a:t>
            </a:r>
            <a:r>
              <a:rPr sz="2200" spc="-75" dirty="0">
                <a:cs typeface="Times New Roman"/>
              </a:rPr>
              <a:t>that </a:t>
            </a:r>
            <a:r>
              <a:rPr sz="2200" spc="-145" dirty="0">
                <a:cs typeface="Times New Roman"/>
              </a:rPr>
              <a:t>make </a:t>
            </a:r>
            <a:r>
              <a:rPr sz="2200" spc="-175" dirty="0">
                <a:cs typeface="Times New Roman"/>
              </a:rPr>
              <a:t>a </a:t>
            </a:r>
            <a:r>
              <a:rPr sz="2200" spc="-55" dirty="0">
                <a:cs typeface="Times New Roman"/>
              </a:rPr>
              <a:t>portion </a:t>
            </a:r>
            <a:r>
              <a:rPr sz="2200" spc="-130" dirty="0">
                <a:cs typeface="Times New Roman"/>
              </a:rPr>
              <a:t>of </a:t>
            </a:r>
            <a:r>
              <a:rPr sz="2200" spc="-60" dirty="0">
                <a:cs typeface="Times New Roman"/>
              </a:rPr>
              <a:t>their </a:t>
            </a:r>
            <a:r>
              <a:rPr sz="2200" spc="-75" dirty="0">
                <a:cs typeface="Times New Roman"/>
              </a:rPr>
              <a:t>resources, </a:t>
            </a:r>
            <a:r>
              <a:rPr sz="2200" spc="-125" dirty="0">
                <a:cs typeface="Times New Roman"/>
              </a:rPr>
              <a:t>such </a:t>
            </a:r>
            <a:r>
              <a:rPr sz="2200" spc="-175" dirty="0">
                <a:cs typeface="Times New Roman"/>
              </a:rPr>
              <a:t>as </a:t>
            </a:r>
            <a:r>
              <a:rPr sz="2200" spc="-120" dirty="0">
                <a:cs typeface="Times New Roman"/>
              </a:rPr>
              <a:t>processing  </a:t>
            </a:r>
            <a:r>
              <a:rPr sz="2200" spc="-105" dirty="0">
                <a:cs typeface="Times New Roman"/>
              </a:rPr>
              <a:t>power, </a:t>
            </a:r>
            <a:r>
              <a:rPr sz="2200" spc="-130" dirty="0">
                <a:cs typeface="Times New Roman"/>
              </a:rPr>
              <a:t>disk </a:t>
            </a:r>
            <a:r>
              <a:rPr sz="2200" spc="-95" dirty="0">
                <a:cs typeface="Times New Roman"/>
              </a:rPr>
              <a:t>storage </a:t>
            </a:r>
            <a:r>
              <a:rPr sz="2200" spc="-40" dirty="0">
                <a:cs typeface="Times New Roman"/>
              </a:rPr>
              <a:t>or </a:t>
            </a:r>
            <a:r>
              <a:rPr sz="2200" spc="-85" dirty="0">
                <a:cs typeface="Times New Roman"/>
              </a:rPr>
              <a:t>network </a:t>
            </a:r>
            <a:r>
              <a:rPr sz="2200" spc="-110" dirty="0">
                <a:cs typeface="Times New Roman"/>
              </a:rPr>
              <a:t>bandwidth </a:t>
            </a:r>
            <a:r>
              <a:rPr sz="2200" spc="-90" dirty="0">
                <a:cs typeface="Times New Roman"/>
              </a:rPr>
              <a:t>directly </a:t>
            </a:r>
            <a:r>
              <a:rPr sz="2200" spc="-35" dirty="0">
                <a:cs typeface="Times New Roman"/>
              </a:rPr>
              <a:t>to </a:t>
            </a:r>
            <a:r>
              <a:rPr sz="2200" spc="-85" dirty="0">
                <a:cs typeface="Times New Roman"/>
              </a:rPr>
              <a:t>network participants  </a:t>
            </a:r>
            <a:r>
              <a:rPr sz="2200" spc="-75" dirty="0">
                <a:cs typeface="Times New Roman"/>
              </a:rPr>
              <a:t>without </a:t>
            </a:r>
            <a:r>
              <a:rPr sz="2200" spc="-65" dirty="0">
                <a:cs typeface="Times New Roman"/>
              </a:rPr>
              <a:t>the </a:t>
            </a:r>
            <a:r>
              <a:rPr sz="2200" spc="-95" dirty="0">
                <a:cs typeface="Times New Roman"/>
              </a:rPr>
              <a:t>need </a:t>
            </a:r>
            <a:r>
              <a:rPr sz="2200" spc="-80" dirty="0">
                <a:cs typeface="Times New Roman"/>
              </a:rPr>
              <a:t>for </a:t>
            </a:r>
            <a:r>
              <a:rPr sz="2200" spc="-75" dirty="0">
                <a:cs typeface="Times New Roman"/>
              </a:rPr>
              <a:t>central </a:t>
            </a:r>
            <a:r>
              <a:rPr sz="2200" spc="-90" dirty="0">
                <a:cs typeface="Times New Roman"/>
              </a:rPr>
              <a:t>coordination</a:t>
            </a:r>
            <a:r>
              <a:rPr sz="2200" spc="120" dirty="0">
                <a:cs typeface="Times New Roman"/>
              </a:rPr>
              <a:t> </a:t>
            </a:r>
            <a:r>
              <a:rPr sz="2200" spc="-100" dirty="0">
                <a:cs typeface="Times New Roman"/>
              </a:rPr>
              <a:t>instances.</a:t>
            </a:r>
            <a:endParaRPr sz="2200">
              <a:cs typeface="Times New Roman"/>
            </a:endParaRPr>
          </a:p>
          <a:p>
            <a:pPr marL="287020" marR="671195" indent="-274320" algn="just">
              <a:lnSpc>
                <a:spcPct val="80000"/>
              </a:lnSpc>
              <a:spcBef>
                <a:spcPts val="600"/>
              </a:spcBef>
              <a:buClr>
                <a:srgbClr val="D24717"/>
              </a:buClr>
              <a:buSzPct val="84090"/>
              <a:buFont typeface="Arial"/>
              <a:buChar char=""/>
              <a:tabLst>
                <a:tab pos="287020" algn="l"/>
                <a:tab pos="287655" algn="l"/>
              </a:tabLst>
            </a:pPr>
            <a:r>
              <a:rPr sz="2200" spc="-125" dirty="0">
                <a:cs typeface="Times New Roman"/>
              </a:rPr>
              <a:t>Used largely </a:t>
            </a:r>
            <a:r>
              <a:rPr sz="2200" spc="-80" dirty="0">
                <a:cs typeface="Times New Roman"/>
              </a:rPr>
              <a:t>for </a:t>
            </a:r>
            <a:r>
              <a:rPr sz="2200" spc="-114" dirty="0">
                <a:cs typeface="Times New Roman"/>
              </a:rPr>
              <a:t>sharing </a:t>
            </a:r>
            <a:r>
              <a:rPr sz="2200" spc="-130" dirty="0">
                <a:cs typeface="Times New Roman"/>
              </a:rPr>
              <a:t>of </a:t>
            </a:r>
            <a:r>
              <a:rPr sz="2200" spc="-65" dirty="0">
                <a:cs typeface="Times New Roman"/>
              </a:rPr>
              <a:t>content </a:t>
            </a:r>
            <a:r>
              <a:rPr sz="2200" spc="-125" dirty="0">
                <a:cs typeface="Times New Roman"/>
              </a:rPr>
              <a:t>files such </a:t>
            </a:r>
            <a:r>
              <a:rPr sz="2200" spc="-175" dirty="0">
                <a:cs typeface="Times New Roman"/>
              </a:rPr>
              <a:t>as </a:t>
            </a:r>
            <a:r>
              <a:rPr sz="2200" spc="-90" dirty="0">
                <a:cs typeface="Times New Roman"/>
              </a:rPr>
              <a:t>audio, video, </a:t>
            </a:r>
            <a:r>
              <a:rPr sz="2200" spc="-110" dirty="0">
                <a:cs typeface="Times New Roman"/>
              </a:rPr>
              <a:t>data </a:t>
            </a:r>
            <a:r>
              <a:rPr sz="2200" spc="-40" dirty="0">
                <a:cs typeface="Times New Roman"/>
              </a:rPr>
              <a:t>or  </a:t>
            </a:r>
            <a:r>
              <a:rPr sz="2200" spc="-130" dirty="0">
                <a:cs typeface="Times New Roman"/>
              </a:rPr>
              <a:t>anything </a:t>
            </a:r>
            <a:r>
              <a:rPr sz="2200" spc="-105" dirty="0">
                <a:cs typeface="Times New Roman"/>
              </a:rPr>
              <a:t>in </a:t>
            </a:r>
            <a:r>
              <a:rPr sz="2200" spc="-175" dirty="0">
                <a:cs typeface="Times New Roman"/>
              </a:rPr>
              <a:t>a </a:t>
            </a:r>
            <a:r>
              <a:rPr sz="2200" spc="-100" dirty="0">
                <a:cs typeface="Times New Roman"/>
              </a:rPr>
              <a:t>digital</a:t>
            </a:r>
            <a:r>
              <a:rPr sz="2200" spc="-195" dirty="0">
                <a:cs typeface="Times New Roman"/>
              </a:rPr>
              <a:t> </a:t>
            </a:r>
            <a:r>
              <a:rPr sz="2200" spc="-60" dirty="0">
                <a:cs typeface="Times New Roman"/>
              </a:rPr>
              <a:t>format.</a:t>
            </a:r>
            <a:endParaRPr sz="2200">
              <a:cs typeface="Times New Roman"/>
            </a:endParaRPr>
          </a:p>
          <a:p>
            <a:pPr marL="287020" indent="-274320" algn="just">
              <a:lnSpc>
                <a:spcPct val="100000"/>
              </a:lnSpc>
              <a:spcBef>
                <a:spcPts val="75"/>
              </a:spcBef>
              <a:buClr>
                <a:srgbClr val="D24717"/>
              </a:buClr>
              <a:buSzPct val="84090"/>
              <a:buFont typeface="Arial"/>
              <a:buChar char=""/>
              <a:tabLst>
                <a:tab pos="287020" algn="l"/>
                <a:tab pos="287655" algn="l"/>
              </a:tabLst>
            </a:pPr>
            <a:r>
              <a:rPr sz="2200" spc="-85" dirty="0">
                <a:cs typeface="Times New Roman"/>
              </a:rPr>
              <a:t>There </a:t>
            </a:r>
            <a:r>
              <a:rPr sz="2200" spc="-90" dirty="0">
                <a:cs typeface="Times New Roman"/>
              </a:rPr>
              <a:t>are </a:t>
            </a:r>
            <a:r>
              <a:rPr sz="2200" spc="-160" dirty="0">
                <a:cs typeface="Times New Roman"/>
              </a:rPr>
              <a:t>many </a:t>
            </a:r>
            <a:r>
              <a:rPr sz="2200" spc="-95" dirty="0">
                <a:cs typeface="Times New Roman"/>
              </a:rPr>
              <a:t>p2p </a:t>
            </a:r>
            <a:r>
              <a:rPr sz="2200" spc="-85" dirty="0">
                <a:cs typeface="Times New Roman"/>
              </a:rPr>
              <a:t>protocols </a:t>
            </a:r>
            <a:r>
              <a:rPr sz="2200" spc="-125" dirty="0">
                <a:cs typeface="Times New Roman"/>
              </a:rPr>
              <a:t>such </a:t>
            </a:r>
            <a:r>
              <a:rPr sz="2200" spc="-175" dirty="0">
                <a:cs typeface="Times New Roman"/>
              </a:rPr>
              <a:t>as </a:t>
            </a:r>
            <a:r>
              <a:rPr sz="2200" spc="-95" dirty="0">
                <a:cs typeface="Times New Roman"/>
              </a:rPr>
              <a:t>Ares, </a:t>
            </a:r>
            <a:r>
              <a:rPr sz="2200" spc="-50" dirty="0">
                <a:cs typeface="Times New Roman"/>
              </a:rPr>
              <a:t>Bittorrent, </a:t>
            </a:r>
            <a:r>
              <a:rPr sz="2200" spc="-40" dirty="0">
                <a:cs typeface="Times New Roman"/>
              </a:rPr>
              <a:t>or</a:t>
            </a:r>
            <a:r>
              <a:rPr sz="2200" spc="250" dirty="0">
                <a:cs typeface="Times New Roman"/>
              </a:rPr>
              <a:t> </a:t>
            </a:r>
            <a:r>
              <a:rPr sz="2200" spc="-130" dirty="0">
                <a:cs typeface="Times New Roman"/>
              </a:rPr>
              <a:t>eDonkey.</a:t>
            </a:r>
            <a:endParaRPr sz="2200">
              <a:cs typeface="Times New Roman"/>
            </a:endParaRPr>
          </a:p>
          <a:p>
            <a:pPr marL="287020" indent="-274320" algn="just">
              <a:lnSpc>
                <a:spcPct val="100000"/>
              </a:lnSpc>
              <a:spcBef>
                <a:spcPts val="70"/>
              </a:spcBef>
              <a:buClr>
                <a:srgbClr val="D24717"/>
              </a:buClr>
              <a:buSzPct val="84090"/>
              <a:buFont typeface="Arial"/>
              <a:buChar char=""/>
              <a:tabLst>
                <a:tab pos="287020" algn="l"/>
                <a:tab pos="287655" algn="l"/>
              </a:tabLst>
            </a:pPr>
            <a:r>
              <a:rPr sz="2200" spc="-130" dirty="0">
                <a:cs typeface="Times New Roman"/>
              </a:rPr>
              <a:t>Can </a:t>
            </a:r>
            <a:r>
              <a:rPr sz="2200" spc="-105" dirty="0">
                <a:cs typeface="Times New Roman"/>
              </a:rPr>
              <a:t>be </a:t>
            </a:r>
            <a:r>
              <a:rPr sz="2200" spc="-120" dirty="0">
                <a:cs typeface="Times New Roman"/>
              </a:rPr>
              <a:t>very</a:t>
            </a:r>
            <a:r>
              <a:rPr sz="2200" spc="55" dirty="0">
                <a:cs typeface="Times New Roman"/>
              </a:rPr>
              <a:t> </a:t>
            </a:r>
            <a:r>
              <a:rPr sz="2200" spc="-105" dirty="0">
                <a:cs typeface="Times New Roman"/>
              </a:rPr>
              <a:t>large</a:t>
            </a:r>
            <a:endParaRPr sz="2200">
              <a:cs typeface="Times New Roman"/>
            </a:endParaRPr>
          </a:p>
          <a:p>
            <a:pPr marL="287020" marR="135890" indent="-274320" algn="just">
              <a:lnSpc>
                <a:spcPts val="2110"/>
              </a:lnSpc>
              <a:spcBef>
                <a:spcPts val="585"/>
              </a:spcBef>
              <a:buClr>
                <a:srgbClr val="D24717"/>
              </a:buClr>
              <a:buSzPct val="84090"/>
              <a:buFont typeface="Arial"/>
              <a:buChar char=""/>
              <a:tabLst>
                <a:tab pos="287020" algn="l"/>
                <a:tab pos="287655" algn="l"/>
              </a:tabLst>
            </a:pPr>
            <a:r>
              <a:rPr sz="2200" spc="-130" dirty="0">
                <a:cs typeface="Times New Roman"/>
              </a:rPr>
              <a:t>Can </a:t>
            </a:r>
            <a:r>
              <a:rPr sz="2200" spc="-135" dirty="0">
                <a:cs typeface="Times New Roman"/>
              </a:rPr>
              <a:t>also </a:t>
            </a:r>
            <a:r>
              <a:rPr sz="2200" spc="-105" dirty="0">
                <a:cs typeface="Times New Roman"/>
              </a:rPr>
              <a:t>be </a:t>
            </a:r>
            <a:r>
              <a:rPr sz="2200" spc="-114" dirty="0">
                <a:cs typeface="Times New Roman"/>
              </a:rPr>
              <a:t>used </a:t>
            </a:r>
            <a:r>
              <a:rPr sz="2200" spc="-80" dirty="0">
                <a:cs typeface="Times New Roman"/>
              </a:rPr>
              <a:t>for </a:t>
            </a:r>
            <a:r>
              <a:rPr sz="2200" spc="-130" dirty="0">
                <a:cs typeface="Times New Roman"/>
              </a:rPr>
              <a:t>business </a:t>
            </a:r>
            <a:r>
              <a:rPr sz="2200" spc="-100" dirty="0">
                <a:cs typeface="Times New Roman"/>
              </a:rPr>
              <a:t>solutions </a:t>
            </a:r>
            <a:r>
              <a:rPr sz="2200" spc="-80" dirty="0">
                <a:cs typeface="Times New Roman"/>
              </a:rPr>
              <a:t>for </a:t>
            </a:r>
            <a:r>
              <a:rPr sz="2200" spc="-110" dirty="0">
                <a:cs typeface="Times New Roman"/>
              </a:rPr>
              <a:t>relatively </a:t>
            </a:r>
            <a:r>
              <a:rPr sz="2200" spc="-130" dirty="0">
                <a:cs typeface="Times New Roman"/>
              </a:rPr>
              <a:t>small </a:t>
            </a:r>
            <a:r>
              <a:rPr sz="2200" spc="-125" dirty="0">
                <a:cs typeface="Times New Roman"/>
              </a:rPr>
              <a:t>companies </a:t>
            </a:r>
            <a:r>
              <a:rPr sz="2200" spc="-75" dirty="0">
                <a:cs typeface="Times New Roman"/>
              </a:rPr>
              <a:t>that  </a:t>
            </a:r>
            <a:r>
              <a:rPr sz="2200" spc="-190" dirty="0">
                <a:cs typeface="Times New Roman"/>
              </a:rPr>
              <a:t>may </a:t>
            </a:r>
            <a:r>
              <a:rPr sz="2200" spc="-55" dirty="0">
                <a:cs typeface="Times New Roman"/>
              </a:rPr>
              <a:t>not </a:t>
            </a:r>
            <a:r>
              <a:rPr sz="2200" spc="-175" dirty="0">
                <a:cs typeface="Times New Roman"/>
              </a:rPr>
              <a:t>have </a:t>
            </a:r>
            <a:r>
              <a:rPr sz="2200" spc="-95" dirty="0">
                <a:cs typeface="Times New Roman"/>
              </a:rPr>
              <a:t>resources </a:t>
            </a:r>
            <a:r>
              <a:rPr sz="2200" spc="-150" dirty="0">
                <a:cs typeface="Times New Roman"/>
              </a:rPr>
              <a:t>available </a:t>
            </a:r>
            <a:r>
              <a:rPr sz="2200" spc="-35" dirty="0">
                <a:cs typeface="Times New Roman"/>
              </a:rPr>
              <a:t>to </a:t>
            </a:r>
            <a:r>
              <a:rPr sz="2200" spc="-90" dirty="0">
                <a:cs typeface="Times New Roman"/>
              </a:rPr>
              <a:t>implement </a:t>
            </a:r>
            <a:r>
              <a:rPr sz="2200" spc="-175" dirty="0">
                <a:cs typeface="Times New Roman"/>
              </a:rPr>
              <a:t>a</a:t>
            </a:r>
            <a:r>
              <a:rPr sz="2200" spc="-310" dirty="0">
                <a:cs typeface="Times New Roman"/>
              </a:rPr>
              <a:t> </a:t>
            </a:r>
            <a:r>
              <a:rPr sz="2200" spc="-80" dirty="0">
                <a:cs typeface="Times New Roman"/>
              </a:rPr>
              <a:t>server </a:t>
            </a:r>
            <a:r>
              <a:rPr sz="2200" spc="-70" dirty="0">
                <a:cs typeface="Times New Roman"/>
              </a:rPr>
              <a:t>solution.</a:t>
            </a:r>
            <a:endParaRPr sz="2200">
              <a:cs typeface="Times New Roman"/>
            </a:endParaRPr>
          </a:p>
          <a:p>
            <a:pPr marL="287020" marR="57785" indent="-274320" algn="just">
              <a:lnSpc>
                <a:spcPct val="80000"/>
              </a:lnSpc>
              <a:spcBef>
                <a:spcPts val="620"/>
              </a:spcBef>
              <a:buClr>
                <a:srgbClr val="D24717"/>
              </a:buClr>
              <a:buSzPct val="84090"/>
              <a:buFont typeface="Arial"/>
              <a:buChar char=""/>
              <a:tabLst>
                <a:tab pos="287020" algn="l"/>
                <a:tab pos="287655" algn="l"/>
                <a:tab pos="2560320" algn="l"/>
              </a:tabLst>
            </a:pPr>
            <a:r>
              <a:rPr sz="2200" spc="-95" dirty="0">
                <a:cs typeface="Times New Roman"/>
              </a:rPr>
              <a:t>Peer </a:t>
            </a:r>
            <a:r>
              <a:rPr sz="2200" spc="-40" dirty="0">
                <a:cs typeface="Times New Roman"/>
              </a:rPr>
              <a:t>to</a:t>
            </a:r>
            <a:r>
              <a:rPr sz="2200" spc="60" dirty="0">
                <a:cs typeface="Times New Roman"/>
              </a:rPr>
              <a:t> </a:t>
            </a:r>
            <a:r>
              <a:rPr sz="2200" spc="-65" dirty="0">
                <a:cs typeface="Times New Roman"/>
              </a:rPr>
              <a:t>peer</a:t>
            </a:r>
            <a:r>
              <a:rPr sz="2200" spc="-30" dirty="0">
                <a:cs typeface="Times New Roman"/>
              </a:rPr>
              <a:t> </a:t>
            </a:r>
            <a:r>
              <a:rPr sz="2200" spc="-85" dirty="0">
                <a:cs typeface="Times New Roman"/>
              </a:rPr>
              <a:t>network	</a:t>
            </a:r>
            <a:r>
              <a:rPr sz="2200" spc="-140" dirty="0">
                <a:cs typeface="Times New Roman"/>
              </a:rPr>
              <a:t>is </a:t>
            </a:r>
            <a:r>
              <a:rPr sz="2200" spc="-120" dirty="0">
                <a:cs typeface="Times New Roman"/>
              </a:rPr>
              <a:t>useful </a:t>
            </a:r>
            <a:r>
              <a:rPr sz="2200" spc="-80" dirty="0">
                <a:cs typeface="Times New Roman"/>
              </a:rPr>
              <a:t>for </a:t>
            </a:r>
            <a:r>
              <a:rPr sz="2200" spc="-175" dirty="0">
                <a:cs typeface="Times New Roman"/>
              </a:rPr>
              <a:t>a </a:t>
            </a:r>
            <a:r>
              <a:rPr sz="2200" spc="-130" dirty="0">
                <a:cs typeface="Times New Roman"/>
              </a:rPr>
              <a:t>small </a:t>
            </a:r>
            <a:r>
              <a:rPr sz="2200" spc="-85" dirty="0">
                <a:cs typeface="Times New Roman"/>
              </a:rPr>
              <a:t>network </a:t>
            </a:r>
            <a:r>
              <a:rPr sz="2200" spc="-110" dirty="0">
                <a:cs typeface="Times New Roman"/>
              </a:rPr>
              <a:t>containing </a:t>
            </a:r>
            <a:r>
              <a:rPr sz="2200" spc="-135" dirty="0">
                <a:cs typeface="Times New Roman"/>
              </a:rPr>
              <a:t>less </a:t>
            </a:r>
            <a:r>
              <a:rPr sz="2200" spc="-100" dirty="0">
                <a:cs typeface="Times New Roman"/>
              </a:rPr>
              <a:t>than </a:t>
            </a:r>
            <a:r>
              <a:rPr sz="2200" spc="-95" dirty="0">
                <a:cs typeface="Times New Roman"/>
              </a:rPr>
              <a:t>10  </a:t>
            </a:r>
            <a:r>
              <a:rPr sz="2200" spc="-80" dirty="0">
                <a:cs typeface="Times New Roman"/>
              </a:rPr>
              <a:t>computers </a:t>
            </a:r>
            <a:r>
              <a:rPr sz="2200" spc="-95" dirty="0">
                <a:cs typeface="Times New Roman"/>
              </a:rPr>
              <a:t>on </a:t>
            </a:r>
            <a:r>
              <a:rPr sz="2200" spc="-175" dirty="0">
                <a:cs typeface="Times New Roman"/>
              </a:rPr>
              <a:t>a </a:t>
            </a:r>
            <a:r>
              <a:rPr sz="2200" spc="-125" dirty="0">
                <a:cs typeface="Times New Roman"/>
              </a:rPr>
              <a:t>single </a:t>
            </a:r>
            <a:r>
              <a:rPr sz="2200" spc="-220" dirty="0">
                <a:cs typeface="Times New Roman"/>
              </a:rPr>
              <a:t>LAN</a:t>
            </a:r>
            <a:r>
              <a:rPr sz="2200" spc="-140" dirty="0">
                <a:cs typeface="Times New Roman"/>
              </a:rPr>
              <a:t> </a:t>
            </a:r>
            <a:r>
              <a:rPr sz="2200" spc="90" dirty="0">
                <a:cs typeface="Times New Roman"/>
              </a:rPr>
              <a:t>.</a:t>
            </a:r>
            <a:endParaRPr sz="2200">
              <a:cs typeface="Times New Roman"/>
            </a:endParaRPr>
          </a:p>
          <a:p>
            <a:pPr marL="287020" marR="414020" indent="-274320" algn="just">
              <a:lnSpc>
                <a:spcPts val="2110"/>
              </a:lnSpc>
              <a:spcBef>
                <a:spcPts val="585"/>
              </a:spcBef>
              <a:buClr>
                <a:srgbClr val="D24717"/>
              </a:buClr>
              <a:buSzPct val="84090"/>
              <a:buFont typeface="Arial"/>
              <a:buChar char=""/>
              <a:tabLst>
                <a:tab pos="287020" algn="l"/>
                <a:tab pos="287655" algn="l"/>
              </a:tabLst>
            </a:pPr>
            <a:r>
              <a:rPr sz="2200" spc="-130" dirty="0">
                <a:cs typeface="Times New Roman"/>
              </a:rPr>
              <a:t>In </a:t>
            </a:r>
            <a:r>
              <a:rPr sz="2200" spc="-65" dirty="0">
                <a:cs typeface="Times New Roman"/>
              </a:rPr>
              <a:t>peer </a:t>
            </a:r>
            <a:r>
              <a:rPr sz="2200" spc="-35" dirty="0">
                <a:cs typeface="Times New Roman"/>
              </a:rPr>
              <a:t>to </a:t>
            </a:r>
            <a:r>
              <a:rPr sz="2200" spc="-65" dirty="0">
                <a:cs typeface="Times New Roman"/>
              </a:rPr>
              <a:t>peer </a:t>
            </a:r>
            <a:r>
              <a:rPr sz="2200" spc="-85" dirty="0">
                <a:cs typeface="Times New Roman"/>
              </a:rPr>
              <a:t>network </a:t>
            </a:r>
            <a:r>
              <a:rPr sz="2200" spc="-125" dirty="0">
                <a:cs typeface="Times New Roman"/>
              </a:rPr>
              <a:t>each </a:t>
            </a:r>
            <a:r>
              <a:rPr sz="2200" spc="-75" dirty="0">
                <a:cs typeface="Times New Roman"/>
              </a:rPr>
              <a:t>computer </a:t>
            </a:r>
            <a:r>
              <a:rPr sz="2200" spc="-135" dirty="0">
                <a:cs typeface="Times New Roman"/>
              </a:rPr>
              <a:t>can </a:t>
            </a:r>
            <a:r>
              <a:rPr sz="2200" spc="-95" dirty="0">
                <a:cs typeface="Times New Roman"/>
              </a:rPr>
              <a:t>function </a:t>
            </a:r>
            <a:r>
              <a:rPr sz="2200" spc="-175" dirty="0">
                <a:cs typeface="Times New Roman"/>
              </a:rPr>
              <a:t>as </a:t>
            </a:r>
            <a:r>
              <a:rPr sz="2200" spc="-80" dirty="0">
                <a:cs typeface="Times New Roman"/>
              </a:rPr>
              <a:t>both </a:t>
            </a:r>
            <a:r>
              <a:rPr sz="2200" spc="-85" dirty="0">
                <a:cs typeface="Times New Roman"/>
              </a:rPr>
              <a:t>client </a:t>
            </a:r>
            <a:r>
              <a:rPr sz="2200" spc="-130" dirty="0">
                <a:cs typeface="Times New Roman"/>
              </a:rPr>
              <a:t>and  </a:t>
            </a:r>
            <a:r>
              <a:rPr sz="2200" spc="-85" dirty="0">
                <a:cs typeface="Times New Roman"/>
              </a:rPr>
              <a:t>server.</a:t>
            </a:r>
            <a:endParaRPr sz="2200">
              <a:cs typeface="Times New Roman"/>
            </a:endParaRPr>
          </a:p>
          <a:p>
            <a:pPr marL="287020" marR="191770" indent="-274320" algn="just">
              <a:lnSpc>
                <a:spcPts val="2110"/>
              </a:lnSpc>
              <a:spcBef>
                <a:spcPts val="610"/>
              </a:spcBef>
              <a:buClr>
                <a:srgbClr val="D24717"/>
              </a:buClr>
              <a:buSzPct val="84090"/>
              <a:buFont typeface="Arial"/>
              <a:buChar char=""/>
              <a:tabLst>
                <a:tab pos="287020" algn="l"/>
                <a:tab pos="287655" algn="l"/>
              </a:tabLst>
            </a:pPr>
            <a:r>
              <a:rPr sz="2200" spc="-95" dirty="0">
                <a:cs typeface="Times New Roman"/>
              </a:rPr>
              <a:t>Peer </a:t>
            </a:r>
            <a:r>
              <a:rPr sz="2200" spc="-40" dirty="0">
                <a:cs typeface="Times New Roman"/>
              </a:rPr>
              <a:t>to </a:t>
            </a:r>
            <a:r>
              <a:rPr sz="2200" spc="-65" dirty="0">
                <a:cs typeface="Times New Roman"/>
              </a:rPr>
              <a:t>peer </a:t>
            </a:r>
            <a:r>
              <a:rPr sz="2200" spc="-95" dirty="0">
                <a:cs typeface="Times New Roman"/>
              </a:rPr>
              <a:t>networks do </a:t>
            </a:r>
            <a:r>
              <a:rPr sz="2200" spc="-55" dirty="0">
                <a:cs typeface="Times New Roman"/>
              </a:rPr>
              <a:t>not </a:t>
            </a:r>
            <a:r>
              <a:rPr sz="2200" spc="-175" dirty="0">
                <a:cs typeface="Times New Roman"/>
              </a:rPr>
              <a:t>have a </a:t>
            </a:r>
            <a:r>
              <a:rPr sz="2200" spc="-80" dirty="0">
                <a:cs typeface="Times New Roman"/>
              </a:rPr>
              <a:t>central </a:t>
            </a:r>
            <a:r>
              <a:rPr sz="2200" spc="-70" dirty="0">
                <a:cs typeface="Times New Roman"/>
              </a:rPr>
              <a:t>control </a:t>
            </a:r>
            <a:r>
              <a:rPr sz="2200" spc="-80" dirty="0">
                <a:cs typeface="Times New Roman"/>
              </a:rPr>
              <a:t>system.There </a:t>
            </a:r>
            <a:r>
              <a:rPr sz="2200" spc="-90" dirty="0">
                <a:cs typeface="Times New Roman"/>
              </a:rPr>
              <a:t>are </a:t>
            </a:r>
            <a:r>
              <a:rPr sz="2200" spc="-95" dirty="0">
                <a:cs typeface="Times New Roman"/>
              </a:rPr>
              <a:t>no  </a:t>
            </a:r>
            <a:r>
              <a:rPr sz="2200" spc="-85" dirty="0">
                <a:cs typeface="Times New Roman"/>
              </a:rPr>
              <a:t>servers </a:t>
            </a:r>
            <a:r>
              <a:rPr sz="2200" spc="-105" dirty="0">
                <a:cs typeface="Times New Roman"/>
              </a:rPr>
              <a:t>in </a:t>
            </a:r>
            <a:r>
              <a:rPr sz="2200" spc="-65" dirty="0">
                <a:cs typeface="Times New Roman"/>
              </a:rPr>
              <a:t>peer</a:t>
            </a:r>
            <a:r>
              <a:rPr sz="2200" spc="55" dirty="0">
                <a:cs typeface="Times New Roman"/>
              </a:rPr>
              <a:t> </a:t>
            </a:r>
            <a:r>
              <a:rPr sz="2200" spc="-80" dirty="0">
                <a:cs typeface="Times New Roman"/>
              </a:rPr>
              <a:t>networks.</a:t>
            </a:r>
            <a:endParaRPr sz="2200">
              <a:cs typeface="Times New Roman"/>
            </a:endParaRPr>
          </a:p>
          <a:p>
            <a:pPr marL="287020" indent="-274320" algn="just">
              <a:lnSpc>
                <a:spcPct val="100000"/>
              </a:lnSpc>
              <a:spcBef>
                <a:spcPts val="90"/>
              </a:spcBef>
              <a:buClr>
                <a:srgbClr val="D24717"/>
              </a:buClr>
              <a:buSzPct val="84090"/>
              <a:buFont typeface="Arial"/>
              <a:buChar char=""/>
              <a:tabLst>
                <a:tab pos="287020" algn="l"/>
                <a:tab pos="287655" algn="l"/>
              </a:tabLst>
            </a:pPr>
            <a:r>
              <a:rPr sz="2200" spc="-95" dirty="0">
                <a:cs typeface="Times New Roman"/>
              </a:rPr>
              <a:t>Peer networks </a:t>
            </a:r>
            <a:r>
              <a:rPr sz="2200" spc="-90" dirty="0">
                <a:cs typeface="Times New Roman"/>
              </a:rPr>
              <a:t>are </a:t>
            </a:r>
            <a:r>
              <a:rPr sz="2200" spc="-120" dirty="0">
                <a:cs typeface="Times New Roman"/>
              </a:rPr>
              <a:t>amplified </a:t>
            </a:r>
            <a:r>
              <a:rPr sz="2200" spc="-70" dirty="0">
                <a:cs typeface="Times New Roman"/>
              </a:rPr>
              <a:t>into </a:t>
            </a:r>
            <a:r>
              <a:rPr sz="2200" spc="-114" dirty="0">
                <a:cs typeface="Times New Roman"/>
              </a:rPr>
              <a:t>home</a:t>
            </a:r>
            <a:r>
              <a:rPr sz="2200" spc="180" dirty="0">
                <a:cs typeface="Times New Roman"/>
              </a:rPr>
              <a:t> </a:t>
            </a:r>
            <a:r>
              <a:rPr sz="2200" spc="-75" dirty="0">
                <a:cs typeface="Times New Roman"/>
              </a:rPr>
              <a:t>group.</a:t>
            </a:r>
            <a:endParaRPr sz="2200"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80264"/>
            <a:ext cx="9144000" cy="9977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3200" spc="-120" dirty="0">
                <a:latin typeface="+mn-lt"/>
              </a:rPr>
              <a:t>ADVANTAGES </a:t>
            </a:r>
            <a:r>
              <a:rPr sz="3200" spc="-145" dirty="0">
                <a:latin typeface="+mn-lt"/>
              </a:rPr>
              <a:t>&amp; </a:t>
            </a:r>
            <a:r>
              <a:rPr sz="3200" spc="-65" dirty="0">
                <a:latin typeface="+mn-lt"/>
              </a:rPr>
              <a:t>DISADVANTAGES</a:t>
            </a:r>
            <a:r>
              <a:rPr sz="3200" spc="-370" dirty="0">
                <a:latin typeface="+mn-lt"/>
              </a:rPr>
              <a:t> </a:t>
            </a:r>
            <a:r>
              <a:rPr sz="3200" spc="-110" dirty="0">
                <a:latin typeface="+mn-lt"/>
              </a:rPr>
              <a:t>OF  </a:t>
            </a:r>
            <a:r>
              <a:rPr sz="3200" spc="45" dirty="0">
                <a:latin typeface="+mn-lt"/>
              </a:rPr>
              <a:t>PEER </a:t>
            </a:r>
            <a:r>
              <a:rPr sz="3200" spc="-305" dirty="0">
                <a:latin typeface="+mn-lt"/>
              </a:rPr>
              <a:t>TO </a:t>
            </a:r>
            <a:r>
              <a:rPr sz="3200" spc="50" dirty="0">
                <a:latin typeface="+mn-lt"/>
              </a:rPr>
              <a:t>PEER</a:t>
            </a:r>
            <a:r>
              <a:rPr sz="3200" spc="-300" dirty="0">
                <a:latin typeface="+mn-lt"/>
              </a:rPr>
              <a:t> </a:t>
            </a:r>
            <a:r>
              <a:rPr sz="3200" spc="-30" dirty="0">
                <a:latin typeface="+mn-lt"/>
              </a:rPr>
              <a:t>NETWORK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93444" y="1332430"/>
            <a:ext cx="3464560" cy="3134360"/>
          </a:xfrm>
          <a:prstGeom prst="rect">
            <a:avLst/>
          </a:prstGeom>
        </p:spPr>
        <p:txBody>
          <a:bodyPr vert="horz" wrap="square" lIns="0" tIns="11048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69"/>
              </a:spcBef>
            </a:pPr>
            <a:r>
              <a:rPr sz="2800" u="heavy" spc="-17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Advantages:</a:t>
            </a:r>
            <a:endParaRPr sz="2800">
              <a:latin typeface="Times New Roman"/>
              <a:cs typeface="Times New Roman"/>
            </a:endParaRPr>
          </a:p>
          <a:p>
            <a:pPr marL="286385" indent="-273685">
              <a:lnSpc>
                <a:spcPct val="100000"/>
              </a:lnSpc>
              <a:spcBef>
                <a:spcPts val="665"/>
              </a:spcBef>
              <a:buClr>
                <a:srgbClr val="D24717"/>
              </a:buClr>
              <a:buSzPct val="85416"/>
              <a:buFont typeface="Wingdings"/>
              <a:buChar char=""/>
              <a:tabLst>
                <a:tab pos="286385" algn="l"/>
                <a:tab pos="287020" algn="l"/>
              </a:tabLst>
            </a:pPr>
            <a:r>
              <a:rPr sz="2400" spc="-135" dirty="0">
                <a:latin typeface="Times New Roman"/>
                <a:cs typeface="Times New Roman"/>
              </a:rPr>
              <a:t>Use </a:t>
            </a:r>
            <a:r>
              <a:rPr sz="2400" spc="-145" dirty="0">
                <a:latin typeface="Times New Roman"/>
                <a:cs typeface="Times New Roman"/>
              </a:rPr>
              <a:t>less </a:t>
            </a:r>
            <a:r>
              <a:rPr sz="2400" spc="-125" dirty="0">
                <a:latin typeface="Times New Roman"/>
                <a:cs typeface="Times New Roman"/>
              </a:rPr>
              <a:t>expensive</a:t>
            </a:r>
            <a:r>
              <a:rPr sz="2400" spc="30" dirty="0">
                <a:latin typeface="Times New Roman"/>
                <a:cs typeface="Times New Roman"/>
              </a:rPr>
              <a:t> </a:t>
            </a:r>
            <a:r>
              <a:rPr sz="2400" spc="-80" dirty="0">
                <a:latin typeface="Times New Roman"/>
                <a:cs typeface="Times New Roman"/>
              </a:rPr>
              <a:t>computer</a:t>
            </a:r>
            <a:endParaRPr sz="2400">
              <a:latin typeface="Times New Roman"/>
              <a:cs typeface="Times New Roman"/>
            </a:endParaRPr>
          </a:p>
          <a:p>
            <a:pPr marR="1861185" algn="ctr">
              <a:lnSpc>
                <a:spcPct val="100000"/>
              </a:lnSpc>
            </a:pPr>
            <a:r>
              <a:rPr sz="2400" spc="-114" dirty="0">
                <a:latin typeface="Times New Roman"/>
                <a:cs typeface="Times New Roman"/>
              </a:rPr>
              <a:t>hardware</a:t>
            </a:r>
            <a:endParaRPr sz="2400">
              <a:latin typeface="Times New Roman"/>
              <a:cs typeface="Times New Roman"/>
            </a:endParaRPr>
          </a:p>
          <a:p>
            <a:pPr marL="286385" indent="-273685">
              <a:lnSpc>
                <a:spcPct val="100000"/>
              </a:lnSpc>
              <a:spcBef>
                <a:spcPts val="600"/>
              </a:spcBef>
              <a:buClr>
                <a:srgbClr val="D24717"/>
              </a:buClr>
              <a:buSzPct val="85416"/>
              <a:buFont typeface="Wingdings"/>
              <a:buChar char=""/>
              <a:tabLst>
                <a:tab pos="286385" algn="l"/>
                <a:tab pos="287020" algn="l"/>
              </a:tabLst>
            </a:pPr>
            <a:r>
              <a:rPr sz="2400" spc="-204" dirty="0">
                <a:latin typeface="Times New Roman"/>
                <a:cs typeface="Times New Roman"/>
              </a:rPr>
              <a:t>Easy </a:t>
            </a:r>
            <a:r>
              <a:rPr sz="2400" spc="-35" dirty="0">
                <a:latin typeface="Times New Roman"/>
                <a:cs typeface="Times New Roman"/>
              </a:rPr>
              <a:t>to</a:t>
            </a:r>
            <a:r>
              <a:rPr sz="2400" spc="-335" dirty="0">
                <a:latin typeface="Times New Roman"/>
                <a:cs typeface="Times New Roman"/>
              </a:rPr>
              <a:t> </a:t>
            </a:r>
            <a:r>
              <a:rPr sz="2400" spc="-100" dirty="0">
                <a:latin typeface="Times New Roman"/>
                <a:cs typeface="Times New Roman"/>
              </a:rPr>
              <a:t>administer</a:t>
            </a:r>
            <a:endParaRPr sz="2400">
              <a:latin typeface="Times New Roman"/>
              <a:cs typeface="Times New Roman"/>
            </a:endParaRPr>
          </a:p>
          <a:p>
            <a:pPr marL="286385" indent="-273685">
              <a:lnSpc>
                <a:spcPct val="100000"/>
              </a:lnSpc>
              <a:spcBef>
                <a:spcPts val="600"/>
              </a:spcBef>
              <a:buClr>
                <a:srgbClr val="D24717"/>
              </a:buClr>
              <a:buSzPct val="85416"/>
              <a:buFont typeface="Wingdings"/>
              <a:buChar char=""/>
              <a:tabLst>
                <a:tab pos="286385" algn="l"/>
                <a:tab pos="287020" algn="l"/>
              </a:tabLst>
            </a:pPr>
            <a:r>
              <a:rPr sz="2400" spc="-120" dirty="0">
                <a:latin typeface="Times New Roman"/>
                <a:cs typeface="Times New Roman"/>
              </a:rPr>
              <a:t>No </a:t>
            </a:r>
            <a:r>
              <a:rPr sz="2400" spc="-150" dirty="0">
                <a:latin typeface="Times New Roman"/>
                <a:cs typeface="Times New Roman"/>
              </a:rPr>
              <a:t>NOS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-80" dirty="0">
                <a:latin typeface="Times New Roman"/>
                <a:cs typeface="Times New Roman"/>
              </a:rPr>
              <a:t>required</a:t>
            </a:r>
            <a:endParaRPr sz="2400">
              <a:latin typeface="Times New Roman"/>
              <a:cs typeface="Times New Roman"/>
            </a:endParaRPr>
          </a:p>
          <a:p>
            <a:pPr marL="286385" indent="-273685">
              <a:lnSpc>
                <a:spcPct val="100000"/>
              </a:lnSpc>
              <a:spcBef>
                <a:spcPts val="605"/>
              </a:spcBef>
              <a:buClr>
                <a:srgbClr val="D24717"/>
              </a:buClr>
              <a:buSzPct val="85416"/>
              <a:buFont typeface="Wingdings"/>
              <a:buChar char=""/>
              <a:tabLst>
                <a:tab pos="286385" algn="l"/>
                <a:tab pos="287020" algn="l"/>
              </a:tabLst>
            </a:pPr>
            <a:r>
              <a:rPr sz="2400" spc="-120" dirty="0">
                <a:latin typeface="Times New Roman"/>
                <a:cs typeface="Times New Roman"/>
              </a:rPr>
              <a:t>More </a:t>
            </a:r>
            <a:r>
              <a:rPr sz="2400" spc="-85" dirty="0">
                <a:latin typeface="Times New Roman"/>
                <a:cs typeface="Times New Roman"/>
              </a:rPr>
              <a:t>built </a:t>
            </a:r>
            <a:r>
              <a:rPr sz="2400" spc="-110" dirty="0">
                <a:latin typeface="Times New Roman"/>
                <a:cs typeface="Times New Roman"/>
              </a:rPr>
              <a:t>in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-110" dirty="0">
                <a:latin typeface="Times New Roman"/>
                <a:cs typeface="Times New Roman"/>
              </a:rPr>
              <a:t>redundancy</a:t>
            </a:r>
            <a:endParaRPr sz="2400">
              <a:latin typeface="Times New Roman"/>
              <a:cs typeface="Times New Roman"/>
            </a:endParaRPr>
          </a:p>
          <a:p>
            <a:pPr marL="286385" indent="-273685">
              <a:lnSpc>
                <a:spcPct val="100000"/>
              </a:lnSpc>
              <a:spcBef>
                <a:spcPts val="600"/>
              </a:spcBef>
              <a:buClr>
                <a:srgbClr val="D24717"/>
              </a:buClr>
              <a:buSzPct val="85416"/>
              <a:buFont typeface="Wingdings"/>
              <a:buChar char=""/>
              <a:tabLst>
                <a:tab pos="286385" algn="l"/>
                <a:tab pos="287020" algn="l"/>
              </a:tabLst>
            </a:pPr>
            <a:r>
              <a:rPr sz="2400" spc="-204" dirty="0">
                <a:latin typeface="Times New Roman"/>
                <a:cs typeface="Times New Roman"/>
              </a:rPr>
              <a:t>Easy </a:t>
            </a:r>
            <a:r>
              <a:rPr sz="2400" spc="-90" dirty="0">
                <a:latin typeface="Times New Roman"/>
                <a:cs typeface="Times New Roman"/>
              </a:rPr>
              <a:t>setup </a:t>
            </a:r>
            <a:r>
              <a:rPr sz="2400" spc="-395" dirty="0">
                <a:latin typeface="Times New Roman"/>
                <a:cs typeface="Times New Roman"/>
              </a:rPr>
              <a:t>&amp; </a:t>
            </a:r>
            <a:r>
              <a:rPr sz="2400" spc="-135" dirty="0">
                <a:latin typeface="Times New Roman"/>
                <a:cs typeface="Times New Roman"/>
              </a:rPr>
              <a:t>low</a:t>
            </a:r>
            <a:r>
              <a:rPr sz="2400" spc="-409" dirty="0">
                <a:latin typeface="Times New Roman"/>
                <a:cs typeface="Times New Roman"/>
              </a:rPr>
              <a:t> </a:t>
            </a:r>
            <a:r>
              <a:rPr sz="2400" spc="-100" dirty="0">
                <a:latin typeface="Times New Roman"/>
                <a:cs typeface="Times New Roman"/>
              </a:rPr>
              <a:t>cost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063109" y="1362583"/>
            <a:ext cx="3472815" cy="3291840"/>
          </a:xfrm>
          <a:prstGeom prst="rect">
            <a:avLst/>
          </a:prstGeom>
        </p:spPr>
        <p:txBody>
          <a:bodyPr vert="horz" wrap="square" lIns="0" tIns="800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30"/>
              </a:spcBef>
            </a:pPr>
            <a:r>
              <a:rPr sz="2800" u="heavy" spc="-16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Disadvantages:</a:t>
            </a:r>
            <a:endParaRPr sz="2800">
              <a:latin typeface="Times New Roman"/>
              <a:cs typeface="Times New Roman"/>
            </a:endParaRPr>
          </a:p>
          <a:p>
            <a:pPr marL="287020" indent="-228600">
              <a:lnSpc>
                <a:spcPct val="100000"/>
              </a:lnSpc>
              <a:spcBef>
                <a:spcPts val="465"/>
              </a:spcBef>
              <a:buClr>
                <a:srgbClr val="9B2C1F"/>
              </a:buClr>
              <a:buSzPct val="85416"/>
              <a:buFont typeface="Wingdings"/>
              <a:buChar char=""/>
              <a:tabLst>
                <a:tab pos="287020" algn="l"/>
              </a:tabLst>
            </a:pPr>
            <a:r>
              <a:rPr sz="2400" spc="-70" dirty="0">
                <a:latin typeface="Times New Roman"/>
                <a:cs typeface="Times New Roman"/>
              </a:rPr>
              <a:t>Not </a:t>
            </a:r>
            <a:r>
              <a:rPr sz="2400" spc="-130" dirty="0">
                <a:latin typeface="Times New Roman"/>
                <a:cs typeface="Times New Roman"/>
              </a:rPr>
              <a:t>very</a:t>
            </a:r>
            <a:r>
              <a:rPr sz="2400" spc="-70" dirty="0">
                <a:latin typeface="Times New Roman"/>
                <a:cs typeface="Times New Roman"/>
              </a:rPr>
              <a:t> </a:t>
            </a:r>
            <a:r>
              <a:rPr sz="2400" spc="-100" dirty="0">
                <a:latin typeface="Times New Roman"/>
                <a:cs typeface="Times New Roman"/>
              </a:rPr>
              <a:t>secure</a:t>
            </a:r>
            <a:endParaRPr sz="2400">
              <a:latin typeface="Times New Roman"/>
              <a:cs typeface="Times New Roman"/>
            </a:endParaRPr>
          </a:p>
          <a:p>
            <a:pPr marL="287020" marR="213995" indent="-228600">
              <a:lnSpc>
                <a:spcPct val="100000"/>
              </a:lnSpc>
              <a:spcBef>
                <a:spcPts val="395"/>
              </a:spcBef>
              <a:buClr>
                <a:srgbClr val="9B2C1F"/>
              </a:buClr>
              <a:buSzPct val="85416"/>
              <a:buFont typeface="Wingdings"/>
              <a:buChar char=""/>
              <a:tabLst>
                <a:tab pos="287020" algn="l"/>
              </a:tabLst>
            </a:pPr>
            <a:r>
              <a:rPr sz="2400" spc="-120" dirty="0">
                <a:latin typeface="Times New Roman"/>
                <a:cs typeface="Times New Roman"/>
              </a:rPr>
              <a:t>No </a:t>
            </a:r>
            <a:r>
              <a:rPr sz="2400" spc="-80" dirty="0">
                <a:latin typeface="Times New Roman"/>
                <a:cs typeface="Times New Roman"/>
              </a:rPr>
              <a:t>central point </a:t>
            </a:r>
            <a:r>
              <a:rPr sz="2400" spc="-140" dirty="0">
                <a:latin typeface="Times New Roman"/>
                <a:cs typeface="Times New Roman"/>
              </a:rPr>
              <a:t>of </a:t>
            </a:r>
            <a:r>
              <a:rPr sz="2400" spc="-100" dirty="0">
                <a:latin typeface="Times New Roman"/>
                <a:cs typeface="Times New Roman"/>
              </a:rPr>
              <a:t>storage  </a:t>
            </a:r>
            <a:r>
              <a:rPr sz="2400" spc="-40" dirty="0">
                <a:latin typeface="Times New Roman"/>
                <a:cs typeface="Times New Roman"/>
              </a:rPr>
              <a:t>or </a:t>
            </a:r>
            <a:r>
              <a:rPr sz="2400" spc="-120" dirty="0">
                <a:latin typeface="Times New Roman"/>
                <a:cs typeface="Times New Roman"/>
              </a:rPr>
              <a:t>file</a:t>
            </a:r>
            <a:r>
              <a:rPr sz="2400" spc="-90" dirty="0">
                <a:latin typeface="Times New Roman"/>
                <a:cs typeface="Times New Roman"/>
              </a:rPr>
              <a:t> </a:t>
            </a:r>
            <a:r>
              <a:rPr sz="2400" spc="-130" dirty="0">
                <a:latin typeface="Times New Roman"/>
                <a:cs typeface="Times New Roman"/>
              </a:rPr>
              <a:t>archiving</a:t>
            </a:r>
            <a:endParaRPr sz="2400">
              <a:latin typeface="Times New Roman"/>
              <a:cs typeface="Times New Roman"/>
            </a:endParaRPr>
          </a:p>
          <a:p>
            <a:pPr marL="287020" marR="5080" indent="-228600">
              <a:lnSpc>
                <a:spcPct val="100000"/>
              </a:lnSpc>
              <a:spcBef>
                <a:spcPts val="409"/>
              </a:spcBef>
              <a:buClr>
                <a:srgbClr val="9B2C1F"/>
              </a:buClr>
              <a:buSzPct val="85416"/>
              <a:buFont typeface="Wingdings"/>
              <a:buChar char=""/>
              <a:tabLst>
                <a:tab pos="287020" algn="l"/>
              </a:tabLst>
            </a:pPr>
            <a:r>
              <a:rPr sz="2400" spc="-120" dirty="0">
                <a:latin typeface="Times New Roman"/>
                <a:cs typeface="Times New Roman"/>
              </a:rPr>
              <a:t>Additional </a:t>
            </a:r>
            <a:r>
              <a:rPr sz="2400" spc="-125" dirty="0">
                <a:latin typeface="Times New Roman"/>
                <a:cs typeface="Times New Roman"/>
              </a:rPr>
              <a:t>load </a:t>
            </a:r>
            <a:r>
              <a:rPr sz="2400" spc="-105" dirty="0">
                <a:latin typeface="Times New Roman"/>
                <a:cs typeface="Times New Roman"/>
              </a:rPr>
              <a:t>on </a:t>
            </a:r>
            <a:r>
              <a:rPr sz="2400" spc="-80" dirty="0">
                <a:latin typeface="Times New Roman"/>
                <a:cs typeface="Times New Roman"/>
              </a:rPr>
              <a:t>computer  </a:t>
            </a:r>
            <a:r>
              <a:rPr sz="2400" spc="-135" dirty="0">
                <a:latin typeface="Times New Roman"/>
                <a:cs typeface="Times New Roman"/>
              </a:rPr>
              <a:t>because </a:t>
            </a:r>
            <a:r>
              <a:rPr sz="2400" spc="-140" dirty="0">
                <a:latin typeface="Times New Roman"/>
                <a:cs typeface="Times New Roman"/>
              </a:rPr>
              <a:t>of </a:t>
            </a:r>
            <a:r>
              <a:rPr sz="2400" spc="-85" dirty="0">
                <a:latin typeface="Times New Roman"/>
                <a:cs typeface="Times New Roman"/>
              </a:rPr>
              <a:t>resource</a:t>
            </a:r>
            <a:r>
              <a:rPr sz="2400" spc="25" dirty="0">
                <a:latin typeface="Times New Roman"/>
                <a:cs typeface="Times New Roman"/>
              </a:rPr>
              <a:t> </a:t>
            </a:r>
            <a:r>
              <a:rPr sz="2400" spc="-125" dirty="0">
                <a:latin typeface="Times New Roman"/>
                <a:cs typeface="Times New Roman"/>
              </a:rPr>
              <a:t>sharing</a:t>
            </a:r>
            <a:endParaRPr sz="2400">
              <a:latin typeface="Times New Roman"/>
              <a:cs typeface="Times New Roman"/>
            </a:endParaRPr>
          </a:p>
          <a:p>
            <a:pPr marL="287020" marR="436245" indent="-228600">
              <a:lnSpc>
                <a:spcPct val="100000"/>
              </a:lnSpc>
              <a:spcBef>
                <a:spcPts val="395"/>
              </a:spcBef>
              <a:buClr>
                <a:srgbClr val="9B2C1F"/>
              </a:buClr>
              <a:buSzPct val="85416"/>
              <a:buFont typeface="Wingdings"/>
              <a:buChar char=""/>
              <a:tabLst>
                <a:tab pos="287020" algn="l"/>
              </a:tabLst>
            </a:pPr>
            <a:r>
              <a:rPr sz="2400" spc="-100" dirty="0">
                <a:latin typeface="Times New Roman"/>
                <a:cs typeface="Times New Roman"/>
              </a:rPr>
              <a:t>Hard </a:t>
            </a:r>
            <a:r>
              <a:rPr sz="2400" spc="-35" dirty="0">
                <a:latin typeface="Times New Roman"/>
                <a:cs typeface="Times New Roman"/>
              </a:rPr>
              <a:t>to </a:t>
            </a:r>
            <a:r>
              <a:rPr sz="2400" spc="-120" dirty="0">
                <a:latin typeface="Times New Roman"/>
                <a:cs typeface="Times New Roman"/>
              </a:rPr>
              <a:t>maintain </a:t>
            </a:r>
            <a:r>
              <a:rPr sz="2400" spc="-114" dirty="0">
                <a:latin typeface="Times New Roman"/>
                <a:cs typeface="Times New Roman"/>
              </a:rPr>
              <a:t>version  </a:t>
            </a:r>
            <a:r>
              <a:rPr sz="2400" spc="-75" dirty="0">
                <a:latin typeface="Times New Roman"/>
                <a:cs typeface="Times New Roman"/>
              </a:rPr>
              <a:t>control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4007" y="69722"/>
            <a:ext cx="9013825" cy="6693534"/>
          </a:xfrm>
          <a:custGeom>
            <a:avLst/>
            <a:gdLst/>
            <a:ahLst/>
            <a:cxnLst/>
            <a:rect l="l" t="t" r="r" b="b"/>
            <a:pathLst>
              <a:path w="9013825" h="6693534">
                <a:moveTo>
                  <a:pt x="0" y="329946"/>
                </a:moveTo>
                <a:lnTo>
                  <a:pt x="3577" y="281184"/>
                </a:lnTo>
                <a:lnTo>
                  <a:pt x="13968" y="234645"/>
                </a:lnTo>
                <a:lnTo>
                  <a:pt x="30664" y="190840"/>
                </a:lnTo>
                <a:lnTo>
                  <a:pt x="53153" y="150277"/>
                </a:lnTo>
                <a:lnTo>
                  <a:pt x="80925" y="113468"/>
                </a:lnTo>
                <a:lnTo>
                  <a:pt x="113469" y="80923"/>
                </a:lnTo>
                <a:lnTo>
                  <a:pt x="150276" y="53151"/>
                </a:lnTo>
                <a:lnTo>
                  <a:pt x="190835" y="30662"/>
                </a:lnTo>
                <a:lnTo>
                  <a:pt x="234636" y="13967"/>
                </a:lnTo>
                <a:lnTo>
                  <a:pt x="281168" y="3576"/>
                </a:lnTo>
                <a:lnTo>
                  <a:pt x="329920" y="0"/>
                </a:lnTo>
                <a:lnTo>
                  <a:pt x="8683498" y="0"/>
                </a:lnTo>
                <a:lnTo>
                  <a:pt x="8732228" y="3576"/>
                </a:lnTo>
                <a:lnTo>
                  <a:pt x="8778740" y="13967"/>
                </a:lnTo>
                <a:lnTo>
                  <a:pt x="8822525" y="30662"/>
                </a:lnTo>
                <a:lnTo>
                  <a:pt x="8863071" y="53151"/>
                </a:lnTo>
                <a:lnTo>
                  <a:pt x="8899868" y="80923"/>
                </a:lnTo>
                <a:lnTo>
                  <a:pt x="8932405" y="113468"/>
                </a:lnTo>
                <a:lnTo>
                  <a:pt x="8960172" y="150277"/>
                </a:lnTo>
                <a:lnTo>
                  <a:pt x="8982656" y="190840"/>
                </a:lnTo>
                <a:lnTo>
                  <a:pt x="8999349" y="234645"/>
                </a:lnTo>
                <a:lnTo>
                  <a:pt x="9009740" y="281184"/>
                </a:lnTo>
                <a:lnTo>
                  <a:pt x="9013317" y="329946"/>
                </a:lnTo>
                <a:lnTo>
                  <a:pt x="9013317" y="6363525"/>
                </a:lnTo>
                <a:lnTo>
                  <a:pt x="9009740" y="6412277"/>
                </a:lnTo>
                <a:lnTo>
                  <a:pt x="8999349" y="6458809"/>
                </a:lnTo>
                <a:lnTo>
                  <a:pt x="8982656" y="6502609"/>
                </a:lnTo>
                <a:lnTo>
                  <a:pt x="8960172" y="6543167"/>
                </a:lnTo>
                <a:lnTo>
                  <a:pt x="8932405" y="6579973"/>
                </a:lnTo>
                <a:lnTo>
                  <a:pt x="8899868" y="6612517"/>
                </a:lnTo>
                <a:lnTo>
                  <a:pt x="8863071" y="6640288"/>
                </a:lnTo>
                <a:lnTo>
                  <a:pt x="8822525" y="6662776"/>
                </a:lnTo>
                <a:lnTo>
                  <a:pt x="8778740" y="6679471"/>
                </a:lnTo>
                <a:lnTo>
                  <a:pt x="8732228" y="6689862"/>
                </a:lnTo>
                <a:lnTo>
                  <a:pt x="8683498" y="6693439"/>
                </a:lnTo>
                <a:lnTo>
                  <a:pt x="329920" y="6693439"/>
                </a:lnTo>
                <a:lnTo>
                  <a:pt x="281168" y="6689862"/>
                </a:lnTo>
                <a:lnTo>
                  <a:pt x="234636" y="6679471"/>
                </a:lnTo>
                <a:lnTo>
                  <a:pt x="190835" y="6662776"/>
                </a:lnTo>
                <a:lnTo>
                  <a:pt x="150276" y="6640288"/>
                </a:lnTo>
                <a:lnTo>
                  <a:pt x="113469" y="6612517"/>
                </a:lnTo>
                <a:lnTo>
                  <a:pt x="80925" y="6579973"/>
                </a:lnTo>
                <a:lnTo>
                  <a:pt x="53153" y="6543167"/>
                </a:lnTo>
                <a:lnTo>
                  <a:pt x="30664" y="6502609"/>
                </a:lnTo>
                <a:lnTo>
                  <a:pt x="13968" y="6458809"/>
                </a:lnTo>
                <a:lnTo>
                  <a:pt x="3577" y="6412277"/>
                </a:lnTo>
                <a:lnTo>
                  <a:pt x="0" y="6363525"/>
                </a:lnTo>
                <a:lnTo>
                  <a:pt x="0" y="329946"/>
                </a:ln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15361" y="1018768"/>
            <a:ext cx="7433550" cy="49745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444" y="304800"/>
            <a:ext cx="587438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35" dirty="0"/>
              <a:t>CLIENT/SERVER</a:t>
            </a:r>
            <a:r>
              <a:rPr sz="4000" spc="-260" dirty="0"/>
              <a:t> </a:t>
            </a:r>
            <a:r>
              <a:rPr sz="4000" spc="-30" dirty="0"/>
              <a:t>NETWORK</a:t>
            </a:r>
            <a:endParaRPr sz="4000"/>
          </a:p>
        </p:txBody>
      </p:sp>
      <p:sp>
        <p:nvSpPr>
          <p:cNvPr id="3" name="object 3"/>
          <p:cNvSpPr txBox="1"/>
          <p:nvPr/>
        </p:nvSpPr>
        <p:spPr>
          <a:xfrm>
            <a:off x="609600" y="1215097"/>
            <a:ext cx="7880019" cy="541430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6385" marR="5080" indent="-273685" algn="just">
              <a:lnSpc>
                <a:spcPct val="100000"/>
              </a:lnSpc>
              <a:spcBef>
                <a:spcPts val="100"/>
              </a:spcBef>
              <a:buClr>
                <a:srgbClr val="D24717"/>
              </a:buClr>
              <a:buSzPct val="85416"/>
              <a:buFont typeface="Arial"/>
              <a:buChar char=""/>
              <a:tabLst>
                <a:tab pos="286385" algn="l"/>
                <a:tab pos="287020" algn="l"/>
              </a:tabLst>
            </a:pPr>
            <a:r>
              <a:rPr sz="2400" spc="-140" dirty="0">
                <a:cs typeface="Times New Roman"/>
              </a:rPr>
              <a:t>In </a:t>
            </a:r>
            <a:r>
              <a:rPr sz="2400" spc="-80" dirty="0">
                <a:cs typeface="Times New Roman"/>
              </a:rPr>
              <a:t>client-server </a:t>
            </a:r>
            <a:r>
              <a:rPr sz="2400" spc="-90" dirty="0">
                <a:cs typeface="Times New Roman"/>
              </a:rPr>
              <a:t>network </a:t>
            </a:r>
            <a:r>
              <a:rPr sz="2400" spc="-95" dirty="0">
                <a:cs typeface="Times New Roman"/>
              </a:rPr>
              <a:t>relationships, </a:t>
            </a:r>
            <a:r>
              <a:rPr sz="2400" spc="-75" dirty="0">
                <a:cs typeface="Times New Roman"/>
              </a:rPr>
              <a:t>certain </a:t>
            </a:r>
            <a:r>
              <a:rPr sz="2400" spc="-85" dirty="0">
                <a:cs typeface="Times New Roman"/>
              </a:rPr>
              <a:t>computers </a:t>
            </a:r>
            <a:r>
              <a:rPr sz="2400" spc="-105" dirty="0">
                <a:cs typeface="Times New Roman"/>
              </a:rPr>
              <a:t>act </a:t>
            </a:r>
            <a:r>
              <a:rPr sz="2400" spc="-195" dirty="0">
                <a:cs typeface="Times New Roman"/>
              </a:rPr>
              <a:t>as  </a:t>
            </a:r>
            <a:r>
              <a:rPr sz="2400" spc="-80" dirty="0">
                <a:cs typeface="Times New Roman"/>
              </a:rPr>
              <a:t>server </a:t>
            </a:r>
            <a:r>
              <a:rPr sz="2400" spc="-135" dirty="0">
                <a:cs typeface="Times New Roman"/>
              </a:rPr>
              <a:t>and </a:t>
            </a:r>
            <a:r>
              <a:rPr sz="2400" spc="-60" dirty="0">
                <a:cs typeface="Times New Roman"/>
              </a:rPr>
              <a:t>other </a:t>
            </a:r>
            <a:r>
              <a:rPr sz="2400" spc="-105" dirty="0">
                <a:cs typeface="Times New Roman"/>
              </a:rPr>
              <a:t>act </a:t>
            </a:r>
            <a:r>
              <a:rPr sz="2400" spc="-190" dirty="0">
                <a:cs typeface="Times New Roman"/>
              </a:rPr>
              <a:t>as </a:t>
            </a:r>
            <a:r>
              <a:rPr sz="2400" spc="-80" dirty="0">
                <a:cs typeface="Times New Roman"/>
              </a:rPr>
              <a:t>clients. </a:t>
            </a:r>
            <a:r>
              <a:rPr sz="2400" spc="-310">
                <a:cs typeface="Times New Roman"/>
              </a:rPr>
              <a:t>A </a:t>
            </a:r>
            <a:r>
              <a:rPr lang="en-US" sz="2400" spc="-310" dirty="0" smtClean="0">
                <a:cs typeface="Times New Roman"/>
              </a:rPr>
              <a:t> </a:t>
            </a:r>
            <a:r>
              <a:rPr sz="2400" u="heavy" spc="-80" smtClean="0">
                <a:uFill>
                  <a:solidFill>
                    <a:srgbClr val="000000"/>
                  </a:solidFill>
                </a:uFill>
                <a:cs typeface="Times New Roman"/>
              </a:rPr>
              <a:t>server</a:t>
            </a:r>
            <a:r>
              <a:rPr sz="2400" spc="-80" smtClean="0">
                <a:cs typeface="Times New Roman"/>
              </a:rPr>
              <a:t> </a:t>
            </a:r>
            <a:r>
              <a:rPr sz="2400" spc="-150" dirty="0">
                <a:cs typeface="Times New Roman"/>
              </a:rPr>
              <a:t>is simply </a:t>
            </a:r>
            <a:r>
              <a:rPr sz="2400" spc="-190" dirty="0">
                <a:cs typeface="Times New Roman"/>
              </a:rPr>
              <a:t>a </a:t>
            </a:r>
            <a:r>
              <a:rPr sz="2400" spc="-85" dirty="0">
                <a:cs typeface="Times New Roman"/>
              </a:rPr>
              <a:t>computer, </a:t>
            </a:r>
            <a:r>
              <a:rPr sz="2400" spc="-75" dirty="0">
                <a:cs typeface="Times New Roman"/>
              </a:rPr>
              <a:t>that  </a:t>
            </a:r>
            <a:r>
              <a:rPr sz="2400" spc="-165" dirty="0">
                <a:cs typeface="Times New Roman"/>
              </a:rPr>
              <a:t>available </a:t>
            </a:r>
            <a:r>
              <a:rPr sz="2400" spc="-70" dirty="0">
                <a:cs typeface="Times New Roman"/>
              </a:rPr>
              <a:t>the </a:t>
            </a:r>
            <a:r>
              <a:rPr sz="2400" spc="-90" dirty="0">
                <a:cs typeface="Times New Roman"/>
              </a:rPr>
              <a:t>network </a:t>
            </a:r>
            <a:r>
              <a:rPr sz="2400" spc="-100" dirty="0">
                <a:cs typeface="Times New Roman"/>
              </a:rPr>
              <a:t>resources </a:t>
            </a:r>
            <a:r>
              <a:rPr sz="2400" spc="-135" dirty="0">
                <a:cs typeface="Times New Roman"/>
              </a:rPr>
              <a:t>and </a:t>
            </a:r>
            <a:r>
              <a:rPr sz="2400" spc="-120" dirty="0">
                <a:cs typeface="Times New Roman"/>
              </a:rPr>
              <a:t>provides </a:t>
            </a:r>
            <a:r>
              <a:rPr sz="2400" spc="-105" dirty="0">
                <a:cs typeface="Times New Roman"/>
              </a:rPr>
              <a:t>service </a:t>
            </a:r>
            <a:r>
              <a:rPr sz="2400" spc="-40" dirty="0">
                <a:cs typeface="Times New Roman"/>
              </a:rPr>
              <a:t>to </a:t>
            </a:r>
            <a:r>
              <a:rPr sz="2400" spc="-55" dirty="0">
                <a:cs typeface="Times New Roman"/>
              </a:rPr>
              <a:t>other  </a:t>
            </a:r>
            <a:r>
              <a:rPr sz="2400" spc="-85" dirty="0">
                <a:cs typeface="Times New Roman"/>
              </a:rPr>
              <a:t>computers </a:t>
            </a:r>
            <a:r>
              <a:rPr sz="2400" spc="-120" dirty="0">
                <a:cs typeface="Times New Roman"/>
              </a:rPr>
              <a:t>when </a:t>
            </a:r>
            <a:r>
              <a:rPr sz="2400" spc="-114" dirty="0">
                <a:cs typeface="Times New Roman"/>
              </a:rPr>
              <a:t>they </a:t>
            </a:r>
            <a:r>
              <a:rPr sz="2400" spc="-80" dirty="0">
                <a:cs typeface="Times New Roman"/>
              </a:rPr>
              <a:t>request </a:t>
            </a:r>
            <a:r>
              <a:rPr sz="2400" spc="5" dirty="0">
                <a:cs typeface="Times New Roman"/>
              </a:rPr>
              <a:t>it</a:t>
            </a:r>
            <a:r>
              <a:rPr sz="2400" spc="5">
                <a:cs typeface="Times New Roman"/>
              </a:rPr>
              <a:t>. </a:t>
            </a:r>
            <a:r>
              <a:rPr sz="2400" spc="-310" smtClean="0">
                <a:cs typeface="Times New Roman"/>
              </a:rPr>
              <a:t>A</a:t>
            </a:r>
            <a:r>
              <a:rPr lang="en-US" sz="2400" spc="-310" dirty="0" smtClean="0">
                <a:cs typeface="Times New Roman"/>
              </a:rPr>
              <a:t> </a:t>
            </a:r>
            <a:r>
              <a:rPr sz="2400" spc="-310" smtClean="0">
                <a:cs typeface="Times New Roman"/>
              </a:rPr>
              <a:t> </a:t>
            </a:r>
            <a:r>
              <a:rPr sz="2400" u="heavy" spc="-85" dirty="0">
                <a:uFill>
                  <a:solidFill>
                    <a:srgbClr val="000000"/>
                  </a:solidFill>
                </a:uFill>
                <a:cs typeface="Times New Roman"/>
              </a:rPr>
              <a:t>client</a:t>
            </a:r>
            <a:r>
              <a:rPr sz="2400" spc="-85" dirty="0">
                <a:cs typeface="Times New Roman"/>
              </a:rPr>
              <a:t> </a:t>
            </a:r>
            <a:r>
              <a:rPr sz="2400" spc="-150" dirty="0">
                <a:cs typeface="Times New Roman"/>
              </a:rPr>
              <a:t>is </a:t>
            </a:r>
            <a:r>
              <a:rPr sz="2400" spc="-70" dirty="0">
                <a:cs typeface="Times New Roman"/>
              </a:rPr>
              <a:t>the </a:t>
            </a:r>
            <a:r>
              <a:rPr sz="2400" spc="-80" dirty="0">
                <a:cs typeface="Times New Roman"/>
              </a:rPr>
              <a:t>computer </a:t>
            </a:r>
            <a:r>
              <a:rPr sz="2400" spc="-90" dirty="0">
                <a:cs typeface="Times New Roman"/>
              </a:rPr>
              <a:t>running  </a:t>
            </a:r>
            <a:r>
              <a:rPr sz="2400" spc="-190" dirty="0">
                <a:cs typeface="Times New Roman"/>
              </a:rPr>
              <a:t>a </a:t>
            </a:r>
            <a:r>
              <a:rPr sz="2400" spc="-95" dirty="0">
                <a:cs typeface="Times New Roman"/>
              </a:rPr>
              <a:t>program </a:t>
            </a:r>
            <a:r>
              <a:rPr sz="2400" spc="-75" dirty="0">
                <a:cs typeface="Times New Roman"/>
              </a:rPr>
              <a:t>that </a:t>
            </a:r>
            <a:r>
              <a:rPr sz="2400" spc="-95" dirty="0">
                <a:cs typeface="Times New Roman"/>
              </a:rPr>
              <a:t>requests </a:t>
            </a:r>
            <a:r>
              <a:rPr sz="2400" spc="-70" dirty="0">
                <a:cs typeface="Times New Roman"/>
              </a:rPr>
              <a:t>the </a:t>
            </a:r>
            <a:r>
              <a:rPr sz="2400" spc="-105" dirty="0">
                <a:cs typeface="Times New Roman"/>
              </a:rPr>
              <a:t>service </a:t>
            </a:r>
            <a:r>
              <a:rPr sz="2400" spc="-110" dirty="0">
                <a:cs typeface="Times New Roman"/>
              </a:rPr>
              <a:t>from </a:t>
            </a:r>
            <a:r>
              <a:rPr sz="2400" spc="-190" dirty="0">
                <a:cs typeface="Times New Roman"/>
              </a:rPr>
              <a:t>a</a:t>
            </a:r>
            <a:r>
              <a:rPr sz="2400" spc="-220" dirty="0">
                <a:cs typeface="Times New Roman"/>
              </a:rPr>
              <a:t> </a:t>
            </a:r>
            <a:r>
              <a:rPr sz="2400" spc="-85" dirty="0">
                <a:cs typeface="Times New Roman"/>
              </a:rPr>
              <a:t>server.</a:t>
            </a:r>
            <a:endParaRPr sz="2400">
              <a:cs typeface="Times New Roman"/>
            </a:endParaRPr>
          </a:p>
          <a:p>
            <a:pPr marL="286385" marR="692150" indent="-273685" algn="just">
              <a:lnSpc>
                <a:spcPct val="100000"/>
              </a:lnSpc>
              <a:spcBef>
                <a:spcPts val="600"/>
              </a:spcBef>
              <a:buClr>
                <a:srgbClr val="D24717"/>
              </a:buClr>
              <a:buSzPct val="85416"/>
              <a:buFont typeface="Arial"/>
              <a:buChar char=""/>
              <a:tabLst>
                <a:tab pos="286385" algn="l"/>
                <a:tab pos="287020" algn="l"/>
              </a:tabLst>
            </a:pPr>
            <a:r>
              <a:rPr sz="2400" spc="-160" dirty="0">
                <a:cs typeface="Times New Roman"/>
              </a:rPr>
              <a:t>Local </a:t>
            </a:r>
            <a:r>
              <a:rPr sz="2400" spc="-120" dirty="0">
                <a:cs typeface="Times New Roman"/>
              </a:rPr>
              <a:t>area network(LAN) </a:t>
            </a:r>
            <a:r>
              <a:rPr sz="2400" spc="-150" dirty="0">
                <a:cs typeface="Times New Roman"/>
              </a:rPr>
              <a:t>is </a:t>
            </a:r>
            <a:r>
              <a:rPr sz="2400" spc="-140" dirty="0">
                <a:cs typeface="Times New Roman"/>
              </a:rPr>
              <a:t>based </a:t>
            </a:r>
            <a:r>
              <a:rPr sz="2400" spc="-105" dirty="0">
                <a:cs typeface="Times New Roman"/>
              </a:rPr>
              <a:t>on </a:t>
            </a:r>
            <a:r>
              <a:rPr sz="2400" spc="-85" dirty="0">
                <a:cs typeface="Times New Roman"/>
              </a:rPr>
              <a:t>client </a:t>
            </a:r>
            <a:r>
              <a:rPr sz="2400" spc="-80" dirty="0">
                <a:cs typeface="Times New Roman"/>
              </a:rPr>
              <a:t>server </a:t>
            </a:r>
            <a:r>
              <a:rPr sz="2400" spc="-90" dirty="0">
                <a:cs typeface="Times New Roman"/>
              </a:rPr>
              <a:t>network  </a:t>
            </a:r>
            <a:r>
              <a:rPr sz="2400" spc="-100" dirty="0">
                <a:cs typeface="Times New Roman"/>
              </a:rPr>
              <a:t>relationship.</a:t>
            </a:r>
            <a:endParaRPr sz="2400">
              <a:cs typeface="Times New Roman"/>
            </a:endParaRPr>
          </a:p>
          <a:p>
            <a:pPr marL="286385" marR="208915" indent="-273685" algn="just">
              <a:lnSpc>
                <a:spcPct val="100000"/>
              </a:lnSpc>
              <a:spcBef>
                <a:spcPts val="605"/>
              </a:spcBef>
              <a:buClr>
                <a:srgbClr val="D24717"/>
              </a:buClr>
              <a:buSzPct val="85416"/>
              <a:buFont typeface="Arial"/>
              <a:buChar char=""/>
              <a:tabLst>
                <a:tab pos="286385" algn="l"/>
                <a:tab pos="287020" algn="l"/>
              </a:tabLst>
            </a:pPr>
            <a:r>
              <a:rPr sz="2400" spc="-310" dirty="0">
                <a:cs typeface="Times New Roman"/>
              </a:rPr>
              <a:t>A </a:t>
            </a:r>
            <a:r>
              <a:rPr sz="2400" spc="-80" dirty="0">
                <a:cs typeface="Times New Roman"/>
              </a:rPr>
              <a:t>client-server </a:t>
            </a:r>
            <a:r>
              <a:rPr sz="2400" spc="-90" dirty="0">
                <a:cs typeface="Times New Roman"/>
              </a:rPr>
              <a:t>network </a:t>
            </a:r>
            <a:r>
              <a:rPr sz="2400" spc="-150" dirty="0">
                <a:cs typeface="Times New Roman"/>
              </a:rPr>
              <a:t>is </a:t>
            </a:r>
            <a:r>
              <a:rPr sz="2400" spc="-100" dirty="0">
                <a:cs typeface="Times New Roman"/>
              </a:rPr>
              <a:t>one </a:t>
            </a:r>
            <a:r>
              <a:rPr sz="2400" spc="-105" dirty="0">
                <a:cs typeface="Times New Roman"/>
              </a:rPr>
              <a:t>n </a:t>
            </a:r>
            <a:r>
              <a:rPr sz="2400" spc="-130" dirty="0">
                <a:cs typeface="Times New Roman"/>
              </a:rPr>
              <a:t>which all </a:t>
            </a:r>
            <a:r>
              <a:rPr sz="2400" spc="-165" dirty="0">
                <a:cs typeface="Times New Roman"/>
              </a:rPr>
              <a:t>available </a:t>
            </a:r>
            <a:r>
              <a:rPr sz="2400" spc="-90" dirty="0">
                <a:cs typeface="Times New Roman"/>
              </a:rPr>
              <a:t>network  </a:t>
            </a:r>
            <a:r>
              <a:rPr sz="2400" spc="-100" dirty="0">
                <a:cs typeface="Times New Roman"/>
              </a:rPr>
              <a:t>resources </a:t>
            </a:r>
            <a:r>
              <a:rPr sz="2400" spc="-135" dirty="0">
                <a:cs typeface="Times New Roman"/>
              </a:rPr>
              <a:t>such </a:t>
            </a:r>
            <a:r>
              <a:rPr sz="2400" spc="-190" dirty="0">
                <a:cs typeface="Times New Roman"/>
              </a:rPr>
              <a:t>as </a:t>
            </a:r>
            <a:r>
              <a:rPr sz="2400" spc="-95" dirty="0">
                <a:cs typeface="Times New Roman"/>
              </a:rPr>
              <a:t>files, </a:t>
            </a:r>
            <a:r>
              <a:rPr sz="2400" spc="-65" dirty="0">
                <a:cs typeface="Times New Roman"/>
              </a:rPr>
              <a:t>directories, </a:t>
            </a:r>
            <a:r>
              <a:rPr sz="2400" spc="-125" dirty="0">
                <a:cs typeface="Times New Roman"/>
              </a:rPr>
              <a:t>applications </a:t>
            </a:r>
            <a:r>
              <a:rPr sz="2400" spc="-135" dirty="0">
                <a:cs typeface="Times New Roman"/>
              </a:rPr>
              <a:t>and </a:t>
            </a:r>
            <a:r>
              <a:rPr sz="2400" spc="-120" dirty="0">
                <a:cs typeface="Times New Roman"/>
              </a:rPr>
              <a:t>shared  </a:t>
            </a:r>
            <a:r>
              <a:rPr sz="2400" spc="-110" dirty="0">
                <a:cs typeface="Times New Roman"/>
              </a:rPr>
              <a:t>devices, </a:t>
            </a:r>
            <a:r>
              <a:rPr sz="2400" spc="-95" dirty="0">
                <a:cs typeface="Times New Roman"/>
              </a:rPr>
              <a:t>are </a:t>
            </a:r>
            <a:r>
              <a:rPr sz="2400" spc="-100" dirty="0">
                <a:cs typeface="Times New Roman"/>
              </a:rPr>
              <a:t>centrally </a:t>
            </a:r>
            <a:r>
              <a:rPr sz="2400" spc="-150" dirty="0">
                <a:cs typeface="Times New Roman"/>
              </a:rPr>
              <a:t>managed </a:t>
            </a:r>
            <a:r>
              <a:rPr sz="2400" spc="-135" dirty="0">
                <a:cs typeface="Times New Roman"/>
              </a:rPr>
              <a:t>and </a:t>
            </a:r>
            <a:r>
              <a:rPr sz="2400" spc="-100" dirty="0">
                <a:cs typeface="Times New Roman"/>
              </a:rPr>
              <a:t>hosted </a:t>
            </a:r>
            <a:r>
              <a:rPr sz="2400" spc="-135" dirty="0">
                <a:cs typeface="Times New Roman"/>
              </a:rPr>
              <a:t>and </a:t>
            </a:r>
            <a:r>
              <a:rPr sz="2400" spc="-80" dirty="0">
                <a:cs typeface="Times New Roman"/>
              </a:rPr>
              <a:t>then </a:t>
            </a:r>
            <a:r>
              <a:rPr sz="2400" spc="-95" dirty="0">
                <a:cs typeface="Times New Roman"/>
              </a:rPr>
              <a:t>are </a:t>
            </a:r>
            <a:r>
              <a:rPr sz="2400" spc="-145" dirty="0">
                <a:cs typeface="Times New Roman"/>
              </a:rPr>
              <a:t>accessed  </a:t>
            </a:r>
            <a:r>
              <a:rPr sz="2400" spc="-185" dirty="0">
                <a:cs typeface="Times New Roman"/>
              </a:rPr>
              <a:t>by</a:t>
            </a:r>
            <a:r>
              <a:rPr sz="2400" spc="-65" dirty="0">
                <a:cs typeface="Times New Roman"/>
              </a:rPr>
              <a:t> </a:t>
            </a:r>
            <a:r>
              <a:rPr sz="2400" spc="-60" dirty="0">
                <a:cs typeface="Times New Roman"/>
              </a:rPr>
              <a:t>client.</a:t>
            </a:r>
            <a:endParaRPr sz="2400">
              <a:cs typeface="Times New Roman"/>
            </a:endParaRPr>
          </a:p>
          <a:p>
            <a:pPr marL="286385" marR="57150" indent="-273685" algn="just">
              <a:lnSpc>
                <a:spcPct val="100000"/>
              </a:lnSpc>
              <a:spcBef>
                <a:spcPts val="600"/>
              </a:spcBef>
              <a:buClr>
                <a:srgbClr val="D24717"/>
              </a:buClr>
              <a:buSzPct val="85416"/>
              <a:buFont typeface="Arial"/>
              <a:buChar char=""/>
              <a:tabLst>
                <a:tab pos="286385" algn="l"/>
                <a:tab pos="287020" algn="l"/>
              </a:tabLst>
            </a:pPr>
            <a:r>
              <a:rPr sz="2400" spc="-90" dirty="0">
                <a:cs typeface="Times New Roman"/>
              </a:rPr>
              <a:t>Client </a:t>
            </a:r>
            <a:r>
              <a:rPr sz="2400" spc="-100" dirty="0">
                <a:cs typeface="Times New Roman"/>
              </a:rPr>
              <a:t>serve </a:t>
            </a:r>
            <a:r>
              <a:rPr sz="2400" spc="-90" dirty="0">
                <a:cs typeface="Times New Roman"/>
              </a:rPr>
              <a:t>network </a:t>
            </a:r>
            <a:r>
              <a:rPr sz="2400" spc="-95" dirty="0">
                <a:cs typeface="Times New Roman"/>
              </a:rPr>
              <a:t>are </a:t>
            </a:r>
            <a:r>
              <a:rPr sz="2400" spc="-114" dirty="0">
                <a:cs typeface="Times New Roman"/>
              </a:rPr>
              <a:t>defined </a:t>
            </a:r>
            <a:r>
              <a:rPr sz="2400" spc="-185" dirty="0">
                <a:cs typeface="Times New Roman"/>
              </a:rPr>
              <a:t>by </a:t>
            </a:r>
            <a:r>
              <a:rPr sz="2400" spc="-75" dirty="0">
                <a:cs typeface="Times New Roman"/>
              </a:rPr>
              <a:t>the </a:t>
            </a:r>
            <a:r>
              <a:rPr sz="2400" spc="-100" dirty="0">
                <a:cs typeface="Times New Roman"/>
              </a:rPr>
              <a:t>presence </a:t>
            </a:r>
            <a:r>
              <a:rPr sz="2400" spc="-140" dirty="0">
                <a:cs typeface="Times New Roman"/>
              </a:rPr>
              <a:t>of </a:t>
            </a:r>
            <a:r>
              <a:rPr sz="2400" spc="-90" dirty="0">
                <a:cs typeface="Times New Roman"/>
              </a:rPr>
              <a:t>servers </a:t>
            </a:r>
            <a:r>
              <a:rPr sz="2400" spc="-105" dirty="0">
                <a:cs typeface="Times New Roman"/>
              </a:rPr>
              <a:t>on </a:t>
            </a:r>
            <a:r>
              <a:rPr sz="2400" spc="-190" dirty="0">
                <a:cs typeface="Times New Roman"/>
              </a:rPr>
              <a:t>a  </a:t>
            </a:r>
            <a:r>
              <a:rPr sz="2400" spc="-90" dirty="0">
                <a:cs typeface="Times New Roman"/>
              </a:rPr>
              <a:t>network </a:t>
            </a:r>
            <a:r>
              <a:rPr sz="2400" spc="-75" dirty="0">
                <a:cs typeface="Times New Roman"/>
              </a:rPr>
              <a:t>that </a:t>
            </a:r>
            <a:r>
              <a:rPr sz="2400" spc="-114" dirty="0">
                <a:cs typeface="Times New Roman"/>
              </a:rPr>
              <a:t>provide </a:t>
            </a:r>
            <a:r>
              <a:rPr sz="2400" spc="-95" dirty="0">
                <a:cs typeface="Times New Roman"/>
              </a:rPr>
              <a:t>security </a:t>
            </a:r>
            <a:r>
              <a:rPr sz="2400" spc="-135" dirty="0">
                <a:cs typeface="Times New Roman"/>
              </a:rPr>
              <a:t>and </a:t>
            </a:r>
            <a:r>
              <a:rPr sz="2400" spc="-100" dirty="0">
                <a:cs typeface="Times New Roman"/>
              </a:rPr>
              <a:t>administration </a:t>
            </a:r>
            <a:r>
              <a:rPr sz="2400" spc="-140" dirty="0">
                <a:cs typeface="Times New Roman"/>
              </a:rPr>
              <a:t>of </a:t>
            </a:r>
            <a:r>
              <a:rPr sz="2400" spc="-70" dirty="0">
                <a:cs typeface="Times New Roman"/>
              </a:rPr>
              <a:t>the</a:t>
            </a:r>
            <a:r>
              <a:rPr sz="2400" spc="220" dirty="0">
                <a:cs typeface="Times New Roman"/>
              </a:rPr>
              <a:t> </a:t>
            </a:r>
            <a:r>
              <a:rPr sz="2400" spc="-65" dirty="0">
                <a:cs typeface="Times New Roman"/>
              </a:rPr>
              <a:t>network</a:t>
            </a:r>
            <a:r>
              <a:rPr sz="2400" spc="-65" dirty="0">
                <a:latin typeface="Times New Roman"/>
                <a:cs typeface="Times New Roman"/>
              </a:rPr>
              <a:t>.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444" y="202438"/>
            <a:ext cx="7475855" cy="12439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4000" spc="-120" dirty="0"/>
              <a:t>ADVANTAGES </a:t>
            </a:r>
            <a:r>
              <a:rPr sz="4000" spc="-5" dirty="0"/>
              <a:t>AND </a:t>
            </a:r>
            <a:r>
              <a:rPr sz="4000" spc="-70" dirty="0"/>
              <a:t>DISADVANTAGES</a:t>
            </a:r>
            <a:r>
              <a:rPr sz="4000" spc="-495" dirty="0"/>
              <a:t> </a:t>
            </a:r>
            <a:r>
              <a:rPr sz="4000" spc="-110" dirty="0"/>
              <a:t>OF  </a:t>
            </a:r>
            <a:r>
              <a:rPr sz="4000" spc="-50" dirty="0"/>
              <a:t>CLIENT-SERVER</a:t>
            </a:r>
            <a:r>
              <a:rPr sz="4000" spc="-190" dirty="0"/>
              <a:t> </a:t>
            </a:r>
            <a:r>
              <a:rPr sz="4000" spc="-30" dirty="0"/>
              <a:t>NETWORK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93444" y="1891707"/>
            <a:ext cx="2646045" cy="2388235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sz="2600" u="heavy" spc="-16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Advantages:</a:t>
            </a:r>
            <a:endParaRPr sz="2600">
              <a:latin typeface="Times New Roman"/>
              <a:cs typeface="Times New Roman"/>
            </a:endParaRPr>
          </a:p>
          <a:p>
            <a:pPr marL="286385" indent="-273685">
              <a:lnSpc>
                <a:spcPct val="100000"/>
              </a:lnSpc>
              <a:spcBef>
                <a:spcPts val="600"/>
              </a:spcBef>
              <a:buClr>
                <a:srgbClr val="D24717"/>
              </a:buClr>
              <a:buSzPct val="84615"/>
              <a:buFont typeface="Wingdings"/>
              <a:buChar char=""/>
              <a:tabLst>
                <a:tab pos="286385" algn="l"/>
                <a:tab pos="287020" algn="l"/>
              </a:tabLst>
            </a:pPr>
            <a:r>
              <a:rPr sz="2600" spc="-225" dirty="0">
                <a:latin typeface="Times New Roman"/>
                <a:cs typeface="Times New Roman"/>
              </a:rPr>
              <a:t>Very</a:t>
            </a:r>
            <a:r>
              <a:rPr sz="2600" spc="-65" dirty="0">
                <a:latin typeface="Times New Roman"/>
                <a:cs typeface="Times New Roman"/>
              </a:rPr>
              <a:t> </a:t>
            </a:r>
            <a:r>
              <a:rPr sz="2600" spc="-114" dirty="0">
                <a:latin typeface="Times New Roman"/>
                <a:cs typeface="Times New Roman"/>
              </a:rPr>
              <a:t>secure</a:t>
            </a:r>
            <a:endParaRPr sz="2600">
              <a:latin typeface="Times New Roman"/>
              <a:cs typeface="Times New Roman"/>
            </a:endParaRPr>
          </a:p>
          <a:p>
            <a:pPr marL="286385" indent="-273685">
              <a:lnSpc>
                <a:spcPct val="100000"/>
              </a:lnSpc>
              <a:spcBef>
                <a:spcPts val="600"/>
              </a:spcBef>
              <a:buClr>
                <a:srgbClr val="D24717"/>
              </a:buClr>
              <a:buSzPct val="84615"/>
              <a:buFont typeface="Wingdings"/>
              <a:buChar char=""/>
              <a:tabLst>
                <a:tab pos="286385" algn="l"/>
                <a:tab pos="287020" algn="l"/>
              </a:tabLst>
            </a:pPr>
            <a:r>
              <a:rPr sz="2600" spc="-85" dirty="0">
                <a:latin typeface="Times New Roman"/>
                <a:cs typeface="Times New Roman"/>
              </a:rPr>
              <a:t>Better</a:t>
            </a:r>
            <a:r>
              <a:rPr sz="2600" spc="-125" dirty="0">
                <a:latin typeface="Times New Roman"/>
                <a:cs typeface="Times New Roman"/>
              </a:rPr>
              <a:t> </a:t>
            </a:r>
            <a:r>
              <a:rPr sz="2600" spc="-105" dirty="0">
                <a:latin typeface="Times New Roman"/>
                <a:cs typeface="Times New Roman"/>
              </a:rPr>
              <a:t>performance</a:t>
            </a:r>
            <a:endParaRPr sz="2600">
              <a:latin typeface="Times New Roman"/>
              <a:cs typeface="Times New Roman"/>
            </a:endParaRPr>
          </a:p>
          <a:p>
            <a:pPr marL="286385" indent="-273685">
              <a:lnSpc>
                <a:spcPct val="100000"/>
              </a:lnSpc>
              <a:spcBef>
                <a:spcPts val="600"/>
              </a:spcBef>
              <a:buClr>
                <a:srgbClr val="D24717"/>
              </a:buClr>
              <a:buSzPct val="84615"/>
              <a:buFont typeface="Wingdings"/>
              <a:buChar char=""/>
              <a:tabLst>
                <a:tab pos="286385" algn="l"/>
                <a:tab pos="287020" algn="l"/>
              </a:tabLst>
            </a:pPr>
            <a:r>
              <a:rPr sz="2600" spc="-105" dirty="0">
                <a:latin typeface="Times New Roman"/>
                <a:cs typeface="Times New Roman"/>
              </a:rPr>
              <a:t>Centralized</a:t>
            </a:r>
            <a:r>
              <a:rPr sz="2600" spc="-135" dirty="0">
                <a:latin typeface="Times New Roman"/>
                <a:cs typeface="Times New Roman"/>
              </a:rPr>
              <a:t> </a:t>
            </a:r>
            <a:r>
              <a:rPr sz="2600" spc="-140" dirty="0">
                <a:latin typeface="Times New Roman"/>
                <a:cs typeface="Times New Roman"/>
              </a:rPr>
              <a:t>backup</a:t>
            </a:r>
            <a:endParaRPr sz="2600">
              <a:latin typeface="Times New Roman"/>
              <a:cs typeface="Times New Roman"/>
            </a:endParaRPr>
          </a:p>
          <a:p>
            <a:pPr marL="286385" indent="-273685">
              <a:lnSpc>
                <a:spcPct val="100000"/>
              </a:lnSpc>
              <a:spcBef>
                <a:spcPts val="600"/>
              </a:spcBef>
              <a:buClr>
                <a:srgbClr val="D24717"/>
              </a:buClr>
              <a:buSzPct val="84615"/>
              <a:buFont typeface="Wingdings"/>
              <a:buChar char=""/>
              <a:tabLst>
                <a:tab pos="286385" algn="l"/>
                <a:tab pos="287020" algn="l"/>
              </a:tabLst>
            </a:pPr>
            <a:r>
              <a:rPr sz="2600" spc="-135" dirty="0">
                <a:latin typeface="Times New Roman"/>
                <a:cs typeface="Times New Roman"/>
              </a:rPr>
              <a:t>very</a:t>
            </a:r>
            <a:r>
              <a:rPr sz="2600" spc="-75" dirty="0">
                <a:latin typeface="Times New Roman"/>
                <a:cs typeface="Times New Roman"/>
              </a:rPr>
              <a:t> </a:t>
            </a:r>
            <a:r>
              <a:rPr sz="2600" spc="-114" dirty="0">
                <a:latin typeface="Times New Roman"/>
                <a:cs typeface="Times New Roman"/>
              </a:rPr>
              <a:t>reliable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063109" y="1908451"/>
            <a:ext cx="3536315" cy="2517140"/>
          </a:xfrm>
          <a:prstGeom prst="rect">
            <a:avLst/>
          </a:prstGeom>
        </p:spPr>
        <p:txBody>
          <a:bodyPr vert="horz" wrap="square" lIns="0" tIns="723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70"/>
              </a:spcBef>
            </a:pPr>
            <a:r>
              <a:rPr sz="2600" u="heavy" spc="-15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Disadvantages</a:t>
            </a:r>
            <a:r>
              <a:rPr sz="2600" spc="-150" dirty="0">
                <a:latin typeface="Times New Roman"/>
                <a:cs typeface="Times New Roman"/>
              </a:rPr>
              <a:t>:</a:t>
            </a:r>
            <a:endParaRPr sz="2600">
              <a:latin typeface="Times New Roman"/>
              <a:cs typeface="Times New Roman"/>
            </a:endParaRPr>
          </a:p>
          <a:p>
            <a:pPr marL="287020" marR="969644" indent="-228600">
              <a:lnSpc>
                <a:spcPct val="100000"/>
              </a:lnSpc>
              <a:spcBef>
                <a:spcPts val="425"/>
              </a:spcBef>
              <a:buClr>
                <a:srgbClr val="9B2C1F"/>
              </a:buClr>
              <a:buSzPct val="85416"/>
              <a:buFont typeface="Wingdings"/>
              <a:buChar char=""/>
              <a:tabLst>
                <a:tab pos="287020" algn="l"/>
              </a:tabLst>
            </a:pPr>
            <a:r>
              <a:rPr sz="2400" spc="-90" dirty="0">
                <a:latin typeface="Times New Roman"/>
                <a:cs typeface="Times New Roman"/>
              </a:rPr>
              <a:t>requires</a:t>
            </a:r>
            <a:r>
              <a:rPr sz="2400" spc="-145" dirty="0">
                <a:latin typeface="Times New Roman"/>
                <a:cs typeface="Times New Roman"/>
              </a:rPr>
              <a:t> </a:t>
            </a:r>
            <a:r>
              <a:rPr sz="2400" spc="-120" dirty="0">
                <a:latin typeface="Times New Roman"/>
                <a:cs typeface="Times New Roman"/>
              </a:rPr>
              <a:t>professional  </a:t>
            </a:r>
            <a:r>
              <a:rPr sz="2400" spc="-100" dirty="0">
                <a:latin typeface="Times New Roman"/>
                <a:cs typeface="Times New Roman"/>
              </a:rPr>
              <a:t>administration</a:t>
            </a:r>
            <a:endParaRPr sz="2400">
              <a:latin typeface="Times New Roman"/>
              <a:cs typeface="Times New Roman"/>
            </a:endParaRPr>
          </a:p>
          <a:p>
            <a:pPr marL="287020" indent="-228600">
              <a:lnSpc>
                <a:spcPct val="100000"/>
              </a:lnSpc>
              <a:spcBef>
                <a:spcPts val="395"/>
              </a:spcBef>
              <a:buClr>
                <a:srgbClr val="9B2C1F"/>
              </a:buClr>
              <a:buSzPct val="85416"/>
              <a:buFont typeface="Wingdings"/>
              <a:buChar char=""/>
              <a:tabLst>
                <a:tab pos="287020" algn="l"/>
              </a:tabLst>
            </a:pPr>
            <a:r>
              <a:rPr sz="2400" spc="-120" dirty="0">
                <a:latin typeface="Times New Roman"/>
                <a:cs typeface="Times New Roman"/>
              </a:rPr>
              <a:t>More</a:t>
            </a:r>
            <a:r>
              <a:rPr sz="2400" spc="-70" dirty="0">
                <a:latin typeface="Times New Roman"/>
                <a:cs typeface="Times New Roman"/>
              </a:rPr>
              <a:t> </a:t>
            </a:r>
            <a:r>
              <a:rPr sz="2400" spc="-110" dirty="0">
                <a:latin typeface="Times New Roman"/>
                <a:cs typeface="Times New Roman"/>
              </a:rPr>
              <a:t>hardware-intensive</a:t>
            </a:r>
            <a:endParaRPr sz="2400">
              <a:latin typeface="Times New Roman"/>
              <a:cs typeface="Times New Roman"/>
            </a:endParaRPr>
          </a:p>
          <a:p>
            <a:pPr marL="287020" indent="-228600">
              <a:lnSpc>
                <a:spcPct val="100000"/>
              </a:lnSpc>
              <a:spcBef>
                <a:spcPts val="409"/>
              </a:spcBef>
              <a:buClr>
                <a:srgbClr val="9B2C1F"/>
              </a:buClr>
              <a:buSzPct val="85416"/>
              <a:buFont typeface="Wingdings"/>
              <a:buChar char=""/>
              <a:tabLst>
                <a:tab pos="287020" algn="l"/>
              </a:tabLst>
            </a:pPr>
            <a:r>
              <a:rPr sz="2400" spc="-120" dirty="0">
                <a:latin typeface="Times New Roman"/>
                <a:cs typeface="Times New Roman"/>
              </a:rPr>
              <a:t>More </a:t>
            </a:r>
            <a:r>
              <a:rPr sz="2400" spc="-110" dirty="0">
                <a:latin typeface="Times New Roman"/>
                <a:cs typeface="Times New Roman"/>
              </a:rPr>
              <a:t>software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spc="-114" dirty="0">
                <a:latin typeface="Times New Roman"/>
                <a:cs typeface="Times New Roman"/>
              </a:rPr>
              <a:t>intensive</a:t>
            </a:r>
            <a:endParaRPr sz="2400">
              <a:latin typeface="Times New Roman"/>
              <a:cs typeface="Times New Roman"/>
            </a:endParaRPr>
          </a:p>
          <a:p>
            <a:pPr marL="287020" indent="-228600">
              <a:lnSpc>
                <a:spcPct val="100000"/>
              </a:lnSpc>
              <a:spcBef>
                <a:spcPts val="400"/>
              </a:spcBef>
              <a:buClr>
                <a:srgbClr val="9B2C1F"/>
              </a:buClr>
              <a:buSzPct val="85416"/>
              <a:buFont typeface="Wingdings"/>
              <a:buChar char=""/>
              <a:tabLst>
                <a:tab pos="287020" algn="l"/>
              </a:tabLst>
            </a:pPr>
            <a:r>
              <a:rPr sz="2400" spc="-145" dirty="0">
                <a:latin typeface="Times New Roman"/>
                <a:cs typeface="Times New Roman"/>
              </a:rPr>
              <a:t>Expensive </a:t>
            </a:r>
            <a:r>
              <a:rPr sz="2400" spc="-105" dirty="0">
                <a:latin typeface="Times New Roman"/>
                <a:cs typeface="Times New Roman"/>
              </a:rPr>
              <a:t>dedicated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spc="-110" dirty="0">
                <a:latin typeface="Times New Roman"/>
                <a:cs typeface="Times New Roman"/>
              </a:rPr>
              <a:t>software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444" y="688974"/>
            <a:ext cx="425640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20" dirty="0"/>
              <a:t>TYPES </a:t>
            </a:r>
            <a:r>
              <a:rPr sz="4000" spc="-125" dirty="0"/>
              <a:t>OF</a:t>
            </a:r>
            <a:r>
              <a:rPr sz="4000" spc="-459" dirty="0"/>
              <a:t> </a:t>
            </a:r>
            <a:r>
              <a:rPr sz="4000" spc="110" dirty="0"/>
              <a:t>SERVERS</a:t>
            </a:r>
            <a:endParaRPr sz="4000"/>
          </a:p>
        </p:txBody>
      </p:sp>
      <p:sp>
        <p:nvSpPr>
          <p:cNvPr id="3" name="object 3"/>
          <p:cNvSpPr/>
          <p:nvPr/>
        </p:nvSpPr>
        <p:spPr>
          <a:xfrm>
            <a:off x="4689347" y="3885691"/>
            <a:ext cx="3378200" cy="293370"/>
          </a:xfrm>
          <a:custGeom>
            <a:avLst/>
            <a:gdLst/>
            <a:ahLst/>
            <a:cxnLst/>
            <a:rect l="l" t="t" r="r" b="b"/>
            <a:pathLst>
              <a:path w="3378200" h="293370">
                <a:moveTo>
                  <a:pt x="0" y="0"/>
                </a:moveTo>
                <a:lnTo>
                  <a:pt x="0" y="146557"/>
                </a:lnTo>
                <a:lnTo>
                  <a:pt x="3378073" y="146557"/>
                </a:lnTo>
                <a:lnTo>
                  <a:pt x="3378073" y="293115"/>
                </a:lnTo>
              </a:path>
            </a:pathLst>
          </a:custGeom>
          <a:ln w="12699">
            <a:solidFill>
              <a:srgbClr val="A8380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689347" y="3885691"/>
            <a:ext cx="1689100" cy="293370"/>
          </a:xfrm>
          <a:custGeom>
            <a:avLst/>
            <a:gdLst/>
            <a:ahLst/>
            <a:cxnLst/>
            <a:rect l="l" t="t" r="r" b="b"/>
            <a:pathLst>
              <a:path w="1689100" h="293370">
                <a:moveTo>
                  <a:pt x="0" y="0"/>
                </a:moveTo>
                <a:lnTo>
                  <a:pt x="0" y="146557"/>
                </a:lnTo>
                <a:lnTo>
                  <a:pt x="1688973" y="146557"/>
                </a:lnTo>
                <a:lnTo>
                  <a:pt x="1688973" y="293115"/>
                </a:lnTo>
              </a:path>
            </a:pathLst>
          </a:custGeom>
          <a:ln w="12700">
            <a:solidFill>
              <a:srgbClr val="A8380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689347" y="3885691"/>
            <a:ext cx="0" cy="293370"/>
          </a:xfrm>
          <a:custGeom>
            <a:avLst/>
            <a:gdLst/>
            <a:ahLst/>
            <a:cxnLst/>
            <a:rect l="l" t="t" r="r" b="b"/>
            <a:pathLst>
              <a:path h="293370">
                <a:moveTo>
                  <a:pt x="0" y="0"/>
                </a:moveTo>
                <a:lnTo>
                  <a:pt x="0" y="293115"/>
                </a:lnTo>
              </a:path>
            </a:pathLst>
          </a:custGeom>
          <a:ln w="12700">
            <a:solidFill>
              <a:srgbClr val="A8380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000375" y="3885691"/>
            <a:ext cx="1689100" cy="293370"/>
          </a:xfrm>
          <a:custGeom>
            <a:avLst/>
            <a:gdLst/>
            <a:ahLst/>
            <a:cxnLst/>
            <a:rect l="l" t="t" r="r" b="b"/>
            <a:pathLst>
              <a:path w="1689100" h="293370">
                <a:moveTo>
                  <a:pt x="1688973" y="0"/>
                </a:moveTo>
                <a:lnTo>
                  <a:pt x="1688973" y="146557"/>
                </a:lnTo>
                <a:lnTo>
                  <a:pt x="0" y="146557"/>
                </a:lnTo>
                <a:lnTo>
                  <a:pt x="0" y="293115"/>
                </a:lnTo>
              </a:path>
            </a:pathLst>
          </a:custGeom>
          <a:ln w="12700">
            <a:solidFill>
              <a:srgbClr val="A8380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311275" y="3885691"/>
            <a:ext cx="3378200" cy="293370"/>
          </a:xfrm>
          <a:custGeom>
            <a:avLst/>
            <a:gdLst/>
            <a:ahLst/>
            <a:cxnLst/>
            <a:rect l="l" t="t" r="r" b="b"/>
            <a:pathLst>
              <a:path w="3378200" h="293370">
                <a:moveTo>
                  <a:pt x="3378073" y="0"/>
                </a:moveTo>
                <a:lnTo>
                  <a:pt x="3378073" y="146557"/>
                </a:lnTo>
                <a:lnTo>
                  <a:pt x="0" y="146557"/>
                </a:lnTo>
                <a:lnTo>
                  <a:pt x="0" y="293115"/>
                </a:lnTo>
              </a:path>
            </a:pathLst>
          </a:custGeom>
          <a:ln w="12699">
            <a:solidFill>
              <a:srgbClr val="A8380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608832" y="2798064"/>
            <a:ext cx="2161032" cy="11932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59308" y="4157471"/>
            <a:ext cx="1504188" cy="8244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247900" y="4157471"/>
            <a:ext cx="1560576" cy="82448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936491" y="4157471"/>
            <a:ext cx="1539239" cy="88849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535167" y="4157471"/>
            <a:ext cx="1746504" cy="82448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315200" y="4157471"/>
            <a:ext cx="1504188" cy="88849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444" y="688974"/>
            <a:ext cx="425640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20" dirty="0"/>
              <a:t>TYPES </a:t>
            </a:r>
            <a:r>
              <a:rPr sz="4000" spc="-125" dirty="0"/>
              <a:t>OF</a:t>
            </a:r>
            <a:r>
              <a:rPr sz="4000" spc="-459" dirty="0"/>
              <a:t> </a:t>
            </a:r>
            <a:r>
              <a:rPr sz="4000" spc="110" dirty="0"/>
              <a:t>SERVERS</a:t>
            </a:r>
            <a:endParaRPr sz="4000"/>
          </a:p>
        </p:txBody>
      </p:sp>
      <p:sp>
        <p:nvSpPr>
          <p:cNvPr id="3" name="object 3"/>
          <p:cNvSpPr txBox="1"/>
          <p:nvPr/>
        </p:nvSpPr>
        <p:spPr>
          <a:xfrm>
            <a:off x="533400" y="1410970"/>
            <a:ext cx="8229600" cy="4976495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286385" marR="138430" indent="-273685" algn="just">
              <a:lnSpc>
                <a:spcPct val="90100"/>
              </a:lnSpc>
              <a:spcBef>
                <a:spcPts val="385"/>
              </a:spcBef>
              <a:buClr>
                <a:srgbClr val="D24717"/>
              </a:buClr>
              <a:buSzPct val="85416"/>
              <a:buFont typeface="Arial"/>
              <a:buChar char=""/>
              <a:tabLst>
                <a:tab pos="286385" algn="l"/>
                <a:tab pos="287020" algn="l"/>
              </a:tabLst>
            </a:pPr>
            <a:r>
              <a:rPr sz="2400" b="1" spc="-50" dirty="0">
                <a:latin typeface="Times New Roman"/>
                <a:cs typeface="Times New Roman"/>
              </a:rPr>
              <a:t>File </a:t>
            </a:r>
            <a:r>
              <a:rPr sz="2400" b="1" spc="-15" dirty="0">
                <a:latin typeface="Times New Roman"/>
                <a:cs typeface="Times New Roman"/>
              </a:rPr>
              <a:t>server</a:t>
            </a:r>
            <a:r>
              <a:rPr sz="2400" spc="-15" dirty="0">
                <a:latin typeface="Times New Roman"/>
                <a:cs typeface="Times New Roman"/>
              </a:rPr>
              <a:t>: </a:t>
            </a:r>
            <a:r>
              <a:rPr sz="2400" spc="-125" dirty="0">
                <a:latin typeface="Times New Roman"/>
                <a:cs typeface="Times New Roman"/>
              </a:rPr>
              <a:t>These </a:t>
            </a:r>
            <a:r>
              <a:rPr sz="2400" spc="-90" dirty="0">
                <a:latin typeface="Times New Roman"/>
                <a:cs typeface="Times New Roman"/>
              </a:rPr>
              <a:t>servers </a:t>
            </a:r>
            <a:r>
              <a:rPr sz="2400" spc="-114" dirty="0">
                <a:latin typeface="Times New Roman"/>
                <a:cs typeface="Times New Roman"/>
              </a:rPr>
              <a:t>provide </a:t>
            </a:r>
            <a:r>
              <a:rPr sz="2400" spc="-70" dirty="0">
                <a:latin typeface="Times New Roman"/>
                <a:cs typeface="Times New Roman"/>
              </a:rPr>
              <a:t>the </a:t>
            </a:r>
            <a:r>
              <a:rPr sz="2400" spc="-114" dirty="0">
                <a:latin typeface="Times New Roman"/>
                <a:cs typeface="Times New Roman"/>
              </a:rPr>
              <a:t>services </a:t>
            </a:r>
            <a:r>
              <a:rPr sz="2400" spc="-85" dirty="0">
                <a:latin typeface="Times New Roman"/>
                <a:cs typeface="Times New Roman"/>
              </a:rPr>
              <a:t>for </a:t>
            </a:r>
            <a:r>
              <a:rPr sz="2400" spc="-70" dirty="0">
                <a:latin typeface="Times New Roman"/>
                <a:cs typeface="Times New Roman"/>
              </a:rPr>
              <a:t>storing,  </a:t>
            </a:r>
            <a:r>
              <a:rPr sz="2400" spc="-90" dirty="0">
                <a:latin typeface="Times New Roman"/>
                <a:cs typeface="Times New Roman"/>
              </a:rPr>
              <a:t>retrieving </a:t>
            </a:r>
            <a:r>
              <a:rPr sz="2400" spc="-135" dirty="0">
                <a:latin typeface="Times New Roman"/>
                <a:cs typeface="Times New Roman"/>
              </a:rPr>
              <a:t>and </a:t>
            </a:r>
            <a:r>
              <a:rPr sz="2400" spc="-160" dirty="0">
                <a:latin typeface="Times New Roman"/>
                <a:cs typeface="Times New Roman"/>
              </a:rPr>
              <a:t>moving </a:t>
            </a:r>
            <a:r>
              <a:rPr sz="2400" spc="-75" dirty="0">
                <a:latin typeface="Times New Roman"/>
                <a:cs typeface="Times New Roman"/>
              </a:rPr>
              <a:t>the data. </a:t>
            </a:r>
            <a:r>
              <a:rPr sz="2400" spc="-310" dirty="0">
                <a:latin typeface="Times New Roman"/>
                <a:cs typeface="Times New Roman"/>
              </a:rPr>
              <a:t>A </a:t>
            </a:r>
            <a:r>
              <a:rPr sz="2400" spc="-90" dirty="0">
                <a:latin typeface="Times New Roman"/>
                <a:cs typeface="Times New Roman"/>
              </a:rPr>
              <a:t>user </a:t>
            </a:r>
            <a:r>
              <a:rPr sz="2400" spc="-150" dirty="0">
                <a:latin typeface="Times New Roman"/>
                <a:cs typeface="Times New Roman"/>
              </a:rPr>
              <a:t>can </a:t>
            </a:r>
            <a:r>
              <a:rPr sz="2400" spc="-60" dirty="0">
                <a:latin typeface="Times New Roman"/>
                <a:cs typeface="Times New Roman"/>
              </a:rPr>
              <a:t>read, </a:t>
            </a:r>
            <a:r>
              <a:rPr sz="2400" spc="-35" dirty="0">
                <a:latin typeface="Times New Roman"/>
                <a:cs typeface="Times New Roman"/>
              </a:rPr>
              <a:t>write, </a:t>
            </a:r>
            <a:r>
              <a:rPr sz="2400" spc="-130" dirty="0">
                <a:latin typeface="Times New Roman"/>
                <a:cs typeface="Times New Roman"/>
              </a:rPr>
              <a:t>exchange  </a:t>
            </a:r>
            <a:r>
              <a:rPr sz="2400" spc="-135" dirty="0">
                <a:latin typeface="Times New Roman"/>
                <a:cs typeface="Times New Roman"/>
              </a:rPr>
              <a:t>and </a:t>
            </a:r>
            <a:r>
              <a:rPr sz="2400" spc="-160" dirty="0">
                <a:latin typeface="Times New Roman"/>
                <a:cs typeface="Times New Roman"/>
              </a:rPr>
              <a:t>manage </a:t>
            </a:r>
            <a:r>
              <a:rPr sz="2400" spc="-75" dirty="0">
                <a:latin typeface="Times New Roman"/>
                <a:cs typeface="Times New Roman"/>
              </a:rPr>
              <a:t>the </a:t>
            </a:r>
            <a:r>
              <a:rPr sz="2400" spc="-135" dirty="0">
                <a:latin typeface="Times New Roman"/>
                <a:cs typeface="Times New Roman"/>
              </a:rPr>
              <a:t>files </a:t>
            </a:r>
            <a:r>
              <a:rPr sz="2400" spc="-95" dirty="0">
                <a:latin typeface="Times New Roman"/>
                <a:cs typeface="Times New Roman"/>
              </a:rPr>
              <a:t>with </a:t>
            </a:r>
            <a:r>
              <a:rPr sz="2400" spc="-70" dirty="0">
                <a:latin typeface="Times New Roman"/>
                <a:cs typeface="Times New Roman"/>
              </a:rPr>
              <a:t>the </a:t>
            </a:r>
            <a:r>
              <a:rPr sz="2400" spc="-110" dirty="0">
                <a:latin typeface="Times New Roman"/>
                <a:cs typeface="Times New Roman"/>
              </a:rPr>
              <a:t>help </a:t>
            </a:r>
            <a:r>
              <a:rPr sz="2400" spc="-140" dirty="0">
                <a:latin typeface="Times New Roman"/>
                <a:cs typeface="Times New Roman"/>
              </a:rPr>
              <a:t>of </a:t>
            </a:r>
            <a:r>
              <a:rPr sz="2400" spc="-120" dirty="0">
                <a:latin typeface="Times New Roman"/>
                <a:cs typeface="Times New Roman"/>
              </a:rPr>
              <a:t>file</a:t>
            </a:r>
            <a:r>
              <a:rPr sz="2400" spc="335" dirty="0">
                <a:latin typeface="Times New Roman"/>
                <a:cs typeface="Times New Roman"/>
              </a:rPr>
              <a:t> </a:t>
            </a:r>
            <a:r>
              <a:rPr sz="2400" spc="-70" dirty="0">
                <a:latin typeface="Times New Roman"/>
                <a:cs typeface="Times New Roman"/>
              </a:rPr>
              <a:t>servers.</a:t>
            </a:r>
            <a:endParaRPr sz="2400">
              <a:latin typeface="Times New Roman"/>
              <a:cs typeface="Times New Roman"/>
            </a:endParaRPr>
          </a:p>
          <a:p>
            <a:pPr marL="286385" marR="5080" indent="-273685" algn="just">
              <a:lnSpc>
                <a:spcPts val="2590"/>
              </a:lnSpc>
              <a:spcBef>
                <a:spcPts val="640"/>
              </a:spcBef>
              <a:buClr>
                <a:srgbClr val="D24717"/>
              </a:buClr>
              <a:buSzPct val="85416"/>
              <a:buFont typeface="Arial"/>
              <a:buChar char=""/>
              <a:tabLst>
                <a:tab pos="286385" algn="l"/>
                <a:tab pos="287020" algn="l"/>
              </a:tabLst>
            </a:pPr>
            <a:r>
              <a:rPr sz="2400" b="1" spc="-25" dirty="0">
                <a:latin typeface="Times New Roman"/>
                <a:cs typeface="Times New Roman"/>
              </a:rPr>
              <a:t>Printer </a:t>
            </a:r>
            <a:r>
              <a:rPr sz="2400" b="1" spc="-30" dirty="0">
                <a:latin typeface="Times New Roman"/>
                <a:cs typeface="Times New Roman"/>
              </a:rPr>
              <a:t>server</a:t>
            </a:r>
            <a:r>
              <a:rPr sz="2400" spc="-30" dirty="0">
                <a:latin typeface="Times New Roman"/>
                <a:cs typeface="Times New Roman"/>
              </a:rPr>
              <a:t>:The </a:t>
            </a:r>
            <a:r>
              <a:rPr sz="2400" spc="-40" dirty="0">
                <a:latin typeface="Times New Roman"/>
                <a:cs typeface="Times New Roman"/>
              </a:rPr>
              <a:t>printer </a:t>
            </a:r>
            <a:r>
              <a:rPr sz="2400" spc="-80" dirty="0">
                <a:latin typeface="Times New Roman"/>
                <a:cs typeface="Times New Roman"/>
              </a:rPr>
              <a:t>server </a:t>
            </a:r>
            <a:r>
              <a:rPr sz="2400" spc="-150" dirty="0">
                <a:latin typeface="Times New Roman"/>
                <a:cs typeface="Times New Roman"/>
              </a:rPr>
              <a:t>is </a:t>
            </a:r>
            <a:r>
              <a:rPr sz="2400" spc="-120" dirty="0">
                <a:latin typeface="Times New Roman"/>
                <a:cs typeface="Times New Roman"/>
              </a:rPr>
              <a:t>used </a:t>
            </a:r>
            <a:r>
              <a:rPr sz="2400" spc="-85" dirty="0">
                <a:latin typeface="Times New Roman"/>
                <a:cs typeface="Times New Roman"/>
              </a:rPr>
              <a:t>for </a:t>
            </a:r>
            <a:r>
              <a:rPr sz="2400" spc="-95" dirty="0">
                <a:latin typeface="Times New Roman"/>
                <a:cs typeface="Times New Roman"/>
              </a:rPr>
              <a:t>controlling </a:t>
            </a:r>
            <a:r>
              <a:rPr sz="2400" spc="-140" dirty="0">
                <a:latin typeface="Times New Roman"/>
                <a:cs typeface="Times New Roman"/>
              </a:rPr>
              <a:t>and  </a:t>
            </a:r>
            <a:r>
              <a:rPr sz="2400" spc="-155" dirty="0">
                <a:latin typeface="Times New Roman"/>
                <a:cs typeface="Times New Roman"/>
              </a:rPr>
              <a:t>managing </a:t>
            </a:r>
            <a:r>
              <a:rPr sz="2400" spc="-80" dirty="0">
                <a:latin typeface="Times New Roman"/>
                <a:cs typeface="Times New Roman"/>
              </a:rPr>
              <a:t>printing </a:t>
            </a:r>
            <a:r>
              <a:rPr sz="2400" spc="-105" dirty="0">
                <a:latin typeface="Times New Roman"/>
                <a:cs typeface="Times New Roman"/>
              </a:rPr>
              <a:t>on </a:t>
            </a:r>
            <a:r>
              <a:rPr sz="2400" spc="-70" dirty="0">
                <a:latin typeface="Times New Roman"/>
                <a:cs typeface="Times New Roman"/>
              </a:rPr>
              <a:t>the </a:t>
            </a:r>
            <a:r>
              <a:rPr sz="2400" spc="-65" dirty="0">
                <a:latin typeface="Times New Roman"/>
                <a:cs typeface="Times New Roman"/>
              </a:rPr>
              <a:t>network. </a:t>
            </a:r>
            <a:r>
              <a:rPr sz="2400" spc="-75" dirty="0">
                <a:latin typeface="Times New Roman"/>
                <a:cs typeface="Times New Roman"/>
              </a:rPr>
              <a:t>It </a:t>
            </a:r>
            <a:r>
              <a:rPr sz="2400" spc="-145" dirty="0">
                <a:latin typeface="Times New Roman"/>
                <a:cs typeface="Times New Roman"/>
              </a:rPr>
              <a:t>also </a:t>
            </a:r>
            <a:r>
              <a:rPr sz="2400" spc="-110" dirty="0">
                <a:latin typeface="Times New Roman"/>
                <a:cs typeface="Times New Roman"/>
              </a:rPr>
              <a:t>offers </a:t>
            </a:r>
            <a:r>
              <a:rPr sz="2400" spc="-75" dirty="0">
                <a:latin typeface="Times New Roman"/>
                <a:cs typeface="Times New Roman"/>
              </a:rPr>
              <a:t>the </a:t>
            </a:r>
            <a:r>
              <a:rPr sz="2400" spc="-165" dirty="0">
                <a:latin typeface="Times New Roman"/>
                <a:cs typeface="Times New Roman"/>
              </a:rPr>
              <a:t>fax </a:t>
            </a:r>
            <a:r>
              <a:rPr sz="2400" spc="-105" dirty="0">
                <a:latin typeface="Times New Roman"/>
                <a:cs typeface="Times New Roman"/>
              </a:rPr>
              <a:t>service </a:t>
            </a:r>
            <a:r>
              <a:rPr sz="2400" spc="-40" dirty="0">
                <a:latin typeface="Times New Roman"/>
                <a:cs typeface="Times New Roman"/>
              </a:rPr>
              <a:t>to  </a:t>
            </a:r>
            <a:r>
              <a:rPr sz="2400" spc="-70" dirty="0">
                <a:latin typeface="Times New Roman"/>
                <a:cs typeface="Times New Roman"/>
              </a:rPr>
              <a:t>the </a:t>
            </a:r>
            <a:r>
              <a:rPr sz="2400" spc="-90" dirty="0">
                <a:latin typeface="Times New Roman"/>
                <a:cs typeface="Times New Roman"/>
              </a:rPr>
              <a:t>network</a:t>
            </a:r>
            <a:r>
              <a:rPr sz="2400" spc="-60" dirty="0">
                <a:latin typeface="Times New Roman"/>
                <a:cs typeface="Times New Roman"/>
              </a:rPr>
              <a:t> </a:t>
            </a:r>
            <a:r>
              <a:rPr sz="2400" spc="-75" dirty="0">
                <a:latin typeface="Times New Roman"/>
                <a:cs typeface="Times New Roman"/>
              </a:rPr>
              <a:t>users.</a:t>
            </a:r>
            <a:endParaRPr sz="2400">
              <a:latin typeface="Times New Roman"/>
              <a:cs typeface="Times New Roman"/>
            </a:endParaRPr>
          </a:p>
          <a:p>
            <a:pPr marL="286385" marR="297180" indent="-273685" algn="just">
              <a:lnSpc>
                <a:spcPts val="2590"/>
              </a:lnSpc>
              <a:spcBef>
                <a:spcPts val="605"/>
              </a:spcBef>
              <a:buClr>
                <a:srgbClr val="D24717"/>
              </a:buClr>
              <a:buSzPct val="85416"/>
              <a:buFont typeface="Arial"/>
              <a:buChar char=""/>
              <a:tabLst>
                <a:tab pos="286385" algn="l"/>
                <a:tab pos="287020" algn="l"/>
              </a:tabLst>
            </a:pPr>
            <a:r>
              <a:rPr sz="2400" b="1" spc="5" dirty="0">
                <a:latin typeface="Times New Roman"/>
                <a:cs typeface="Times New Roman"/>
              </a:rPr>
              <a:t>Application </a:t>
            </a:r>
            <a:r>
              <a:rPr sz="2400" b="1" spc="-15" dirty="0">
                <a:latin typeface="Times New Roman"/>
                <a:cs typeface="Times New Roman"/>
              </a:rPr>
              <a:t>server</a:t>
            </a:r>
            <a:r>
              <a:rPr sz="2400" spc="-15" dirty="0">
                <a:latin typeface="Times New Roman"/>
                <a:cs typeface="Times New Roman"/>
              </a:rPr>
              <a:t>: </a:t>
            </a:r>
            <a:r>
              <a:rPr sz="2400" spc="-120" dirty="0">
                <a:latin typeface="Times New Roman"/>
                <a:cs typeface="Times New Roman"/>
              </a:rPr>
              <a:t>The </a:t>
            </a:r>
            <a:r>
              <a:rPr sz="2400" spc="-125" dirty="0">
                <a:latin typeface="Times New Roman"/>
                <a:cs typeface="Times New Roman"/>
              </a:rPr>
              <a:t>expensive </a:t>
            </a:r>
            <a:r>
              <a:rPr sz="2400" spc="-110" dirty="0">
                <a:latin typeface="Times New Roman"/>
                <a:cs typeface="Times New Roman"/>
              </a:rPr>
              <a:t>software </a:t>
            </a:r>
            <a:r>
              <a:rPr sz="2400" spc="-135" dirty="0">
                <a:latin typeface="Times New Roman"/>
                <a:cs typeface="Times New Roman"/>
              </a:rPr>
              <a:t>and </a:t>
            </a:r>
            <a:r>
              <a:rPr sz="2400" spc="-110" dirty="0">
                <a:latin typeface="Times New Roman"/>
                <a:cs typeface="Times New Roman"/>
              </a:rPr>
              <a:t>additional  computing </a:t>
            </a:r>
            <a:r>
              <a:rPr sz="2400" spc="-114" dirty="0">
                <a:latin typeface="Times New Roman"/>
                <a:cs typeface="Times New Roman"/>
              </a:rPr>
              <a:t>power </a:t>
            </a:r>
            <a:r>
              <a:rPr sz="2400" spc="-145" dirty="0">
                <a:latin typeface="Times New Roman"/>
                <a:cs typeface="Times New Roman"/>
              </a:rPr>
              <a:t>can </a:t>
            </a:r>
            <a:r>
              <a:rPr sz="2400" spc="-110" dirty="0">
                <a:latin typeface="Times New Roman"/>
                <a:cs typeface="Times New Roman"/>
              </a:rPr>
              <a:t>be </a:t>
            </a:r>
            <a:r>
              <a:rPr sz="2400" spc="-120" dirty="0">
                <a:latin typeface="Times New Roman"/>
                <a:cs typeface="Times New Roman"/>
              </a:rPr>
              <a:t>shared </a:t>
            </a:r>
            <a:r>
              <a:rPr sz="2400" spc="-185" dirty="0">
                <a:latin typeface="Times New Roman"/>
                <a:cs typeface="Times New Roman"/>
              </a:rPr>
              <a:t>by </a:t>
            </a:r>
            <a:r>
              <a:rPr sz="2400" spc="-70" dirty="0">
                <a:latin typeface="Times New Roman"/>
                <a:cs typeface="Times New Roman"/>
              </a:rPr>
              <a:t>the </a:t>
            </a:r>
            <a:r>
              <a:rPr sz="2400" spc="-85" dirty="0">
                <a:latin typeface="Times New Roman"/>
                <a:cs typeface="Times New Roman"/>
              </a:rPr>
              <a:t>computers </a:t>
            </a:r>
            <a:r>
              <a:rPr sz="2400" spc="-110" dirty="0">
                <a:latin typeface="Times New Roman"/>
                <a:cs typeface="Times New Roman"/>
              </a:rPr>
              <a:t>in </a:t>
            </a:r>
            <a:r>
              <a:rPr sz="2400" spc="-190" dirty="0">
                <a:latin typeface="Times New Roman"/>
                <a:cs typeface="Times New Roman"/>
              </a:rPr>
              <a:t>a </a:t>
            </a:r>
            <a:r>
              <a:rPr sz="2400" spc="-90" dirty="0">
                <a:latin typeface="Times New Roman"/>
                <a:cs typeface="Times New Roman"/>
              </a:rPr>
              <a:t>network  </a:t>
            </a:r>
            <a:r>
              <a:rPr sz="2400" spc="-95" dirty="0">
                <a:latin typeface="Times New Roman"/>
                <a:cs typeface="Times New Roman"/>
              </a:rPr>
              <a:t>with </a:t>
            </a:r>
            <a:r>
              <a:rPr sz="2400" spc="-125" dirty="0">
                <a:latin typeface="Times New Roman"/>
                <a:cs typeface="Times New Roman"/>
              </a:rPr>
              <a:t>he </a:t>
            </a:r>
            <a:r>
              <a:rPr sz="2400" spc="-110" dirty="0">
                <a:latin typeface="Times New Roman"/>
                <a:cs typeface="Times New Roman"/>
              </a:rPr>
              <a:t>help </a:t>
            </a:r>
            <a:r>
              <a:rPr sz="2400" spc="-140" dirty="0">
                <a:latin typeface="Times New Roman"/>
                <a:cs typeface="Times New Roman"/>
              </a:rPr>
              <a:t>of </a:t>
            </a:r>
            <a:r>
              <a:rPr sz="2400" spc="-114" dirty="0">
                <a:latin typeface="Times New Roman"/>
                <a:cs typeface="Times New Roman"/>
              </a:rPr>
              <a:t>application</a:t>
            </a:r>
            <a:r>
              <a:rPr sz="2400" spc="120" dirty="0">
                <a:latin typeface="Times New Roman"/>
                <a:cs typeface="Times New Roman"/>
              </a:rPr>
              <a:t> </a:t>
            </a:r>
            <a:r>
              <a:rPr sz="2400" spc="-70" dirty="0">
                <a:latin typeface="Times New Roman"/>
                <a:cs typeface="Times New Roman"/>
              </a:rPr>
              <a:t>servers.</a:t>
            </a:r>
            <a:endParaRPr sz="2400">
              <a:latin typeface="Times New Roman"/>
              <a:cs typeface="Times New Roman"/>
            </a:endParaRPr>
          </a:p>
          <a:p>
            <a:pPr marL="286385" marR="94615" indent="-273685" algn="just">
              <a:lnSpc>
                <a:spcPct val="90100"/>
              </a:lnSpc>
              <a:spcBef>
                <a:spcPts val="565"/>
              </a:spcBef>
              <a:buClr>
                <a:srgbClr val="D24717"/>
              </a:buClr>
              <a:buSzPct val="85416"/>
              <a:buFont typeface="Arial"/>
              <a:buChar char=""/>
              <a:tabLst>
                <a:tab pos="286385" algn="l"/>
                <a:tab pos="287020" algn="l"/>
              </a:tabLst>
            </a:pPr>
            <a:r>
              <a:rPr sz="2400" b="1" spc="-25" dirty="0">
                <a:latin typeface="Times New Roman"/>
                <a:cs typeface="Times New Roman"/>
              </a:rPr>
              <a:t>Message </a:t>
            </a:r>
            <a:r>
              <a:rPr sz="2400" b="1" spc="-15" dirty="0">
                <a:latin typeface="Times New Roman"/>
                <a:cs typeface="Times New Roman"/>
              </a:rPr>
              <a:t>server</a:t>
            </a:r>
            <a:r>
              <a:rPr sz="2400" spc="-15" dirty="0">
                <a:latin typeface="Times New Roman"/>
                <a:cs typeface="Times New Roman"/>
              </a:rPr>
              <a:t>: </a:t>
            </a:r>
            <a:r>
              <a:rPr sz="2400" spc="-75" dirty="0">
                <a:latin typeface="Times New Roman"/>
                <a:cs typeface="Times New Roman"/>
              </a:rPr>
              <a:t>It </a:t>
            </a:r>
            <a:r>
              <a:rPr sz="2400" spc="-150" dirty="0">
                <a:latin typeface="Times New Roman"/>
                <a:cs typeface="Times New Roman"/>
              </a:rPr>
              <a:t>is </a:t>
            </a:r>
            <a:r>
              <a:rPr sz="2400" spc="-120" dirty="0">
                <a:latin typeface="Times New Roman"/>
                <a:cs typeface="Times New Roman"/>
              </a:rPr>
              <a:t>used </a:t>
            </a:r>
            <a:r>
              <a:rPr sz="2400" spc="-35" dirty="0">
                <a:latin typeface="Times New Roman"/>
                <a:cs typeface="Times New Roman"/>
              </a:rPr>
              <a:t>to </a:t>
            </a:r>
            <a:r>
              <a:rPr sz="2400" spc="-85" dirty="0">
                <a:latin typeface="Times New Roman"/>
                <a:cs typeface="Times New Roman"/>
              </a:rPr>
              <a:t>co-ordinate </a:t>
            </a:r>
            <a:r>
              <a:rPr sz="2400" spc="-70" dirty="0">
                <a:latin typeface="Times New Roman"/>
                <a:cs typeface="Times New Roman"/>
              </a:rPr>
              <a:t>the </a:t>
            </a:r>
            <a:r>
              <a:rPr sz="2400" spc="-80" dirty="0">
                <a:latin typeface="Times New Roman"/>
                <a:cs typeface="Times New Roman"/>
              </a:rPr>
              <a:t>interaction  </a:t>
            </a:r>
            <a:r>
              <a:rPr sz="2400" spc="-100" dirty="0">
                <a:latin typeface="Times New Roman"/>
                <a:cs typeface="Times New Roman"/>
              </a:rPr>
              <a:t>between </a:t>
            </a:r>
            <a:r>
              <a:rPr sz="2400" spc="-65" dirty="0">
                <a:latin typeface="Times New Roman"/>
                <a:cs typeface="Times New Roman"/>
              </a:rPr>
              <a:t>users, </a:t>
            </a:r>
            <a:r>
              <a:rPr sz="2400" spc="-105" dirty="0">
                <a:latin typeface="Times New Roman"/>
                <a:cs typeface="Times New Roman"/>
              </a:rPr>
              <a:t>documents </a:t>
            </a:r>
            <a:r>
              <a:rPr sz="2400" spc="-135" dirty="0">
                <a:latin typeface="Times New Roman"/>
                <a:cs typeface="Times New Roman"/>
              </a:rPr>
              <a:t>and </a:t>
            </a:r>
            <a:r>
              <a:rPr sz="2400" spc="-105" dirty="0">
                <a:latin typeface="Times New Roman"/>
                <a:cs typeface="Times New Roman"/>
              </a:rPr>
              <a:t>applications.The </a:t>
            </a:r>
            <a:r>
              <a:rPr sz="2400" spc="-120" dirty="0">
                <a:latin typeface="Times New Roman"/>
                <a:cs typeface="Times New Roman"/>
              </a:rPr>
              <a:t>data </a:t>
            </a:r>
            <a:r>
              <a:rPr sz="2400" spc="-145" dirty="0">
                <a:latin typeface="Times New Roman"/>
                <a:cs typeface="Times New Roman"/>
              </a:rPr>
              <a:t>can </a:t>
            </a:r>
            <a:r>
              <a:rPr sz="2400" spc="-110" dirty="0">
                <a:latin typeface="Times New Roman"/>
                <a:cs typeface="Times New Roman"/>
              </a:rPr>
              <a:t>be </a:t>
            </a:r>
            <a:r>
              <a:rPr sz="2400" spc="-120" dirty="0">
                <a:latin typeface="Times New Roman"/>
                <a:cs typeface="Times New Roman"/>
              </a:rPr>
              <a:t>used  </a:t>
            </a:r>
            <a:r>
              <a:rPr sz="2400" spc="-110" dirty="0">
                <a:latin typeface="Times New Roman"/>
                <a:cs typeface="Times New Roman"/>
              </a:rPr>
              <a:t>in </a:t>
            </a:r>
            <a:r>
              <a:rPr sz="2400" spc="-75" dirty="0">
                <a:latin typeface="Times New Roman"/>
                <a:cs typeface="Times New Roman"/>
              </a:rPr>
              <a:t>the </a:t>
            </a:r>
            <a:r>
              <a:rPr sz="2400" spc="-85" dirty="0">
                <a:latin typeface="Times New Roman"/>
                <a:cs typeface="Times New Roman"/>
              </a:rPr>
              <a:t>for </a:t>
            </a:r>
            <a:r>
              <a:rPr sz="2400" spc="-140" dirty="0">
                <a:latin typeface="Times New Roman"/>
                <a:cs typeface="Times New Roman"/>
              </a:rPr>
              <a:t>of </a:t>
            </a:r>
            <a:r>
              <a:rPr sz="2400" spc="-95" dirty="0">
                <a:latin typeface="Times New Roman"/>
                <a:cs typeface="Times New Roman"/>
              </a:rPr>
              <a:t>audio, video, </a:t>
            </a:r>
            <a:r>
              <a:rPr sz="2400" spc="-120" dirty="0">
                <a:latin typeface="Times New Roman"/>
                <a:cs typeface="Times New Roman"/>
              </a:rPr>
              <a:t>binary, </a:t>
            </a:r>
            <a:r>
              <a:rPr sz="2400" spc="-35" dirty="0">
                <a:latin typeface="Times New Roman"/>
                <a:cs typeface="Times New Roman"/>
              </a:rPr>
              <a:t>text </a:t>
            </a:r>
            <a:r>
              <a:rPr sz="2400" spc="-40" dirty="0">
                <a:latin typeface="Times New Roman"/>
                <a:cs typeface="Times New Roman"/>
              </a:rPr>
              <a:t>or</a:t>
            </a:r>
            <a:r>
              <a:rPr sz="2400" spc="-140" dirty="0">
                <a:latin typeface="Times New Roman"/>
                <a:cs typeface="Times New Roman"/>
              </a:rPr>
              <a:t> </a:t>
            </a:r>
            <a:r>
              <a:rPr sz="2400" spc="-110" dirty="0">
                <a:latin typeface="Times New Roman"/>
                <a:cs typeface="Times New Roman"/>
              </a:rPr>
              <a:t>graphics.</a:t>
            </a:r>
            <a:endParaRPr sz="2400">
              <a:latin typeface="Times New Roman"/>
              <a:cs typeface="Times New Roman"/>
            </a:endParaRPr>
          </a:p>
          <a:p>
            <a:pPr marL="286385" marR="147955" indent="-273685" algn="just">
              <a:lnSpc>
                <a:spcPts val="2590"/>
              </a:lnSpc>
              <a:spcBef>
                <a:spcPts val="640"/>
              </a:spcBef>
              <a:buClr>
                <a:srgbClr val="D24717"/>
              </a:buClr>
              <a:buSzPct val="85416"/>
              <a:buFont typeface="Arial"/>
              <a:buChar char=""/>
              <a:tabLst>
                <a:tab pos="286385" algn="l"/>
                <a:tab pos="287020" algn="l"/>
              </a:tabLst>
            </a:pPr>
            <a:r>
              <a:rPr sz="2400" b="1" spc="-45" dirty="0">
                <a:latin typeface="Times New Roman"/>
                <a:cs typeface="Times New Roman"/>
              </a:rPr>
              <a:t>Database </a:t>
            </a:r>
            <a:r>
              <a:rPr sz="2400" b="1" spc="-15" dirty="0">
                <a:latin typeface="Times New Roman"/>
                <a:cs typeface="Times New Roman"/>
              </a:rPr>
              <a:t>server</a:t>
            </a:r>
            <a:r>
              <a:rPr sz="2400" spc="-15" dirty="0">
                <a:latin typeface="Times New Roman"/>
                <a:cs typeface="Times New Roman"/>
              </a:rPr>
              <a:t>: </a:t>
            </a:r>
            <a:r>
              <a:rPr sz="2400" spc="-75" dirty="0">
                <a:latin typeface="Times New Roman"/>
                <a:cs typeface="Times New Roman"/>
              </a:rPr>
              <a:t>It </a:t>
            </a:r>
            <a:r>
              <a:rPr sz="2400" spc="-150" dirty="0">
                <a:latin typeface="Times New Roman"/>
                <a:cs typeface="Times New Roman"/>
              </a:rPr>
              <a:t>is </a:t>
            </a:r>
            <a:r>
              <a:rPr sz="2400" spc="-190" dirty="0">
                <a:latin typeface="Times New Roman"/>
                <a:cs typeface="Times New Roman"/>
              </a:rPr>
              <a:t>a </a:t>
            </a:r>
            <a:r>
              <a:rPr sz="2400" spc="-95" dirty="0">
                <a:latin typeface="Times New Roman"/>
                <a:cs typeface="Times New Roman"/>
              </a:rPr>
              <a:t>type </a:t>
            </a:r>
            <a:r>
              <a:rPr sz="2400" spc="-140" dirty="0">
                <a:latin typeface="Times New Roman"/>
                <a:cs typeface="Times New Roman"/>
              </a:rPr>
              <a:t>of </a:t>
            </a:r>
            <a:r>
              <a:rPr sz="2400" spc="-114" dirty="0">
                <a:latin typeface="Times New Roman"/>
                <a:cs typeface="Times New Roman"/>
              </a:rPr>
              <a:t>application </a:t>
            </a:r>
            <a:r>
              <a:rPr sz="2400" spc="-85" dirty="0">
                <a:latin typeface="Times New Roman"/>
                <a:cs typeface="Times New Roman"/>
              </a:rPr>
              <a:t>server. </a:t>
            </a:r>
            <a:r>
              <a:rPr sz="2400" spc="-75" dirty="0">
                <a:latin typeface="Times New Roman"/>
                <a:cs typeface="Times New Roman"/>
              </a:rPr>
              <a:t>It </a:t>
            </a:r>
            <a:r>
              <a:rPr sz="2400" spc="-150" dirty="0">
                <a:latin typeface="Times New Roman"/>
                <a:cs typeface="Times New Roman"/>
              </a:rPr>
              <a:t>allows </a:t>
            </a:r>
            <a:r>
              <a:rPr sz="2400" spc="-70" dirty="0">
                <a:latin typeface="Times New Roman"/>
                <a:cs typeface="Times New Roman"/>
              </a:rPr>
              <a:t>the  </a:t>
            </a:r>
            <a:r>
              <a:rPr sz="2400" spc="-140" dirty="0">
                <a:latin typeface="Times New Roman"/>
                <a:cs typeface="Times New Roman"/>
              </a:rPr>
              <a:t>uses </a:t>
            </a:r>
            <a:r>
              <a:rPr sz="2400" spc="-35" dirty="0">
                <a:latin typeface="Times New Roman"/>
                <a:cs typeface="Times New Roman"/>
              </a:rPr>
              <a:t>to </a:t>
            </a:r>
            <a:r>
              <a:rPr sz="2400" spc="-160" dirty="0">
                <a:latin typeface="Times New Roman"/>
                <a:cs typeface="Times New Roman"/>
              </a:rPr>
              <a:t>access </a:t>
            </a:r>
            <a:r>
              <a:rPr sz="2400" spc="-70" dirty="0">
                <a:latin typeface="Times New Roman"/>
                <a:cs typeface="Times New Roman"/>
              </a:rPr>
              <a:t>the </a:t>
            </a:r>
            <a:r>
              <a:rPr sz="2400" spc="-95" dirty="0">
                <a:latin typeface="Times New Roman"/>
                <a:cs typeface="Times New Roman"/>
              </a:rPr>
              <a:t>centralised strong</a:t>
            </a:r>
            <a:r>
              <a:rPr sz="2400" spc="90" dirty="0">
                <a:latin typeface="Times New Roman"/>
                <a:cs typeface="Times New Roman"/>
              </a:rPr>
              <a:t> </a:t>
            </a:r>
            <a:r>
              <a:rPr sz="2400" spc="-114" dirty="0">
                <a:latin typeface="Times New Roman"/>
                <a:cs typeface="Times New Roman"/>
              </a:rPr>
              <a:t>database.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444" y="688974"/>
            <a:ext cx="281876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75" dirty="0"/>
              <a:t>LAN</a:t>
            </a:r>
            <a:r>
              <a:rPr sz="4000" spc="-285" dirty="0"/>
              <a:t> </a:t>
            </a:r>
            <a:r>
              <a:rPr sz="4000" spc="-60" dirty="0"/>
              <a:t>Diagram</a:t>
            </a:r>
            <a:endParaRPr sz="4000"/>
          </a:p>
        </p:txBody>
      </p:sp>
      <p:sp>
        <p:nvSpPr>
          <p:cNvPr id="3" name="object 3"/>
          <p:cNvSpPr/>
          <p:nvPr/>
        </p:nvSpPr>
        <p:spPr>
          <a:xfrm>
            <a:off x="1048511" y="2179320"/>
            <a:ext cx="7735823" cy="39471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444" y="688974"/>
            <a:ext cx="450278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130" dirty="0"/>
              <a:t>Distributed</a:t>
            </a:r>
            <a:r>
              <a:rPr sz="4000" spc="-270" dirty="0"/>
              <a:t> </a:t>
            </a:r>
            <a:r>
              <a:rPr sz="4000" spc="-114" dirty="0"/>
              <a:t>Networks</a:t>
            </a:r>
            <a:endParaRPr sz="4000"/>
          </a:p>
        </p:txBody>
      </p:sp>
      <p:sp>
        <p:nvSpPr>
          <p:cNvPr id="3" name="object 3"/>
          <p:cNvSpPr txBox="1"/>
          <p:nvPr/>
        </p:nvSpPr>
        <p:spPr>
          <a:xfrm>
            <a:off x="993444" y="1410970"/>
            <a:ext cx="7604125" cy="3836670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286385" marR="5080" indent="-273685">
              <a:lnSpc>
                <a:spcPct val="90100"/>
              </a:lnSpc>
              <a:spcBef>
                <a:spcPts val="385"/>
              </a:spcBef>
              <a:buClr>
                <a:srgbClr val="D24717"/>
              </a:buClr>
              <a:buSzPct val="85416"/>
              <a:buFont typeface="Arial"/>
              <a:buChar char=""/>
              <a:tabLst>
                <a:tab pos="286385" algn="l"/>
                <a:tab pos="287020" algn="l"/>
              </a:tabLst>
            </a:pPr>
            <a:r>
              <a:rPr sz="2400" spc="-105" dirty="0">
                <a:latin typeface="Times New Roman"/>
                <a:cs typeface="Times New Roman"/>
              </a:rPr>
              <a:t>Arrangement </a:t>
            </a:r>
            <a:r>
              <a:rPr sz="2400" spc="-140" dirty="0">
                <a:latin typeface="Times New Roman"/>
                <a:cs typeface="Times New Roman"/>
              </a:rPr>
              <a:t>of </a:t>
            </a:r>
            <a:r>
              <a:rPr sz="2400" spc="-95" dirty="0">
                <a:latin typeface="Times New Roman"/>
                <a:cs typeface="Times New Roman"/>
              </a:rPr>
              <a:t>networked </a:t>
            </a:r>
            <a:r>
              <a:rPr sz="2400" spc="-85" dirty="0">
                <a:latin typeface="Times New Roman"/>
                <a:cs typeface="Times New Roman"/>
              </a:rPr>
              <a:t>computers </a:t>
            </a:r>
            <a:r>
              <a:rPr sz="2400" spc="-110" dirty="0">
                <a:latin typeface="Times New Roman"/>
                <a:cs typeface="Times New Roman"/>
              </a:rPr>
              <a:t>in </a:t>
            </a:r>
            <a:r>
              <a:rPr sz="2400" spc="-130" dirty="0">
                <a:latin typeface="Times New Roman"/>
                <a:cs typeface="Times New Roman"/>
              </a:rPr>
              <a:t>which </a:t>
            </a:r>
            <a:r>
              <a:rPr sz="2400" spc="-135" dirty="0">
                <a:latin typeface="Times New Roman"/>
                <a:cs typeface="Times New Roman"/>
              </a:rPr>
              <a:t>several </a:t>
            </a:r>
            <a:r>
              <a:rPr sz="2400" spc="-100" dirty="0">
                <a:latin typeface="Times New Roman"/>
                <a:cs typeface="Times New Roman"/>
              </a:rPr>
              <a:t>processors  </a:t>
            </a:r>
            <a:r>
              <a:rPr sz="2400" spc="-65" dirty="0">
                <a:latin typeface="Times New Roman"/>
                <a:cs typeface="Times New Roman"/>
              </a:rPr>
              <a:t>(the </a:t>
            </a:r>
            <a:r>
              <a:rPr sz="2400" spc="-130" dirty="0">
                <a:latin typeface="Times New Roman"/>
                <a:cs typeface="Times New Roman"/>
              </a:rPr>
              <a:t>CPUs) </a:t>
            </a:r>
            <a:r>
              <a:rPr sz="2400" spc="-100" dirty="0">
                <a:latin typeface="Times New Roman"/>
                <a:cs typeface="Times New Roman"/>
              </a:rPr>
              <a:t>are </a:t>
            </a:r>
            <a:r>
              <a:rPr sz="2400" spc="-105" dirty="0">
                <a:latin typeface="Times New Roman"/>
                <a:cs typeface="Times New Roman"/>
              </a:rPr>
              <a:t>located on </a:t>
            </a:r>
            <a:r>
              <a:rPr sz="2400" spc="-85" dirty="0">
                <a:latin typeface="Times New Roman"/>
                <a:cs typeface="Times New Roman"/>
              </a:rPr>
              <a:t>scattered </a:t>
            </a:r>
            <a:r>
              <a:rPr sz="2400" spc="-110" dirty="0">
                <a:latin typeface="Times New Roman"/>
                <a:cs typeface="Times New Roman"/>
              </a:rPr>
              <a:t>machines, </a:t>
            </a:r>
            <a:r>
              <a:rPr sz="2400" spc="-75" dirty="0">
                <a:latin typeface="Times New Roman"/>
                <a:cs typeface="Times New Roman"/>
              </a:rPr>
              <a:t>but </a:t>
            </a:r>
            <a:r>
              <a:rPr sz="2400" spc="-95" dirty="0">
                <a:latin typeface="Times New Roman"/>
                <a:cs typeface="Times New Roman"/>
              </a:rPr>
              <a:t>are </a:t>
            </a:r>
            <a:r>
              <a:rPr sz="2400" spc="-140" dirty="0">
                <a:latin typeface="Times New Roman"/>
                <a:cs typeface="Times New Roman"/>
              </a:rPr>
              <a:t>capable of  </a:t>
            </a:r>
            <a:r>
              <a:rPr sz="2400" spc="-125" dirty="0">
                <a:latin typeface="Times New Roman"/>
                <a:cs typeface="Times New Roman"/>
              </a:rPr>
              <a:t>working </a:t>
            </a:r>
            <a:r>
              <a:rPr sz="2400" spc="-85" dirty="0">
                <a:latin typeface="Times New Roman"/>
                <a:cs typeface="Times New Roman"/>
              </a:rPr>
              <a:t>both </a:t>
            </a:r>
            <a:r>
              <a:rPr sz="2400" spc="-100" dirty="0">
                <a:latin typeface="Times New Roman"/>
                <a:cs typeface="Times New Roman"/>
              </a:rPr>
              <a:t>independently </a:t>
            </a:r>
            <a:r>
              <a:rPr sz="2400" spc="-135" dirty="0">
                <a:latin typeface="Times New Roman"/>
                <a:cs typeface="Times New Roman"/>
              </a:rPr>
              <a:t>and </a:t>
            </a:r>
            <a:r>
              <a:rPr sz="2400" spc="-110" dirty="0">
                <a:latin typeface="Times New Roman"/>
                <a:cs typeface="Times New Roman"/>
              </a:rPr>
              <a:t>jointly </a:t>
            </a:r>
            <a:r>
              <a:rPr sz="2400" spc="-190" dirty="0">
                <a:latin typeface="Times New Roman"/>
                <a:cs typeface="Times New Roman"/>
              </a:rPr>
              <a:t>as</a:t>
            </a:r>
            <a:r>
              <a:rPr sz="2400" spc="110" dirty="0">
                <a:latin typeface="Times New Roman"/>
                <a:cs typeface="Times New Roman"/>
              </a:rPr>
              <a:t> </a:t>
            </a:r>
            <a:r>
              <a:rPr sz="2400" spc="-60" dirty="0">
                <a:latin typeface="Times New Roman"/>
                <a:cs typeface="Times New Roman"/>
              </a:rPr>
              <a:t>required.</a:t>
            </a:r>
            <a:endParaRPr sz="2400">
              <a:latin typeface="Times New Roman"/>
              <a:cs typeface="Times New Roman"/>
            </a:endParaRPr>
          </a:p>
          <a:p>
            <a:pPr marL="286385" marR="99060" indent="-273685">
              <a:lnSpc>
                <a:spcPct val="90000"/>
              </a:lnSpc>
              <a:spcBef>
                <a:spcPts val="600"/>
              </a:spcBef>
              <a:buClr>
                <a:srgbClr val="D24717"/>
              </a:buClr>
              <a:buSzPct val="85416"/>
              <a:buFont typeface="Arial"/>
              <a:buChar char=""/>
              <a:tabLst>
                <a:tab pos="286385" algn="l"/>
                <a:tab pos="287020" algn="l"/>
              </a:tabLst>
            </a:pPr>
            <a:r>
              <a:rPr sz="2400" spc="-120" dirty="0">
                <a:latin typeface="Times New Roman"/>
                <a:cs typeface="Times New Roman"/>
              </a:rPr>
              <a:t>The </a:t>
            </a:r>
            <a:r>
              <a:rPr sz="2400" spc="-175" dirty="0">
                <a:latin typeface="Times New Roman"/>
                <a:cs typeface="Times New Roman"/>
              </a:rPr>
              <a:t>key </a:t>
            </a:r>
            <a:r>
              <a:rPr sz="2400" spc="-100" dirty="0">
                <a:latin typeface="Times New Roman"/>
                <a:cs typeface="Times New Roman"/>
              </a:rPr>
              <a:t>elements </a:t>
            </a:r>
            <a:r>
              <a:rPr sz="2400" spc="-140" dirty="0">
                <a:latin typeface="Times New Roman"/>
                <a:cs typeface="Times New Roman"/>
              </a:rPr>
              <a:t>of </a:t>
            </a:r>
            <a:r>
              <a:rPr sz="2400" spc="-80" dirty="0">
                <a:latin typeface="Times New Roman"/>
                <a:cs typeface="Times New Roman"/>
              </a:rPr>
              <a:t>Distributed </a:t>
            </a:r>
            <a:r>
              <a:rPr sz="2400" spc="-95" dirty="0">
                <a:latin typeface="Times New Roman"/>
                <a:cs typeface="Times New Roman"/>
              </a:rPr>
              <a:t>Network </a:t>
            </a:r>
            <a:r>
              <a:rPr sz="2400" spc="-85" dirty="0">
                <a:latin typeface="Times New Roman"/>
                <a:cs typeface="Times New Roman"/>
              </a:rPr>
              <a:t>Architecture </a:t>
            </a:r>
            <a:r>
              <a:rPr sz="2400" spc="-60" dirty="0">
                <a:latin typeface="Times New Roman"/>
                <a:cs typeface="Times New Roman"/>
              </a:rPr>
              <a:t>are, </a:t>
            </a:r>
            <a:r>
              <a:rPr sz="2400" spc="-190" dirty="0">
                <a:latin typeface="Times New Roman"/>
                <a:cs typeface="Times New Roman"/>
              </a:rPr>
              <a:t>as </a:t>
            </a:r>
            <a:r>
              <a:rPr sz="2400" spc="-70" dirty="0">
                <a:latin typeface="Times New Roman"/>
                <a:cs typeface="Times New Roman"/>
              </a:rPr>
              <a:t>the  </a:t>
            </a:r>
            <a:r>
              <a:rPr sz="2400" spc="-135" dirty="0">
                <a:latin typeface="Times New Roman"/>
                <a:cs typeface="Times New Roman"/>
              </a:rPr>
              <a:t>name </a:t>
            </a:r>
            <a:r>
              <a:rPr sz="2400" spc="-95" dirty="0">
                <a:latin typeface="Times New Roman"/>
                <a:cs typeface="Times New Roman"/>
              </a:rPr>
              <a:t>implies, </a:t>
            </a:r>
            <a:r>
              <a:rPr sz="2400" spc="-70" dirty="0">
                <a:latin typeface="Times New Roman"/>
                <a:cs typeface="Times New Roman"/>
              </a:rPr>
              <a:t>the </a:t>
            </a:r>
            <a:r>
              <a:rPr sz="2400" spc="-80" dirty="0">
                <a:latin typeface="Times New Roman"/>
                <a:cs typeface="Times New Roman"/>
              </a:rPr>
              <a:t>distribution </a:t>
            </a:r>
            <a:r>
              <a:rPr sz="2400" spc="-140" dirty="0">
                <a:latin typeface="Times New Roman"/>
                <a:cs typeface="Times New Roman"/>
              </a:rPr>
              <a:t>of </a:t>
            </a:r>
            <a:r>
              <a:rPr sz="2400" spc="-130" dirty="0">
                <a:latin typeface="Times New Roman"/>
                <a:cs typeface="Times New Roman"/>
              </a:rPr>
              <a:t>decision-making </a:t>
            </a:r>
            <a:r>
              <a:rPr sz="2400" spc="-135" dirty="0">
                <a:latin typeface="Times New Roman"/>
                <a:cs typeface="Times New Roman"/>
              </a:rPr>
              <a:t>and </a:t>
            </a:r>
            <a:r>
              <a:rPr sz="2400" spc="-75" dirty="0">
                <a:latin typeface="Times New Roman"/>
                <a:cs typeface="Times New Roman"/>
              </a:rPr>
              <a:t>control </a:t>
            </a:r>
            <a:r>
              <a:rPr sz="2400" spc="-60" dirty="0">
                <a:latin typeface="Times New Roman"/>
                <a:cs typeface="Times New Roman"/>
              </a:rPr>
              <a:t>out  </a:t>
            </a:r>
            <a:r>
              <a:rPr sz="2400" spc="-35" dirty="0">
                <a:latin typeface="Times New Roman"/>
                <a:cs typeface="Times New Roman"/>
              </a:rPr>
              <a:t>to </a:t>
            </a:r>
            <a:r>
              <a:rPr sz="2400" spc="-135" dirty="0">
                <a:latin typeface="Times New Roman"/>
                <a:cs typeface="Times New Roman"/>
              </a:rPr>
              <a:t>each </a:t>
            </a:r>
            <a:r>
              <a:rPr sz="2400" spc="-65" dirty="0">
                <a:latin typeface="Times New Roman"/>
                <a:cs typeface="Times New Roman"/>
              </a:rPr>
              <a:t>site, </a:t>
            </a:r>
            <a:r>
              <a:rPr sz="2400" spc="-120" dirty="0">
                <a:latin typeface="Times New Roman"/>
                <a:cs typeface="Times New Roman"/>
              </a:rPr>
              <a:t>while </a:t>
            </a:r>
            <a:r>
              <a:rPr sz="2400" spc="-125" dirty="0">
                <a:latin typeface="Times New Roman"/>
                <a:cs typeface="Times New Roman"/>
              </a:rPr>
              <a:t>simultaneously, </a:t>
            </a:r>
            <a:r>
              <a:rPr sz="2400" spc="-105" dirty="0">
                <a:latin typeface="Times New Roman"/>
                <a:cs typeface="Times New Roman"/>
              </a:rPr>
              <a:t>networking </a:t>
            </a:r>
            <a:r>
              <a:rPr sz="2400" spc="-135" dirty="0">
                <a:latin typeface="Times New Roman"/>
                <a:cs typeface="Times New Roman"/>
              </a:rPr>
              <a:t>and </a:t>
            </a:r>
            <a:r>
              <a:rPr sz="2400" spc="-130" dirty="0">
                <a:latin typeface="Times New Roman"/>
                <a:cs typeface="Times New Roman"/>
              </a:rPr>
              <a:t>synchronizing  </a:t>
            </a:r>
            <a:r>
              <a:rPr sz="2400" spc="-70" dirty="0">
                <a:latin typeface="Times New Roman"/>
                <a:cs typeface="Times New Roman"/>
              </a:rPr>
              <a:t>the </a:t>
            </a:r>
            <a:r>
              <a:rPr sz="2400" spc="-125" dirty="0">
                <a:latin typeface="Times New Roman"/>
                <a:cs typeface="Times New Roman"/>
              </a:rPr>
              <a:t>various </a:t>
            </a:r>
            <a:r>
              <a:rPr sz="2400" spc="-110" dirty="0">
                <a:latin typeface="Times New Roman"/>
                <a:cs typeface="Times New Roman"/>
              </a:rPr>
              <a:t>sites </a:t>
            </a:r>
            <a:r>
              <a:rPr sz="2400" spc="-70" dirty="0">
                <a:latin typeface="Times New Roman"/>
                <a:cs typeface="Times New Roman"/>
              </a:rPr>
              <a:t>together </a:t>
            </a:r>
            <a:r>
              <a:rPr sz="2400" spc="-175" dirty="0">
                <a:latin typeface="Times New Roman"/>
                <a:cs typeface="Times New Roman"/>
              </a:rPr>
              <a:t>via </a:t>
            </a:r>
            <a:r>
              <a:rPr sz="2400" spc="-190" dirty="0">
                <a:latin typeface="Times New Roman"/>
                <a:cs typeface="Times New Roman"/>
              </a:rPr>
              <a:t>a </a:t>
            </a:r>
            <a:r>
              <a:rPr sz="2400" spc="-80" dirty="0">
                <a:latin typeface="Times New Roman"/>
                <a:cs typeface="Times New Roman"/>
              </a:rPr>
              <a:t>central</a:t>
            </a:r>
            <a:r>
              <a:rPr sz="2400" spc="270" dirty="0">
                <a:latin typeface="Times New Roman"/>
                <a:cs typeface="Times New Roman"/>
              </a:rPr>
              <a:t> </a:t>
            </a:r>
            <a:r>
              <a:rPr sz="2400" spc="-105" dirty="0">
                <a:latin typeface="Times New Roman"/>
                <a:cs typeface="Times New Roman"/>
              </a:rPr>
              <a:t>hub.</a:t>
            </a:r>
            <a:endParaRPr sz="2400">
              <a:latin typeface="Times New Roman"/>
              <a:cs typeface="Times New Roman"/>
            </a:endParaRPr>
          </a:p>
          <a:p>
            <a:pPr marL="286385" marR="86360" indent="-273685">
              <a:lnSpc>
                <a:spcPts val="2590"/>
              </a:lnSpc>
              <a:spcBef>
                <a:spcPts val="640"/>
              </a:spcBef>
              <a:buClr>
                <a:srgbClr val="D24717"/>
              </a:buClr>
              <a:buSzPct val="85416"/>
              <a:buFont typeface="Arial"/>
              <a:buChar char=""/>
              <a:tabLst>
                <a:tab pos="286385" algn="l"/>
                <a:tab pos="287020" algn="l"/>
              </a:tabLst>
            </a:pPr>
            <a:r>
              <a:rPr sz="2400" b="1" spc="5" dirty="0">
                <a:latin typeface="Times New Roman"/>
                <a:cs typeface="Times New Roman"/>
              </a:rPr>
              <a:t>Distributed </a:t>
            </a:r>
            <a:r>
              <a:rPr sz="2400" b="1" spc="20" dirty="0">
                <a:latin typeface="Times New Roman"/>
                <a:cs typeface="Times New Roman"/>
              </a:rPr>
              <a:t>networking </a:t>
            </a:r>
            <a:r>
              <a:rPr sz="2400" spc="-150" dirty="0">
                <a:latin typeface="Times New Roman"/>
                <a:cs typeface="Times New Roman"/>
              </a:rPr>
              <a:t>is </a:t>
            </a:r>
            <a:r>
              <a:rPr sz="2400" spc="-190" dirty="0">
                <a:latin typeface="Times New Roman"/>
                <a:cs typeface="Times New Roman"/>
              </a:rPr>
              <a:t>a</a:t>
            </a:r>
            <a:r>
              <a:rPr sz="2400" spc="-190" dirty="0">
                <a:solidFill>
                  <a:srgbClr val="CC9900"/>
                </a:solidFill>
                <a:latin typeface="Times New Roman"/>
                <a:cs typeface="Times New Roman"/>
              </a:rPr>
              <a:t> </a:t>
            </a:r>
            <a:r>
              <a:rPr sz="2400" u="heavy" spc="-75" dirty="0">
                <a:solidFill>
                  <a:srgbClr val="CC9900"/>
                </a:solidFill>
                <a:uFill>
                  <a:solidFill>
                    <a:srgbClr val="CC9900"/>
                  </a:solidFill>
                </a:uFill>
                <a:latin typeface="Times New Roman"/>
                <a:cs typeface="Times New Roman"/>
                <a:hlinkClick r:id="rId2"/>
              </a:rPr>
              <a:t>distributed </a:t>
            </a:r>
            <a:r>
              <a:rPr sz="2400" u="heavy" spc="-110" dirty="0">
                <a:solidFill>
                  <a:srgbClr val="CC9900"/>
                </a:solidFill>
                <a:uFill>
                  <a:solidFill>
                    <a:srgbClr val="CC9900"/>
                  </a:solidFill>
                </a:uFill>
                <a:latin typeface="Times New Roman"/>
                <a:cs typeface="Times New Roman"/>
                <a:hlinkClick r:id="rId2"/>
              </a:rPr>
              <a:t>computing</a:t>
            </a:r>
            <a:r>
              <a:rPr sz="2400" spc="-110" dirty="0">
                <a:solidFill>
                  <a:srgbClr val="CC9900"/>
                </a:solidFill>
                <a:latin typeface="Times New Roman"/>
                <a:cs typeface="Times New Roman"/>
                <a:hlinkClick r:id="rId2"/>
              </a:rPr>
              <a:t> </a:t>
            </a:r>
            <a:r>
              <a:rPr sz="2400" spc="-90" dirty="0">
                <a:latin typeface="Times New Roman"/>
                <a:cs typeface="Times New Roman"/>
              </a:rPr>
              <a:t>network  </a:t>
            </a:r>
            <a:r>
              <a:rPr sz="2400" spc="-95" dirty="0">
                <a:latin typeface="Times New Roman"/>
                <a:cs typeface="Times New Roman"/>
              </a:rPr>
              <a:t>system, </a:t>
            </a:r>
            <a:r>
              <a:rPr sz="2400" spc="-150" dirty="0">
                <a:latin typeface="Times New Roman"/>
                <a:cs typeface="Times New Roman"/>
              </a:rPr>
              <a:t>said </a:t>
            </a:r>
            <a:r>
              <a:rPr sz="2400" spc="-35" dirty="0">
                <a:latin typeface="Times New Roman"/>
                <a:cs typeface="Times New Roman"/>
              </a:rPr>
              <a:t>to </a:t>
            </a:r>
            <a:r>
              <a:rPr sz="2400" spc="-110" dirty="0">
                <a:latin typeface="Times New Roman"/>
                <a:cs typeface="Times New Roman"/>
              </a:rPr>
              <a:t>be </a:t>
            </a:r>
            <a:r>
              <a:rPr sz="2400" spc="-75" dirty="0">
                <a:latin typeface="Times New Roman"/>
                <a:cs typeface="Times New Roman"/>
              </a:rPr>
              <a:t>distributed </a:t>
            </a:r>
            <a:r>
              <a:rPr sz="2400" spc="-120" dirty="0">
                <a:latin typeface="Times New Roman"/>
                <a:cs typeface="Times New Roman"/>
              </a:rPr>
              <a:t>when </a:t>
            </a:r>
            <a:r>
              <a:rPr sz="2400" spc="-70" dirty="0">
                <a:latin typeface="Times New Roman"/>
                <a:cs typeface="Times New Roman"/>
              </a:rPr>
              <a:t>the </a:t>
            </a:r>
            <a:r>
              <a:rPr sz="2400" spc="-80" dirty="0">
                <a:latin typeface="Times New Roman"/>
                <a:cs typeface="Times New Roman"/>
              </a:rPr>
              <a:t>computer </a:t>
            </a:r>
            <a:r>
              <a:rPr sz="2400" spc="-114" dirty="0">
                <a:latin typeface="Times New Roman"/>
                <a:cs typeface="Times New Roman"/>
              </a:rPr>
              <a:t>programming  </a:t>
            </a:r>
            <a:r>
              <a:rPr sz="2400" spc="-135" dirty="0">
                <a:latin typeface="Times New Roman"/>
                <a:cs typeface="Times New Roman"/>
              </a:rPr>
              <a:t>and </a:t>
            </a:r>
            <a:r>
              <a:rPr sz="2400" spc="-70" dirty="0">
                <a:latin typeface="Times New Roman"/>
                <a:cs typeface="Times New Roman"/>
              </a:rPr>
              <a:t>the </a:t>
            </a:r>
            <a:r>
              <a:rPr sz="2400" spc="-120" dirty="0">
                <a:latin typeface="Times New Roman"/>
                <a:cs typeface="Times New Roman"/>
              </a:rPr>
              <a:t>data </a:t>
            </a:r>
            <a:r>
              <a:rPr sz="2400" spc="-40" dirty="0">
                <a:latin typeface="Times New Roman"/>
                <a:cs typeface="Times New Roman"/>
              </a:rPr>
              <a:t>to </a:t>
            </a:r>
            <a:r>
              <a:rPr sz="2400" spc="-110" dirty="0">
                <a:latin typeface="Times New Roman"/>
                <a:cs typeface="Times New Roman"/>
              </a:rPr>
              <a:t>be </a:t>
            </a:r>
            <a:r>
              <a:rPr sz="2400" spc="-114" dirty="0">
                <a:latin typeface="Times New Roman"/>
                <a:cs typeface="Times New Roman"/>
              </a:rPr>
              <a:t>worked </a:t>
            </a:r>
            <a:r>
              <a:rPr sz="2400" spc="-105" dirty="0">
                <a:latin typeface="Times New Roman"/>
                <a:cs typeface="Times New Roman"/>
              </a:rPr>
              <a:t>on </a:t>
            </a:r>
            <a:r>
              <a:rPr sz="2400" spc="-95" dirty="0">
                <a:latin typeface="Times New Roman"/>
                <a:cs typeface="Times New Roman"/>
              </a:rPr>
              <a:t>are </a:t>
            </a:r>
            <a:r>
              <a:rPr sz="2400" spc="-114" dirty="0">
                <a:latin typeface="Times New Roman"/>
                <a:cs typeface="Times New Roman"/>
              </a:rPr>
              <a:t>spread </a:t>
            </a:r>
            <a:r>
              <a:rPr sz="2400" spc="-55" dirty="0">
                <a:latin typeface="Times New Roman"/>
                <a:cs typeface="Times New Roman"/>
              </a:rPr>
              <a:t>out </a:t>
            </a:r>
            <a:r>
              <a:rPr sz="2400" spc="-135" dirty="0">
                <a:latin typeface="Times New Roman"/>
                <a:cs typeface="Times New Roman"/>
              </a:rPr>
              <a:t>across </a:t>
            </a:r>
            <a:r>
              <a:rPr sz="2400" spc="-85" dirty="0">
                <a:latin typeface="Times New Roman"/>
                <a:cs typeface="Times New Roman"/>
              </a:rPr>
              <a:t>more </a:t>
            </a:r>
            <a:r>
              <a:rPr sz="2400" spc="-105" dirty="0">
                <a:latin typeface="Times New Roman"/>
                <a:cs typeface="Times New Roman"/>
              </a:rPr>
              <a:t>than </a:t>
            </a:r>
            <a:r>
              <a:rPr sz="2400" spc="-100" dirty="0">
                <a:latin typeface="Times New Roman"/>
                <a:cs typeface="Times New Roman"/>
              </a:rPr>
              <a:t>one  </a:t>
            </a:r>
            <a:r>
              <a:rPr sz="2400" spc="-80" dirty="0">
                <a:latin typeface="Times New Roman"/>
                <a:cs typeface="Times New Roman"/>
              </a:rPr>
              <a:t>computer. </a:t>
            </a:r>
            <a:r>
              <a:rPr sz="2400" spc="-150" dirty="0">
                <a:latin typeface="Times New Roman"/>
                <a:cs typeface="Times New Roman"/>
              </a:rPr>
              <a:t>Usually, </a:t>
            </a:r>
            <a:r>
              <a:rPr sz="2400" spc="-105" dirty="0">
                <a:latin typeface="Times New Roman"/>
                <a:cs typeface="Times New Roman"/>
              </a:rPr>
              <a:t>this </a:t>
            </a:r>
            <a:r>
              <a:rPr sz="2400" spc="-150" dirty="0">
                <a:latin typeface="Times New Roman"/>
                <a:cs typeface="Times New Roman"/>
              </a:rPr>
              <a:t>is </a:t>
            </a:r>
            <a:r>
              <a:rPr sz="2400" spc="-95" dirty="0">
                <a:latin typeface="Times New Roman"/>
                <a:cs typeface="Times New Roman"/>
              </a:rPr>
              <a:t>implemented </a:t>
            </a:r>
            <a:r>
              <a:rPr sz="2400" spc="-125" dirty="0">
                <a:latin typeface="Times New Roman"/>
                <a:cs typeface="Times New Roman"/>
              </a:rPr>
              <a:t>over </a:t>
            </a:r>
            <a:r>
              <a:rPr sz="2400" spc="-190" dirty="0">
                <a:latin typeface="Times New Roman"/>
                <a:cs typeface="Times New Roman"/>
              </a:rPr>
              <a:t>a</a:t>
            </a:r>
            <a:r>
              <a:rPr sz="2400" spc="-190" dirty="0">
                <a:solidFill>
                  <a:srgbClr val="CC9900"/>
                </a:solidFill>
                <a:latin typeface="Times New Roman"/>
                <a:cs typeface="Times New Roman"/>
                <a:hlinkClick r:id="rId3"/>
              </a:rPr>
              <a:t> </a:t>
            </a:r>
            <a:r>
              <a:rPr sz="2400" u="heavy" spc="-80" dirty="0">
                <a:solidFill>
                  <a:srgbClr val="CC9900"/>
                </a:solidFill>
                <a:uFill>
                  <a:solidFill>
                    <a:srgbClr val="CC9900"/>
                  </a:solidFill>
                </a:uFill>
                <a:latin typeface="Times New Roman"/>
                <a:cs typeface="Times New Roman"/>
                <a:hlinkClick r:id="rId3"/>
              </a:rPr>
              <a:t>computer</a:t>
            </a:r>
            <a:r>
              <a:rPr sz="2400" u="heavy" spc="-235" dirty="0">
                <a:solidFill>
                  <a:srgbClr val="CC9900"/>
                </a:solidFill>
                <a:uFill>
                  <a:solidFill>
                    <a:srgbClr val="CC9900"/>
                  </a:solidFill>
                </a:uFill>
                <a:latin typeface="Times New Roman"/>
                <a:cs typeface="Times New Roman"/>
                <a:hlinkClick r:id="rId3"/>
              </a:rPr>
              <a:t> </a:t>
            </a:r>
            <a:r>
              <a:rPr sz="2400" u="heavy" spc="-65" dirty="0">
                <a:solidFill>
                  <a:srgbClr val="CC9900"/>
                </a:solidFill>
                <a:uFill>
                  <a:solidFill>
                    <a:srgbClr val="CC9900"/>
                  </a:solidFill>
                </a:uFill>
                <a:latin typeface="Times New Roman"/>
                <a:cs typeface="Times New Roman"/>
                <a:hlinkClick r:id="rId3"/>
              </a:rPr>
              <a:t>network</a:t>
            </a:r>
            <a:r>
              <a:rPr sz="2400" spc="-65" dirty="0">
                <a:latin typeface="Times New Roman"/>
                <a:cs typeface="Times New Roman"/>
              </a:rPr>
              <a:t>.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9740" y="509981"/>
            <a:ext cx="834263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235" dirty="0">
                <a:latin typeface="Times New Roman"/>
                <a:cs typeface="Times New Roman"/>
              </a:rPr>
              <a:t>Benefits of </a:t>
            </a:r>
            <a:r>
              <a:rPr sz="4000" spc="-135" dirty="0">
                <a:latin typeface="Times New Roman"/>
                <a:cs typeface="Times New Roman"/>
              </a:rPr>
              <a:t>Distributed </a:t>
            </a:r>
            <a:r>
              <a:rPr sz="4000" spc="-160" dirty="0">
                <a:latin typeface="Times New Roman"/>
                <a:cs typeface="Times New Roman"/>
              </a:rPr>
              <a:t>Network</a:t>
            </a:r>
            <a:r>
              <a:rPr sz="4000" spc="-40" dirty="0">
                <a:latin typeface="Times New Roman"/>
                <a:cs typeface="Times New Roman"/>
              </a:rPr>
              <a:t> </a:t>
            </a:r>
            <a:r>
              <a:rPr sz="4000" spc="-145" dirty="0">
                <a:latin typeface="Times New Roman"/>
                <a:cs typeface="Times New Roman"/>
              </a:rPr>
              <a:t>Architecture</a:t>
            </a:r>
            <a:endParaRPr sz="4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93444" y="1404874"/>
            <a:ext cx="7487284" cy="4498975"/>
          </a:xfrm>
          <a:prstGeom prst="rect">
            <a:avLst/>
          </a:prstGeom>
        </p:spPr>
        <p:txBody>
          <a:bodyPr vert="horz" wrap="square" lIns="0" tIns="52705" rIns="0" bIns="0" rtlCol="0">
            <a:spAutoFit/>
          </a:bodyPr>
          <a:lstStyle/>
          <a:p>
            <a:pPr marL="286385" marR="146050" indent="-273685">
              <a:lnSpc>
                <a:spcPct val="90000"/>
              </a:lnSpc>
              <a:spcBef>
                <a:spcPts val="415"/>
              </a:spcBef>
              <a:buClr>
                <a:srgbClr val="D24717"/>
              </a:buClr>
              <a:buSzPct val="84615"/>
              <a:buFont typeface="Arial"/>
              <a:buChar char=""/>
              <a:tabLst>
                <a:tab pos="287020" algn="l"/>
              </a:tabLst>
            </a:pPr>
            <a:r>
              <a:rPr sz="2600" b="1" spc="-45" dirty="0">
                <a:latin typeface="Times New Roman"/>
                <a:cs typeface="Times New Roman"/>
              </a:rPr>
              <a:t>Scalability: </a:t>
            </a:r>
            <a:r>
              <a:rPr sz="2600" spc="-85" dirty="0">
                <a:latin typeface="Times New Roman"/>
                <a:cs typeface="Times New Roman"/>
              </a:rPr>
              <a:t>Enterprise </a:t>
            </a:r>
            <a:r>
              <a:rPr sz="2600" spc="-120" dirty="0">
                <a:latin typeface="Times New Roman"/>
                <a:cs typeface="Times New Roman"/>
              </a:rPr>
              <a:t>solutions </a:t>
            </a:r>
            <a:r>
              <a:rPr sz="2600" spc="-80" dirty="0">
                <a:latin typeface="Times New Roman"/>
                <a:cs typeface="Times New Roman"/>
              </a:rPr>
              <a:t>that </a:t>
            </a:r>
            <a:r>
              <a:rPr sz="2600" spc="-114" dirty="0">
                <a:latin typeface="Times New Roman"/>
                <a:cs typeface="Times New Roman"/>
              </a:rPr>
              <a:t>rely on </a:t>
            </a:r>
            <a:r>
              <a:rPr sz="2600" spc="-204" dirty="0">
                <a:latin typeface="Times New Roman"/>
                <a:cs typeface="Times New Roman"/>
              </a:rPr>
              <a:t>a </a:t>
            </a:r>
            <a:r>
              <a:rPr sz="2600" spc="-145" dirty="0">
                <a:latin typeface="Times New Roman"/>
                <a:cs typeface="Times New Roman"/>
              </a:rPr>
              <a:t>single  </a:t>
            </a:r>
            <a:r>
              <a:rPr sz="2600" spc="-85" dirty="0">
                <a:latin typeface="Times New Roman"/>
                <a:cs typeface="Times New Roman"/>
              </a:rPr>
              <a:t>Enterprise server </a:t>
            </a:r>
            <a:r>
              <a:rPr sz="2600" spc="-145" dirty="0">
                <a:latin typeface="Times New Roman"/>
                <a:cs typeface="Times New Roman"/>
              </a:rPr>
              <a:t>inevitably </a:t>
            </a:r>
            <a:r>
              <a:rPr sz="2600" spc="-130" dirty="0">
                <a:latin typeface="Times New Roman"/>
                <a:cs typeface="Times New Roman"/>
              </a:rPr>
              <a:t>suffer </a:t>
            </a:r>
            <a:r>
              <a:rPr sz="2600" spc="-114" dirty="0">
                <a:latin typeface="Times New Roman"/>
                <a:cs typeface="Times New Roman"/>
              </a:rPr>
              <a:t>from </a:t>
            </a:r>
            <a:r>
              <a:rPr sz="2600" spc="-105" dirty="0">
                <a:latin typeface="Times New Roman"/>
                <a:cs typeface="Times New Roman"/>
              </a:rPr>
              <a:t>performance </a:t>
            </a:r>
            <a:r>
              <a:rPr sz="2600" spc="-155" dirty="0">
                <a:latin typeface="Times New Roman"/>
                <a:cs typeface="Times New Roman"/>
              </a:rPr>
              <a:t>issues  </a:t>
            </a:r>
            <a:r>
              <a:rPr sz="2600" spc="-204" dirty="0">
                <a:latin typeface="Times New Roman"/>
                <a:cs typeface="Times New Roman"/>
              </a:rPr>
              <a:t>as </a:t>
            </a:r>
            <a:r>
              <a:rPr sz="2600" spc="-75" dirty="0">
                <a:latin typeface="Times New Roman"/>
                <a:cs typeface="Times New Roman"/>
              </a:rPr>
              <a:t>the </a:t>
            </a:r>
            <a:r>
              <a:rPr sz="2600" spc="-85" dirty="0">
                <a:latin typeface="Times New Roman"/>
                <a:cs typeface="Times New Roman"/>
              </a:rPr>
              <a:t>Enterprise </a:t>
            </a:r>
            <a:r>
              <a:rPr sz="2600" spc="-145" dirty="0">
                <a:latin typeface="Times New Roman"/>
                <a:cs typeface="Times New Roman"/>
              </a:rPr>
              <a:t>grows and </a:t>
            </a:r>
            <a:r>
              <a:rPr sz="2600" spc="-80" dirty="0">
                <a:latin typeface="Times New Roman"/>
                <a:cs typeface="Times New Roman"/>
              </a:rPr>
              <a:t>the </a:t>
            </a:r>
            <a:r>
              <a:rPr sz="2600" spc="-85" dirty="0">
                <a:latin typeface="Times New Roman"/>
                <a:cs typeface="Times New Roman"/>
              </a:rPr>
              <a:t>server </a:t>
            </a:r>
            <a:r>
              <a:rPr sz="2600" spc="-165" dirty="0">
                <a:latin typeface="Times New Roman"/>
                <a:cs typeface="Times New Roman"/>
              </a:rPr>
              <a:t>is</a:t>
            </a:r>
            <a:r>
              <a:rPr sz="2600" spc="-130" dirty="0">
                <a:latin typeface="Times New Roman"/>
                <a:cs typeface="Times New Roman"/>
              </a:rPr>
              <a:t> </a:t>
            </a:r>
            <a:r>
              <a:rPr sz="2600" spc="-110" dirty="0">
                <a:latin typeface="Times New Roman"/>
                <a:cs typeface="Times New Roman"/>
              </a:rPr>
              <a:t>overwhelmed.</a:t>
            </a:r>
            <a:endParaRPr sz="2600">
              <a:latin typeface="Times New Roman"/>
              <a:cs typeface="Times New Roman"/>
            </a:endParaRPr>
          </a:p>
          <a:p>
            <a:pPr marL="286385" marR="335915">
              <a:lnSpc>
                <a:spcPts val="2810"/>
              </a:lnSpc>
              <a:spcBef>
                <a:spcPts val="40"/>
              </a:spcBef>
            </a:pPr>
            <a:r>
              <a:rPr sz="2600" spc="-130" dirty="0">
                <a:latin typeface="Times New Roman"/>
                <a:cs typeface="Times New Roman"/>
              </a:rPr>
              <a:t>Moreover, </a:t>
            </a:r>
            <a:r>
              <a:rPr sz="2600" spc="-140" dirty="0">
                <a:latin typeface="Times New Roman"/>
                <a:cs typeface="Times New Roman"/>
              </a:rPr>
              <a:t>single </a:t>
            </a:r>
            <a:r>
              <a:rPr sz="2600" spc="-85" dirty="0">
                <a:latin typeface="Times New Roman"/>
                <a:cs typeface="Times New Roman"/>
              </a:rPr>
              <a:t>server </a:t>
            </a:r>
            <a:r>
              <a:rPr sz="2600" spc="-120" dirty="0">
                <a:latin typeface="Times New Roman"/>
                <a:cs typeface="Times New Roman"/>
              </a:rPr>
              <a:t>solutions </a:t>
            </a:r>
            <a:r>
              <a:rPr sz="2600" spc="-100" dirty="0">
                <a:latin typeface="Times New Roman"/>
                <a:cs typeface="Times New Roman"/>
              </a:rPr>
              <a:t>are </a:t>
            </a:r>
            <a:r>
              <a:rPr sz="2600" spc="-175" dirty="0">
                <a:latin typeface="Times New Roman"/>
                <a:cs typeface="Times New Roman"/>
              </a:rPr>
              <a:t>highly </a:t>
            </a:r>
            <a:r>
              <a:rPr sz="2600" spc="-125" dirty="0">
                <a:latin typeface="Times New Roman"/>
                <a:cs typeface="Times New Roman"/>
              </a:rPr>
              <a:t>susceptible </a:t>
            </a:r>
            <a:r>
              <a:rPr sz="2600" spc="-35" dirty="0">
                <a:latin typeface="Times New Roman"/>
                <a:cs typeface="Times New Roman"/>
              </a:rPr>
              <a:t>to  </a:t>
            </a:r>
            <a:r>
              <a:rPr sz="2600" spc="-95" dirty="0">
                <a:latin typeface="Times New Roman"/>
                <a:cs typeface="Times New Roman"/>
              </a:rPr>
              <a:t>network</a:t>
            </a:r>
            <a:r>
              <a:rPr sz="2600" spc="-70" dirty="0">
                <a:latin typeface="Times New Roman"/>
                <a:cs typeface="Times New Roman"/>
              </a:rPr>
              <a:t> </a:t>
            </a:r>
            <a:r>
              <a:rPr sz="2600" spc="-110" dirty="0">
                <a:latin typeface="Times New Roman"/>
                <a:cs typeface="Times New Roman"/>
              </a:rPr>
              <a:t>failures.</a:t>
            </a:r>
            <a:endParaRPr sz="2600">
              <a:latin typeface="Times New Roman"/>
              <a:cs typeface="Times New Roman"/>
            </a:endParaRPr>
          </a:p>
          <a:p>
            <a:pPr marL="286385" marR="172085" indent="-273685">
              <a:lnSpc>
                <a:spcPct val="90000"/>
              </a:lnSpc>
              <a:spcBef>
                <a:spcPts val="555"/>
              </a:spcBef>
              <a:buClr>
                <a:srgbClr val="D24717"/>
              </a:buClr>
              <a:buSzPct val="84615"/>
              <a:buFont typeface="Arial"/>
              <a:buChar char=""/>
              <a:tabLst>
                <a:tab pos="287020" algn="l"/>
              </a:tabLst>
            </a:pPr>
            <a:r>
              <a:rPr sz="2600" b="1" spc="-80" dirty="0">
                <a:latin typeface="Times New Roman"/>
                <a:cs typeface="Times New Roman"/>
              </a:rPr>
              <a:t>Cost: </a:t>
            </a:r>
            <a:r>
              <a:rPr sz="2600" spc="-120" dirty="0">
                <a:latin typeface="Times New Roman"/>
                <a:cs typeface="Times New Roman"/>
              </a:rPr>
              <a:t>Servers </a:t>
            </a:r>
            <a:r>
              <a:rPr sz="2600" spc="-145" dirty="0">
                <a:latin typeface="Times New Roman"/>
                <a:cs typeface="Times New Roman"/>
              </a:rPr>
              <a:t>and </a:t>
            </a:r>
            <a:r>
              <a:rPr sz="2600" spc="-120" dirty="0">
                <a:latin typeface="Times New Roman"/>
                <a:cs typeface="Times New Roman"/>
              </a:rPr>
              <a:t>software </a:t>
            </a:r>
            <a:r>
              <a:rPr sz="2600" spc="-100" dirty="0">
                <a:latin typeface="Times New Roman"/>
                <a:cs typeface="Times New Roman"/>
              </a:rPr>
              <a:t>at </a:t>
            </a:r>
            <a:r>
              <a:rPr sz="2600" spc="-145" dirty="0">
                <a:latin typeface="Times New Roman"/>
                <a:cs typeface="Times New Roman"/>
              </a:rPr>
              <a:t>each </a:t>
            </a:r>
            <a:r>
              <a:rPr sz="2600" spc="-140" dirty="0">
                <a:latin typeface="Times New Roman"/>
                <a:cs typeface="Times New Roman"/>
              </a:rPr>
              <a:t>local </a:t>
            </a:r>
            <a:r>
              <a:rPr sz="2600" spc="-100" dirty="0">
                <a:latin typeface="Times New Roman"/>
                <a:cs typeface="Times New Roman"/>
              </a:rPr>
              <a:t>site </a:t>
            </a:r>
            <a:r>
              <a:rPr sz="2600" spc="-160" dirty="0">
                <a:latin typeface="Times New Roman"/>
                <a:cs typeface="Times New Roman"/>
              </a:rPr>
              <a:t>can </a:t>
            </a:r>
            <a:r>
              <a:rPr sz="2600" spc="-120" dirty="0">
                <a:latin typeface="Times New Roman"/>
                <a:cs typeface="Times New Roman"/>
              </a:rPr>
              <a:t>be  </a:t>
            </a:r>
            <a:r>
              <a:rPr sz="2600" spc="-110" dirty="0">
                <a:latin typeface="Times New Roman"/>
                <a:cs typeface="Times New Roman"/>
              </a:rPr>
              <a:t>appropriately </a:t>
            </a:r>
            <a:r>
              <a:rPr sz="2600" spc="-150" dirty="0">
                <a:latin typeface="Times New Roman"/>
                <a:cs typeface="Times New Roman"/>
              </a:rPr>
              <a:t>sized </a:t>
            </a:r>
            <a:r>
              <a:rPr sz="2600" spc="-35" dirty="0">
                <a:latin typeface="Times New Roman"/>
                <a:cs typeface="Times New Roman"/>
              </a:rPr>
              <a:t>to </a:t>
            </a:r>
            <a:r>
              <a:rPr sz="2600" spc="-85" dirty="0">
                <a:latin typeface="Times New Roman"/>
                <a:cs typeface="Times New Roman"/>
              </a:rPr>
              <a:t>meet </a:t>
            </a:r>
            <a:r>
              <a:rPr sz="2600" spc="-80" dirty="0">
                <a:latin typeface="Times New Roman"/>
                <a:cs typeface="Times New Roman"/>
              </a:rPr>
              <a:t>the </a:t>
            </a:r>
            <a:r>
              <a:rPr sz="2600" spc="-150" dirty="0">
                <a:latin typeface="Times New Roman"/>
                <a:cs typeface="Times New Roman"/>
              </a:rPr>
              <a:t>specific </a:t>
            </a:r>
            <a:r>
              <a:rPr sz="2600" spc="-125" dirty="0">
                <a:latin typeface="Times New Roman"/>
                <a:cs typeface="Times New Roman"/>
              </a:rPr>
              <a:t>needs </a:t>
            </a:r>
            <a:r>
              <a:rPr sz="2600" spc="-150" dirty="0">
                <a:latin typeface="Times New Roman"/>
                <a:cs typeface="Times New Roman"/>
              </a:rPr>
              <a:t>of </a:t>
            </a:r>
            <a:r>
              <a:rPr sz="2600" spc="-145" dirty="0">
                <a:latin typeface="Times New Roman"/>
                <a:cs typeface="Times New Roman"/>
              </a:rPr>
              <a:t>each </a:t>
            </a:r>
            <a:r>
              <a:rPr sz="2600" spc="-65" dirty="0">
                <a:latin typeface="Times New Roman"/>
                <a:cs typeface="Times New Roman"/>
              </a:rPr>
              <a:t>site,  </a:t>
            </a:r>
            <a:r>
              <a:rPr sz="2600" spc="-85" dirty="0">
                <a:latin typeface="Times New Roman"/>
                <a:cs typeface="Times New Roman"/>
              </a:rPr>
              <a:t>without </a:t>
            </a:r>
            <a:r>
              <a:rPr sz="2600" spc="-95" dirty="0">
                <a:latin typeface="Times New Roman"/>
                <a:cs typeface="Times New Roman"/>
              </a:rPr>
              <a:t>requiring </a:t>
            </a:r>
            <a:r>
              <a:rPr sz="2600" spc="-130" dirty="0">
                <a:latin typeface="Times New Roman"/>
                <a:cs typeface="Times New Roman"/>
              </a:rPr>
              <a:t>installing </a:t>
            </a:r>
            <a:r>
              <a:rPr sz="2600" spc="-160" dirty="0">
                <a:latin typeface="Times New Roman"/>
                <a:cs typeface="Times New Roman"/>
              </a:rPr>
              <a:t>an </a:t>
            </a:r>
            <a:r>
              <a:rPr sz="2600" spc="-140" dirty="0">
                <a:latin typeface="Times New Roman"/>
                <a:cs typeface="Times New Roman"/>
              </a:rPr>
              <a:t>expensive </a:t>
            </a:r>
            <a:r>
              <a:rPr sz="2600" spc="-85" dirty="0">
                <a:latin typeface="Times New Roman"/>
                <a:cs typeface="Times New Roman"/>
              </a:rPr>
              <a:t>server </a:t>
            </a:r>
            <a:r>
              <a:rPr sz="2600" spc="-100" dirty="0">
                <a:latin typeface="Times New Roman"/>
                <a:cs typeface="Times New Roman"/>
              </a:rPr>
              <a:t>at </a:t>
            </a:r>
            <a:r>
              <a:rPr sz="2600" spc="-155" dirty="0">
                <a:latin typeface="Times New Roman"/>
                <a:cs typeface="Times New Roman"/>
              </a:rPr>
              <a:t>even </a:t>
            </a:r>
            <a:r>
              <a:rPr sz="2600" spc="-75" dirty="0">
                <a:latin typeface="Times New Roman"/>
                <a:cs typeface="Times New Roman"/>
              </a:rPr>
              <a:t>the  </a:t>
            </a:r>
            <a:r>
              <a:rPr sz="2600" spc="-125" dirty="0">
                <a:latin typeface="Times New Roman"/>
                <a:cs typeface="Times New Roman"/>
              </a:rPr>
              <a:t>smallest</a:t>
            </a:r>
            <a:r>
              <a:rPr sz="2600" spc="-80" dirty="0">
                <a:latin typeface="Times New Roman"/>
                <a:cs typeface="Times New Roman"/>
              </a:rPr>
              <a:t> </a:t>
            </a:r>
            <a:r>
              <a:rPr sz="2600" spc="-90" dirty="0">
                <a:latin typeface="Times New Roman"/>
                <a:cs typeface="Times New Roman"/>
              </a:rPr>
              <a:t>sites.</a:t>
            </a:r>
            <a:endParaRPr sz="2600">
              <a:latin typeface="Times New Roman"/>
              <a:cs typeface="Times New Roman"/>
            </a:endParaRPr>
          </a:p>
          <a:p>
            <a:pPr marL="286385" marR="5080" indent="-273685">
              <a:lnSpc>
                <a:spcPct val="90000"/>
              </a:lnSpc>
              <a:spcBef>
                <a:spcPts val="600"/>
              </a:spcBef>
              <a:buClr>
                <a:srgbClr val="D24717"/>
              </a:buClr>
              <a:buSzPct val="84615"/>
              <a:buFont typeface="Arial"/>
              <a:buChar char=""/>
              <a:tabLst>
                <a:tab pos="287020" algn="l"/>
              </a:tabLst>
            </a:pPr>
            <a:r>
              <a:rPr sz="2600" b="1" spc="-25" dirty="0">
                <a:latin typeface="Times New Roman"/>
                <a:cs typeface="Times New Roman"/>
              </a:rPr>
              <a:t>Reliability: </a:t>
            </a:r>
            <a:r>
              <a:rPr sz="2600" spc="-85" dirty="0">
                <a:latin typeface="Times New Roman"/>
                <a:cs typeface="Times New Roman"/>
              </a:rPr>
              <a:t>Distributed </a:t>
            </a:r>
            <a:r>
              <a:rPr sz="2600" spc="-100" dirty="0">
                <a:latin typeface="Times New Roman"/>
                <a:cs typeface="Times New Roman"/>
              </a:rPr>
              <a:t>Network </a:t>
            </a:r>
            <a:r>
              <a:rPr sz="2600" spc="-95" dirty="0">
                <a:latin typeface="Times New Roman"/>
                <a:cs typeface="Times New Roman"/>
              </a:rPr>
              <a:t>Architecture </a:t>
            </a:r>
            <a:r>
              <a:rPr sz="2600" spc="-165" dirty="0">
                <a:latin typeface="Times New Roman"/>
                <a:cs typeface="Times New Roman"/>
              </a:rPr>
              <a:t>is </a:t>
            </a:r>
            <a:r>
              <a:rPr sz="2600" spc="-140" dirty="0">
                <a:latin typeface="Times New Roman"/>
                <a:cs typeface="Times New Roman"/>
              </a:rPr>
              <a:t>much  </a:t>
            </a:r>
            <a:r>
              <a:rPr sz="2600" spc="-90" dirty="0">
                <a:latin typeface="Times New Roman"/>
                <a:cs typeface="Times New Roman"/>
              </a:rPr>
              <a:t>more </a:t>
            </a:r>
            <a:r>
              <a:rPr sz="2600" spc="-70" dirty="0">
                <a:latin typeface="Times New Roman"/>
                <a:cs typeface="Times New Roman"/>
              </a:rPr>
              <a:t>tolerant </a:t>
            </a:r>
            <a:r>
              <a:rPr sz="2600" spc="-150" dirty="0">
                <a:latin typeface="Times New Roman"/>
                <a:cs typeface="Times New Roman"/>
              </a:rPr>
              <a:t>of </a:t>
            </a:r>
            <a:r>
              <a:rPr sz="2600" spc="-95" dirty="0">
                <a:latin typeface="Times New Roman"/>
                <a:cs typeface="Times New Roman"/>
              </a:rPr>
              <a:t>network </a:t>
            </a:r>
            <a:r>
              <a:rPr sz="2600" spc="-145" dirty="0">
                <a:latin typeface="Times New Roman"/>
                <a:cs typeface="Times New Roman"/>
              </a:rPr>
              <a:t>and </a:t>
            </a:r>
            <a:r>
              <a:rPr sz="2600" spc="-120" dirty="0">
                <a:latin typeface="Times New Roman"/>
                <a:cs typeface="Times New Roman"/>
              </a:rPr>
              <a:t>hardware </a:t>
            </a:r>
            <a:r>
              <a:rPr sz="2600" spc="-135" dirty="0">
                <a:latin typeface="Times New Roman"/>
                <a:cs typeface="Times New Roman"/>
              </a:rPr>
              <a:t>failures </a:t>
            </a:r>
            <a:r>
              <a:rPr sz="2600" spc="-110" dirty="0">
                <a:latin typeface="Times New Roman"/>
                <a:cs typeface="Times New Roman"/>
              </a:rPr>
              <a:t>than </a:t>
            </a:r>
            <a:r>
              <a:rPr sz="2600" spc="-204" dirty="0">
                <a:latin typeface="Times New Roman"/>
                <a:cs typeface="Times New Roman"/>
              </a:rPr>
              <a:t>a </a:t>
            </a:r>
            <a:r>
              <a:rPr sz="2600" spc="-140" dirty="0">
                <a:latin typeface="Times New Roman"/>
                <a:cs typeface="Times New Roman"/>
              </a:rPr>
              <a:t>single  </a:t>
            </a:r>
            <a:r>
              <a:rPr sz="2600" spc="-85" dirty="0">
                <a:latin typeface="Times New Roman"/>
                <a:cs typeface="Times New Roman"/>
              </a:rPr>
              <a:t>server</a:t>
            </a:r>
            <a:r>
              <a:rPr sz="2600" spc="-70" dirty="0">
                <a:latin typeface="Times New Roman"/>
                <a:cs typeface="Times New Roman"/>
              </a:rPr>
              <a:t> </a:t>
            </a:r>
            <a:r>
              <a:rPr sz="2600" spc="-105" dirty="0">
                <a:latin typeface="Times New Roman"/>
                <a:cs typeface="Times New Roman"/>
              </a:rPr>
              <a:t>approach.</a:t>
            </a:r>
            <a:endParaRPr sz="26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444" y="688974"/>
            <a:ext cx="6830059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15" dirty="0"/>
              <a:t>SDN- </a:t>
            </a:r>
            <a:r>
              <a:rPr sz="4000" spc="-125" dirty="0"/>
              <a:t>Software </a:t>
            </a:r>
            <a:r>
              <a:rPr sz="4000" spc="-100" dirty="0"/>
              <a:t>Defined</a:t>
            </a:r>
            <a:r>
              <a:rPr sz="4000" spc="-505" dirty="0"/>
              <a:t> </a:t>
            </a:r>
            <a:r>
              <a:rPr sz="4000" spc="-165" dirty="0"/>
              <a:t>Network</a:t>
            </a:r>
            <a:endParaRPr sz="40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444" y="688974"/>
            <a:ext cx="3669029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180" dirty="0"/>
              <a:t>SDN</a:t>
            </a:r>
            <a:r>
              <a:rPr sz="4000" spc="-245" dirty="0"/>
              <a:t> </a:t>
            </a:r>
            <a:r>
              <a:rPr sz="4000" spc="-195" dirty="0"/>
              <a:t>Architecture</a:t>
            </a:r>
            <a:endParaRPr sz="4000"/>
          </a:p>
        </p:txBody>
      </p:sp>
      <p:sp>
        <p:nvSpPr>
          <p:cNvPr id="3" name="object 3"/>
          <p:cNvSpPr/>
          <p:nvPr/>
        </p:nvSpPr>
        <p:spPr>
          <a:xfrm>
            <a:off x="1143000" y="1828800"/>
            <a:ext cx="5307084" cy="4724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444" y="688974"/>
            <a:ext cx="411480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60" dirty="0"/>
              <a:t>Need </a:t>
            </a:r>
            <a:r>
              <a:rPr sz="4000" spc="-150" dirty="0"/>
              <a:t>/Goal </a:t>
            </a:r>
            <a:r>
              <a:rPr sz="4000" spc="-180" dirty="0"/>
              <a:t>of</a:t>
            </a:r>
            <a:r>
              <a:rPr sz="4000" spc="-475" dirty="0"/>
              <a:t> </a:t>
            </a:r>
            <a:r>
              <a:rPr sz="4000" spc="180" dirty="0"/>
              <a:t>SDN</a:t>
            </a:r>
            <a:endParaRPr sz="4000"/>
          </a:p>
        </p:txBody>
      </p:sp>
      <p:sp>
        <p:nvSpPr>
          <p:cNvPr id="3" name="object 3"/>
          <p:cNvSpPr txBox="1"/>
          <p:nvPr/>
        </p:nvSpPr>
        <p:spPr>
          <a:xfrm>
            <a:off x="993444" y="1433830"/>
            <a:ext cx="7606665" cy="398970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86385" marR="5080" indent="-274320">
              <a:lnSpc>
                <a:spcPct val="100000"/>
              </a:lnSpc>
              <a:spcBef>
                <a:spcPts val="105"/>
              </a:spcBef>
            </a:pPr>
            <a:r>
              <a:rPr sz="2200" spc="-570" dirty="0">
                <a:solidFill>
                  <a:srgbClr val="D24717"/>
                </a:solidFill>
                <a:latin typeface="Arial"/>
                <a:cs typeface="Arial"/>
              </a:rPr>
              <a:t></a:t>
            </a:r>
            <a:r>
              <a:rPr sz="2200" spc="-530" dirty="0">
                <a:solidFill>
                  <a:srgbClr val="D24717"/>
                </a:solidFill>
                <a:latin typeface="Arial"/>
                <a:cs typeface="Arial"/>
              </a:rPr>
              <a:t> </a:t>
            </a:r>
            <a:r>
              <a:rPr sz="2600" spc="-130" dirty="0">
                <a:latin typeface="Times New Roman"/>
                <a:cs typeface="Times New Roman"/>
              </a:rPr>
              <a:t>The </a:t>
            </a:r>
            <a:r>
              <a:rPr sz="2600" spc="-165" dirty="0">
                <a:latin typeface="Times New Roman"/>
                <a:cs typeface="Times New Roman"/>
              </a:rPr>
              <a:t>goal </a:t>
            </a:r>
            <a:r>
              <a:rPr sz="2600" spc="-150" dirty="0">
                <a:latin typeface="Times New Roman"/>
                <a:cs typeface="Times New Roman"/>
              </a:rPr>
              <a:t>of </a:t>
            </a:r>
            <a:r>
              <a:rPr sz="2600" spc="-215" dirty="0">
                <a:latin typeface="Times New Roman"/>
                <a:cs typeface="Times New Roman"/>
              </a:rPr>
              <a:t>SDN </a:t>
            </a:r>
            <a:r>
              <a:rPr sz="2600" spc="-160" dirty="0">
                <a:latin typeface="Times New Roman"/>
                <a:cs typeface="Times New Roman"/>
              </a:rPr>
              <a:t>is </a:t>
            </a:r>
            <a:r>
              <a:rPr sz="2600" spc="-35" dirty="0">
                <a:latin typeface="Times New Roman"/>
                <a:cs typeface="Times New Roman"/>
              </a:rPr>
              <a:t>to </a:t>
            </a:r>
            <a:r>
              <a:rPr sz="2600" spc="-150" dirty="0">
                <a:latin typeface="Times New Roman"/>
                <a:cs typeface="Times New Roman"/>
              </a:rPr>
              <a:t>allow</a:t>
            </a:r>
            <a:r>
              <a:rPr sz="2600" spc="-150" dirty="0">
                <a:solidFill>
                  <a:srgbClr val="CC9900"/>
                </a:solidFill>
                <a:latin typeface="Times New Roman"/>
                <a:cs typeface="Times New Roman"/>
              </a:rPr>
              <a:t> </a:t>
            </a:r>
            <a:r>
              <a:rPr sz="2600" u="heavy" spc="-95" dirty="0">
                <a:solidFill>
                  <a:srgbClr val="CC9900"/>
                </a:solidFill>
                <a:uFill>
                  <a:solidFill>
                    <a:srgbClr val="CC9900"/>
                  </a:solidFill>
                </a:uFill>
                <a:latin typeface="Times New Roman"/>
                <a:cs typeface="Times New Roman"/>
                <a:hlinkClick r:id="rId2"/>
              </a:rPr>
              <a:t>network </a:t>
            </a:r>
            <a:r>
              <a:rPr sz="2600" u="heavy" spc="-105" dirty="0">
                <a:solidFill>
                  <a:srgbClr val="CC9900"/>
                </a:solidFill>
                <a:uFill>
                  <a:solidFill>
                    <a:srgbClr val="CC9900"/>
                  </a:solidFill>
                </a:uFill>
                <a:latin typeface="Times New Roman"/>
                <a:cs typeface="Times New Roman"/>
                <a:hlinkClick r:id="rId2"/>
              </a:rPr>
              <a:t>engineers</a:t>
            </a:r>
            <a:r>
              <a:rPr sz="2600" spc="-105" dirty="0">
                <a:solidFill>
                  <a:srgbClr val="CC9900"/>
                </a:solidFill>
                <a:latin typeface="Times New Roman"/>
                <a:cs typeface="Times New Roman"/>
                <a:hlinkClick r:id="rId2"/>
              </a:rPr>
              <a:t> </a:t>
            </a:r>
            <a:r>
              <a:rPr sz="2600" spc="-145" dirty="0">
                <a:latin typeface="Times New Roman"/>
                <a:cs typeface="Times New Roman"/>
              </a:rPr>
              <a:t>and  </a:t>
            </a:r>
            <a:r>
              <a:rPr sz="2600" spc="-105" dirty="0">
                <a:latin typeface="Times New Roman"/>
                <a:cs typeface="Times New Roman"/>
              </a:rPr>
              <a:t>administrators </a:t>
            </a:r>
            <a:r>
              <a:rPr sz="2600" spc="-35" dirty="0">
                <a:latin typeface="Times New Roman"/>
                <a:cs typeface="Times New Roman"/>
              </a:rPr>
              <a:t>to </a:t>
            </a:r>
            <a:r>
              <a:rPr sz="2600" spc="-105" dirty="0">
                <a:latin typeface="Times New Roman"/>
                <a:cs typeface="Times New Roman"/>
              </a:rPr>
              <a:t>respond </a:t>
            </a:r>
            <a:r>
              <a:rPr sz="2600" spc="-145" dirty="0">
                <a:latin typeface="Times New Roman"/>
                <a:cs typeface="Times New Roman"/>
              </a:rPr>
              <a:t>quickly </a:t>
            </a:r>
            <a:r>
              <a:rPr sz="2600" spc="-35" dirty="0">
                <a:latin typeface="Times New Roman"/>
                <a:cs typeface="Times New Roman"/>
              </a:rPr>
              <a:t>to </a:t>
            </a:r>
            <a:r>
              <a:rPr sz="2600" spc="-155" dirty="0">
                <a:latin typeface="Times New Roman"/>
                <a:cs typeface="Times New Roman"/>
              </a:rPr>
              <a:t>changing </a:t>
            </a:r>
            <a:r>
              <a:rPr sz="2600" spc="-150" dirty="0">
                <a:latin typeface="Times New Roman"/>
                <a:cs typeface="Times New Roman"/>
              </a:rPr>
              <a:t>business  </a:t>
            </a:r>
            <a:r>
              <a:rPr sz="2600" spc="-80" dirty="0">
                <a:latin typeface="Times New Roman"/>
                <a:cs typeface="Times New Roman"/>
              </a:rPr>
              <a:t>requirements. </a:t>
            </a:r>
            <a:r>
              <a:rPr sz="2600" spc="-150" dirty="0">
                <a:latin typeface="Times New Roman"/>
                <a:cs typeface="Times New Roman"/>
              </a:rPr>
              <a:t>In </a:t>
            </a:r>
            <a:r>
              <a:rPr sz="2600" spc="-204" dirty="0">
                <a:latin typeface="Times New Roman"/>
                <a:cs typeface="Times New Roman"/>
              </a:rPr>
              <a:t>a </a:t>
            </a:r>
            <a:r>
              <a:rPr sz="2600" spc="-114" dirty="0">
                <a:latin typeface="Times New Roman"/>
                <a:cs typeface="Times New Roman"/>
              </a:rPr>
              <a:t>software-defined </a:t>
            </a:r>
            <a:r>
              <a:rPr sz="2600" spc="-70" dirty="0">
                <a:latin typeface="Times New Roman"/>
                <a:cs typeface="Times New Roman"/>
              </a:rPr>
              <a:t>network, </a:t>
            </a:r>
            <a:r>
              <a:rPr sz="2600" spc="-204" dirty="0">
                <a:latin typeface="Times New Roman"/>
                <a:cs typeface="Times New Roman"/>
              </a:rPr>
              <a:t>a </a:t>
            </a:r>
            <a:r>
              <a:rPr sz="2600" spc="-95" dirty="0">
                <a:latin typeface="Times New Roman"/>
                <a:cs typeface="Times New Roman"/>
              </a:rPr>
              <a:t>network  </a:t>
            </a:r>
            <a:r>
              <a:rPr sz="2600" spc="-100" dirty="0">
                <a:latin typeface="Times New Roman"/>
                <a:cs typeface="Times New Roman"/>
              </a:rPr>
              <a:t>administrator </a:t>
            </a:r>
            <a:r>
              <a:rPr sz="2600" spc="-160" dirty="0">
                <a:latin typeface="Times New Roman"/>
                <a:cs typeface="Times New Roman"/>
              </a:rPr>
              <a:t>can</a:t>
            </a:r>
            <a:r>
              <a:rPr sz="2600" spc="-160" dirty="0">
                <a:solidFill>
                  <a:srgbClr val="CC9900"/>
                </a:solidFill>
                <a:latin typeface="Times New Roman"/>
                <a:cs typeface="Times New Roman"/>
                <a:hlinkClick r:id="rId3"/>
              </a:rPr>
              <a:t> </a:t>
            </a:r>
            <a:r>
              <a:rPr sz="2600" u="heavy" spc="-155" dirty="0">
                <a:solidFill>
                  <a:srgbClr val="CC9900"/>
                </a:solidFill>
                <a:uFill>
                  <a:solidFill>
                    <a:srgbClr val="CC9900"/>
                  </a:solidFill>
                </a:uFill>
                <a:latin typeface="Times New Roman"/>
                <a:cs typeface="Times New Roman"/>
                <a:hlinkClick r:id="rId3"/>
              </a:rPr>
              <a:t>shape </a:t>
            </a:r>
            <a:r>
              <a:rPr sz="2600" u="heavy" spc="-120" dirty="0">
                <a:solidFill>
                  <a:srgbClr val="CC9900"/>
                </a:solidFill>
                <a:uFill>
                  <a:solidFill>
                    <a:srgbClr val="CC9900"/>
                  </a:solidFill>
                </a:uFill>
                <a:latin typeface="Times New Roman"/>
                <a:cs typeface="Times New Roman"/>
                <a:hlinkClick r:id="rId3"/>
              </a:rPr>
              <a:t>traffic</a:t>
            </a:r>
            <a:r>
              <a:rPr sz="2600" spc="-120" dirty="0">
                <a:solidFill>
                  <a:srgbClr val="CC9900"/>
                </a:solidFill>
                <a:latin typeface="Times New Roman"/>
                <a:cs typeface="Times New Roman"/>
                <a:hlinkClick r:id="rId3"/>
              </a:rPr>
              <a:t> </a:t>
            </a:r>
            <a:r>
              <a:rPr sz="2600" spc="-114" dirty="0">
                <a:latin typeface="Times New Roman"/>
                <a:cs typeface="Times New Roman"/>
              </a:rPr>
              <a:t>from </a:t>
            </a:r>
            <a:r>
              <a:rPr sz="2600" spc="-204" dirty="0">
                <a:latin typeface="Times New Roman"/>
                <a:cs typeface="Times New Roman"/>
              </a:rPr>
              <a:t>a </a:t>
            </a:r>
            <a:r>
              <a:rPr sz="2600" spc="-105" dirty="0">
                <a:latin typeface="Times New Roman"/>
                <a:cs typeface="Times New Roman"/>
              </a:rPr>
              <a:t>centralized </a:t>
            </a:r>
            <a:r>
              <a:rPr sz="2600" spc="-80" dirty="0">
                <a:latin typeface="Times New Roman"/>
                <a:cs typeface="Times New Roman"/>
              </a:rPr>
              <a:t>control  </a:t>
            </a:r>
            <a:r>
              <a:rPr sz="2600" spc="-130" dirty="0">
                <a:latin typeface="Times New Roman"/>
                <a:cs typeface="Times New Roman"/>
              </a:rPr>
              <a:t>console </a:t>
            </a:r>
            <a:r>
              <a:rPr sz="2600" spc="-85" dirty="0">
                <a:latin typeface="Times New Roman"/>
                <a:cs typeface="Times New Roman"/>
              </a:rPr>
              <a:t>without </a:t>
            </a:r>
            <a:r>
              <a:rPr sz="2600" spc="-185" dirty="0">
                <a:latin typeface="Times New Roman"/>
                <a:cs typeface="Times New Roman"/>
              </a:rPr>
              <a:t>having </a:t>
            </a:r>
            <a:r>
              <a:rPr sz="2600" spc="-35" dirty="0">
                <a:latin typeface="Times New Roman"/>
                <a:cs typeface="Times New Roman"/>
              </a:rPr>
              <a:t>to </a:t>
            </a:r>
            <a:r>
              <a:rPr sz="2600" spc="-95" dirty="0">
                <a:latin typeface="Times New Roman"/>
                <a:cs typeface="Times New Roman"/>
              </a:rPr>
              <a:t>touch </a:t>
            </a:r>
            <a:r>
              <a:rPr sz="2600" spc="-135" dirty="0">
                <a:latin typeface="Times New Roman"/>
                <a:cs typeface="Times New Roman"/>
              </a:rPr>
              <a:t>individual</a:t>
            </a:r>
            <a:r>
              <a:rPr sz="2600" spc="-135" dirty="0">
                <a:solidFill>
                  <a:srgbClr val="CC9900"/>
                </a:solidFill>
                <a:latin typeface="Times New Roman"/>
                <a:cs typeface="Times New Roman"/>
                <a:hlinkClick r:id="rId4"/>
              </a:rPr>
              <a:t> </a:t>
            </a:r>
            <a:r>
              <a:rPr sz="2600" u="heavy" spc="-105" dirty="0">
                <a:solidFill>
                  <a:srgbClr val="CC9900"/>
                </a:solidFill>
                <a:uFill>
                  <a:solidFill>
                    <a:srgbClr val="CC9900"/>
                  </a:solidFill>
                </a:uFill>
                <a:latin typeface="Times New Roman"/>
                <a:cs typeface="Times New Roman"/>
                <a:hlinkClick r:id="rId4"/>
              </a:rPr>
              <a:t>switches</a:t>
            </a:r>
            <a:r>
              <a:rPr sz="2600" spc="-105" dirty="0">
                <a:latin typeface="Times New Roman"/>
                <a:cs typeface="Times New Roman"/>
              </a:rPr>
              <a:t>, </a:t>
            </a:r>
            <a:r>
              <a:rPr sz="2600" spc="-145" dirty="0">
                <a:latin typeface="Times New Roman"/>
                <a:cs typeface="Times New Roman"/>
              </a:rPr>
              <a:t>and </a:t>
            </a:r>
            <a:r>
              <a:rPr sz="2600" spc="-155" dirty="0">
                <a:latin typeface="Times New Roman"/>
                <a:cs typeface="Times New Roman"/>
              </a:rPr>
              <a:t>can  </a:t>
            </a:r>
            <a:r>
              <a:rPr sz="2600" spc="-114" dirty="0">
                <a:latin typeface="Times New Roman"/>
                <a:cs typeface="Times New Roman"/>
              </a:rPr>
              <a:t>deliver </a:t>
            </a:r>
            <a:r>
              <a:rPr sz="2600" spc="-120" dirty="0">
                <a:latin typeface="Times New Roman"/>
                <a:cs typeface="Times New Roman"/>
              </a:rPr>
              <a:t>services </a:t>
            </a:r>
            <a:r>
              <a:rPr sz="2600" spc="-35" dirty="0">
                <a:latin typeface="Times New Roman"/>
                <a:cs typeface="Times New Roman"/>
              </a:rPr>
              <a:t>to </a:t>
            </a:r>
            <a:r>
              <a:rPr sz="2600" spc="-110" dirty="0">
                <a:latin typeface="Times New Roman"/>
                <a:cs typeface="Times New Roman"/>
              </a:rPr>
              <a:t>wherever </a:t>
            </a:r>
            <a:r>
              <a:rPr sz="2600" spc="-120" dirty="0">
                <a:latin typeface="Times New Roman"/>
                <a:cs typeface="Times New Roman"/>
              </a:rPr>
              <a:t>they </a:t>
            </a:r>
            <a:r>
              <a:rPr sz="2600" spc="-105" dirty="0">
                <a:latin typeface="Times New Roman"/>
                <a:cs typeface="Times New Roman"/>
              </a:rPr>
              <a:t>are needed </a:t>
            </a:r>
            <a:r>
              <a:rPr sz="2600" spc="-120" dirty="0">
                <a:latin typeface="Times New Roman"/>
                <a:cs typeface="Times New Roman"/>
              </a:rPr>
              <a:t>in </a:t>
            </a:r>
            <a:r>
              <a:rPr sz="2600" spc="-75" dirty="0">
                <a:latin typeface="Times New Roman"/>
                <a:cs typeface="Times New Roman"/>
              </a:rPr>
              <a:t>the </a:t>
            </a:r>
            <a:r>
              <a:rPr sz="2600" spc="-70" dirty="0">
                <a:latin typeface="Times New Roman"/>
                <a:cs typeface="Times New Roman"/>
              </a:rPr>
              <a:t>network,  </a:t>
            </a:r>
            <a:r>
              <a:rPr sz="2600" spc="-85" dirty="0">
                <a:latin typeface="Times New Roman"/>
                <a:cs typeface="Times New Roman"/>
              </a:rPr>
              <a:t>without </a:t>
            </a:r>
            <a:r>
              <a:rPr sz="2600" spc="-105" dirty="0">
                <a:latin typeface="Times New Roman"/>
                <a:cs typeface="Times New Roman"/>
              </a:rPr>
              <a:t>regard </a:t>
            </a:r>
            <a:r>
              <a:rPr sz="2600" spc="-35" dirty="0">
                <a:latin typeface="Times New Roman"/>
                <a:cs typeface="Times New Roman"/>
              </a:rPr>
              <a:t>to </a:t>
            </a:r>
            <a:r>
              <a:rPr sz="2600" spc="-125" dirty="0">
                <a:latin typeface="Times New Roman"/>
                <a:cs typeface="Times New Roman"/>
              </a:rPr>
              <a:t>what </a:t>
            </a:r>
            <a:r>
              <a:rPr sz="2600" spc="-150" dirty="0">
                <a:latin typeface="Times New Roman"/>
                <a:cs typeface="Times New Roman"/>
              </a:rPr>
              <a:t>specific devices </a:t>
            </a:r>
            <a:r>
              <a:rPr sz="2600" spc="-204" dirty="0">
                <a:latin typeface="Times New Roman"/>
                <a:cs typeface="Times New Roman"/>
              </a:rPr>
              <a:t>a</a:t>
            </a:r>
            <a:r>
              <a:rPr sz="2600" spc="-204" dirty="0">
                <a:solidFill>
                  <a:srgbClr val="CC9900"/>
                </a:solidFill>
                <a:latin typeface="Times New Roman"/>
                <a:cs typeface="Times New Roman"/>
                <a:hlinkClick r:id="rId5"/>
              </a:rPr>
              <a:t> </a:t>
            </a:r>
            <a:r>
              <a:rPr sz="2600" u="heavy" spc="-85" dirty="0">
                <a:solidFill>
                  <a:srgbClr val="CC9900"/>
                </a:solidFill>
                <a:uFill>
                  <a:solidFill>
                    <a:srgbClr val="CC9900"/>
                  </a:solidFill>
                </a:uFill>
                <a:latin typeface="Times New Roman"/>
                <a:cs typeface="Times New Roman"/>
                <a:hlinkClick r:id="rId5"/>
              </a:rPr>
              <a:t>server</a:t>
            </a:r>
            <a:r>
              <a:rPr sz="2600" spc="-85" dirty="0">
                <a:solidFill>
                  <a:srgbClr val="CC9900"/>
                </a:solidFill>
                <a:latin typeface="Times New Roman"/>
                <a:cs typeface="Times New Roman"/>
                <a:hlinkClick r:id="rId5"/>
              </a:rPr>
              <a:t> </a:t>
            </a:r>
            <a:r>
              <a:rPr sz="2600" spc="-40" dirty="0">
                <a:latin typeface="Times New Roman"/>
                <a:cs typeface="Times New Roman"/>
              </a:rPr>
              <a:t>or </a:t>
            </a:r>
            <a:r>
              <a:rPr sz="2600" spc="-65" dirty="0">
                <a:latin typeface="Times New Roman"/>
                <a:cs typeface="Times New Roman"/>
              </a:rPr>
              <a:t>other </a:t>
            </a:r>
            <a:r>
              <a:rPr sz="2600" u="heavy" spc="-65" dirty="0">
                <a:solidFill>
                  <a:srgbClr val="CC9900"/>
                </a:solidFill>
                <a:uFill>
                  <a:solidFill>
                    <a:srgbClr val="CC9900"/>
                  </a:solidFill>
                </a:uFill>
                <a:latin typeface="Times New Roman"/>
                <a:cs typeface="Times New Roman"/>
                <a:hlinkClick r:id="rId6"/>
              </a:rPr>
              <a:t> </a:t>
            </a:r>
            <a:r>
              <a:rPr sz="2600" u="heavy" spc="-120" dirty="0">
                <a:solidFill>
                  <a:srgbClr val="CC9900"/>
                </a:solidFill>
                <a:uFill>
                  <a:solidFill>
                    <a:srgbClr val="CC9900"/>
                  </a:solidFill>
                </a:uFill>
                <a:latin typeface="Times New Roman"/>
                <a:cs typeface="Times New Roman"/>
                <a:hlinkClick r:id="rId6"/>
              </a:rPr>
              <a:t>hardware</a:t>
            </a:r>
            <a:r>
              <a:rPr sz="2600" spc="-120" dirty="0">
                <a:solidFill>
                  <a:srgbClr val="CC9900"/>
                </a:solidFill>
                <a:latin typeface="Times New Roman"/>
                <a:cs typeface="Times New Roman"/>
                <a:hlinkClick r:id="rId6"/>
              </a:rPr>
              <a:t> </a:t>
            </a:r>
            <a:r>
              <a:rPr sz="2600" spc="-114" dirty="0">
                <a:latin typeface="Times New Roman"/>
                <a:cs typeface="Times New Roman"/>
              </a:rPr>
              <a:t>components </a:t>
            </a:r>
            <a:r>
              <a:rPr sz="2600" spc="-100" dirty="0">
                <a:latin typeface="Times New Roman"/>
                <a:cs typeface="Times New Roman"/>
              </a:rPr>
              <a:t>are </a:t>
            </a:r>
            <a:r>
              <a:rPr sz="2600" spc="-105" dirty="0">
                <a:latin typeface="Times New Roman"/>
                <a:cs typeface="Times New Roman"/>
              </a:rPr>
              <a:t>connected </a:t>
            </a:r>
            <a:r>
              <a:rPr sz="2600" spc="-55" dirty="0">
                <a:latin typeface="Times New Roman"/>
                <a:cs typeface="Times New Roman"/>
              </a:rPr>
              <a:t>to.The </a:t>
            </a:r>
            <a:r>
              <a:rPr sz="2600" spc="-185" dirty="0">
                <a:latin typeface="Times New Roman"/>
                <a:cs typeface="Times New Roman"/>
              </a:rPr>
              <a:t>key </a:t>
            </a:r>
            <a:r>
              <a:rPr sz="2600" spc="-120" dirty="0">
                <a:latin typeface="Times New Roman"/>
                <a:cs typeface="Times New Roman"/>
              </a:rPr>
              <a:t>technologies  </a:t>
            </a:r>
            <a:r>
              <a:rPr sz="2600" spc="-95" dirty="0">
                <a:latin typeface="Times New Roman"/>
                <a:cs typeface="Times New Roman"/>
              </a:rPr>
              <a:t>for </a:t>
            </a:r>
            <a:r>
              <a:rPr sz="2600" spc="-215" dirty="0">
                <a:latin typeface="Times New Roman"/>
                <a:cs typeface="Times New Roman"/>
              </a:rPr>
              <a:t>SDN </a:t>
            </a:r>
            <a:r>
              <a:rPr sz="2600" spc="-105" dirty="0">
                <a:latin typeface="Times New Roman"/>
                <a:cs typeface="Times New Roman"/>
              </a:rPr>
              <a:t>implementation </a:t>
            </a:r>
            <a:r>
              <a:rPr sz="2600" spc="-100" dirty="0">
                <a:latin typeface="Times New Roman"/>
                <a:cs typeface="Times New Roman"/>
              </a:rPr>
              <a:t>are </a:t>
            </a:r>
            <a:r>
              <a:rPr sz="2600" spc="-125" dirty="0">
                <a:latin typeface="Times New Roman"/>
                <a:cs typeface="Times New Roman"/>
              </a:rPr>
              <a:t>functional </a:t>
            </a:r>
            <a:r>
              <a:rPr sz="2600" spc="-95" dirty="0">
                <a:latin typeface="Times New Roman"/>
                <a:cs typeface="Times New Roman"/>
              </a:rPr>
              <a:t>separation, network  </a:t>
            </a:r>
            <a:r>
              <a:rPr sz="2600" spc="-110" dirty="0">
                <a:latin typeface="Times New Roman"/>
                <a:cs typeface="Times New Roman"/>
              </a:rPr>
              <a:t>virtualization </a:t>
            </a:r>
            <a:r>
              <a:rPr sz="2600" spc="-145" dirty="0">
                <a:latin typeface="Times New Roman"/>
                <a:cs typeface="Times New Roman"/>
              </a:rPr>
              <a:t>and</a:t>
            </a:r>
            <a:r>
              <a:rPr sz="2600" spc="-145" dirty="0">
                <a:solidFill>
                  <a:srgbClr val="CC9900"/>
                </a:solidFill>
                <a:latin typeface="Times New Roman"/>
                <a:cs typeface="Times New Roman"/>
                <a:hlinkClick r:id="rId7"/>
              </a:rPr>
              <a:t> </a:t>
            </a:r>
            <a:r>
              <a:rPr sz="2600" u="heavy" spc="-110" dirty="0">
                <a:solidFill>
                  <a:srgbClr val="CC9900"/>
                </a:solidFill>
                <a:uFill>
                  <a:solidFill>
                    <a:srgbClr val="CC9900"/>
                  </a:solidFill>
                </a:uFill>
                <a:latin typeface="Times New Roman"/>
                <a:cs typeface="Times New Roman"/>
                <a:hlinkClick r:id="rId7"/>
              </a:rPr>
              <a:t>automation</a:t>
            </a:r>
            <a:r>
              <a:rPr sz="2600" spc="-110" dirty="0">
                <a:solidFill>
                  <a:srgbClr val="CC9900"/>
                </a:solidFill>
                <a:latin typeface="Times New Roman"/>
                <a:cs typeface="Times New Roman"/>
                <a:hlinkClick r:id="rId7"/>
              </a:rPr>
              <a:t> </a:t>
            </a:r>
            <a:r>
              <a:rPr sz="2600" spc="-105" dirty="0">
                <a:latin typeface="Times New Roman"/>
                <a:cs typeface="Times New Roman"/>
              </a:rPr>
              <a:t>through</a:t>
            </a:r>
            <a:r>
              <a:rPr sz="2600" spc="135" dirty="0">
                <a:latin typeface="Times New Roman"/>
                <a:cs typeface="Times New Roman"/>
              </a:rPr>
              <a:t> </a:t>
            </a:r>
            <a:r>
              <a:rPr sz="2600" spc="-125" dirty="0">
                <a:latin typeface="Times New Roman"/>
                <a:cs typeface="Times New Roman"/>
              </a:rPr>
              <a:t>programmability.</a:t>
            </a:r>
            <a:endParaRPr sz="26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444" y="688974"/>
            <a:ext cx="286067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180" dirty="0"/>
              <a:t>SDN</a:t>
            </a:r>
            <a:r>
              <a:rPr sz="4000" spc="-270" dirty="0"/>
              <a:t> </a:t>
            </a:r>
            <a:r>
              <a:rPr sz="4000" spc="-130" dirty="0"/>
              <a:t>Concept</a:t>
            </a:r>
            <a:endParaRPr sz="4000"/>
          </a:p>
        </p:txBody>
      </p:sp>
      <p:sp>
        <p:nvSpPr>
          <p:cNvPr id="3" name="object 3"/>
          <p:cNvSpPr/>
          <p:nvPr/>
        </p:nvSpPr>
        <p:spPr>
          <a:xfrm>
            <a:off x="330708" y="1229867"/>
            <a:ext cx="8464296" cy="17708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111240" y="1801367"/>
            <a:ext cx="1507236" cy="6720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70331" y="2129027"/>
            <a:ext cx="2686812" cy="67208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30708" y="2988564"/>
            <a:ext cx="8321040" cy="180136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686811" y="3396996"/>
            <a:ext cx="3034284" cy="67208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629400" y="3724655"/>
            <a:ext cx="1674876" cy="67208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70331" y="4052315"/>
            <a:ext cx="1345692" cy="67208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315211" y="4052315"/>
            <a:ext cx="472439" cy="67208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35279" y="4747259"/>
            <a:ext cx="8316468" cy="176936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519928" y="5481828"/>
            <a:ext cx="1766316" cy="67208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885431" y="5481828"/>
            <a:ext cx="483107" cy="67208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545998" y="1501851"/>
            <a:ext cx="7905115" cy="4415790"/>
          </a:xfrm>
          <a:prstGeom prst="rect">
            <a:avLst/>
          </a:prstGeom>
        </p:spPr>
        <p:txBody>
          <a:bodyPr vert="horz" wrap="square" lIns="0" tIns="65405" rIns="0" bIns="0" rtlCol="0">
            <a:spAutoFit/>
          </a:bodyPr>
          <a:lstStyle/>
          <a:p>
            <a:pPr marL="12700" marR="5080">
              <a:lnSpc>
                <a:spcPct val="86000"/>
              </a:lnSpc>
              <a:spcBef>
                <a:spcPts val="515"/>
              </a:spcBef>
            </a:pPr>
            <a:r>
              <a:rPr sz="2500" spc="-125" dirty="0">
                <a:latin typeface="Times New Roman"/>
                <a:cs typeface="Times New Roman"/>
              </a:rPr>
              <a:t>Software-defined </a:t>
            </a:r>
            <a:r>
              <a:rPr sz="2500" spc="-110" dirty="0">
                <a:latin typeface="Times New Roman"/>
                <a:cs typeface="Times New Roman"/>
              </a:rPr>
              <a:t>networking </a:t>
            </a:r>
            <a:r>
              <a:rPr sz="2500" spc="-150" dirty="0">
                <a:latin typeface="Times New Roman"/>
                <a:cs typeface="Times New Roman"/>
              </a:rPr>
              <a:t>(SDN) </a:t>
            </a:r>
            <a:r>
              <a:rPr sz="2500" spc="-155" dirty="0">
                <a:latin typeface="Times New Roman"/>
                <a:cs typeface="Times New Roman"/>
              </a:rPr>
              <a:t>is an </a:t>
            </a:r>
            <a:r>
              <a:rPr sz="2500" spc="-125" dirty="0">
                <a:latin typeface="Times New Roman"/>
                <a:cs typeface="Times New Roman"/>
              </a:rPr>
              <a:t>approach </a:t>
            </a:r>
            <a:r>
              <a:rPr sz="2500" spc="-40" dirty="0">
                <a:latin typeface="Times New Roman"/>
                <a:cs typeface="Times New Roman"/>
              </a:rPr>
              <a:t>to </a:t>
            </a:r>
            <a:r>
              <a:rPr sz="2500" spc="-85" dirty="0">
                <a:latin typeface="Times New Roman"/>
                <a:cs typeface="Times New Roman"/>
              </a:rPr>
              <a:t>computer  </a:t>
            </a:r>
            <a:r>
              <a:rPr sz="2500" spc="-110" dirty="0">
                <a:latin typeface="Times New Roman"/>
                <a:cs typeface="Times New Roman"/>
              </a:rPr>
              <a:t>networking </a:t>
            </a:r>
            <a:r>
              <a:rPr sz="2500" spc="-80" dirty="0">
                <a:latin typeface="Times New Roman"/>
                <a:cs typeface="Times New Roman"/>
              </a:rPr>
              <a:t>that </a:t>
            </a:r>
            <a:r>
              <a:rPr sz="2500" spc="-155" dirty="0">
                <a:latin typeface="Times New Roman"/>
                <a:cs typeface="Times New Roman"/>
              </a:rPr>
              <a:t>allows </a:t>
            </a:r>
            <a:r>
              <a:rPr sz="2500" spc="-95" dirty="0">
                <a:latin typeface="Times New Roman"/>
                <a:cs typeface="Times New Roman"/>
              </a:rPr>
              <a:t>network </a:t>
            </a:r>
            <a:r>
              <a:rPr sz="2500" spc="-100" dirty="0">
                <a:latin typeface="Times New Roman"/>
                <a:cs typeface="Times New Roman"/>
              </a:rPr>
              <a:t>administrators </a:t>
            </a:r>
            <a:r>
              <a:rPr sz="2500" spc="-40" dirty="0">
                <a:latin typeface="Times New Roman"/>
                <a:cs typeface="Times New Roman"/>
              </a:rPr>
              <a:t>to </a:t>
            </a:r>
            <a:r>
              <a:rPr sz="2500" b="1" spc="-35" dirty="0">
                <a:solidFill>
                  <a:srgbClr val="00AF50"/>
                </a:solidFill>
                <a:latin typeface="Times New Roman"/>
                <a:cs typeface="Times New Roman"/>
              </a:rPr>
              <a:t>manage  </a:t>
            </a:r>
            <a:r>
              <a:rPr sz="2500" b="1" spc="20" dirty="0">
                <a:solidFill>
                  <a:srgbClr val="00AF50"/>
                </a:solidFill>
                <a:latin typeface="Times New Roman"/>
                <a:cs typeface="Times New Roman"/>
              </a:rPr>
              <a:t>network </a:t>
            </a:r>
            <a:r>
              <a:rPr sz="2500" b="1" spc="5" dirty="0">
                <a:solidFill>
                  <a:srgbClr val="00AF50"/>
                </a:solidFill>
                <a:latin typeface="Times New Roman"/>
                <a:cs typeface="Times New Roman"/>
              </a:rPr>
              <a:t>services </a:t>
            </a:r>
            <a:r>
              <a:rPr sz="2500" spc="-100" dirty="0">
                <a:latin typeface="Times New Roman"/>
                <a:cs typeface="Times New Roman"/>
              </a:rPr>
              <a:t>through </a:t>
            </a:r>
            <a:r>
              <a:rPr sz="2500" spc="-105" dirty="0">
                <a:latin typeface="Times New Roman"/>
                <a:cs typeface="Times New Roman"/>
              </a:rPr>
              <a:t>abstraction </a:t>
            </a:r>
            <a:r>
              <a:rPr sz="2500" spc="-150" dirty="0">
                <a:latin typeface="Times New Roman"/>
                <a:cs typeface="Times New Roman"/>
              </a:rPr>
              <a:t>of </a:t>
            </a:r>
            <a:r>
              <a:rPr sz="2500" spc="-125" dirty="0">
                <a:latin typeface="Times New Roman"/>
                <a:cs typeface="Times New Roman"/>
              </a:rPr>
              <a:t>higher-level</a:t>
            </a:r>
            <a:r>
              <a:rPr sz="2500" spc="-10" dirty="0">
                <a:latin typeface="Times New Roman"/>
                <a:cs typeface="Times New Roman"/>
              </a:rPr>
              <a:t> </a:t>
            </a:r>
            <a:r>
              <a:rPr sz="2500" spc="-114" dirty="0">
                <a:latin typeface="Times New Roman"/>
                <a:cs typeface="Times New Roman"/>
              </a:rPr>
              <a:t>functionality.</a:t>
            </a:r>
            <a:endParaRPr sz="2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800">
              <a:latin typeface="Times New Roman"/>
              <a:cs typeface="Times New Roman"/>
            </a:endParaRPr>
          </a:p>
          <a:p>
            <a:pPr marL="12700" marR="424815">
              <a:lnSpc>
                <a:spcPts val="2580"/>
              </a:lnSpc>
              <a:spcBef>
                <a:spcPts val="1620"/>
              </a:spcBef>
            </a:pPr>
            <a:r>
              <a:rPr sz="2500" spc="-150" dirty="0">
                <a:latin typeface="Times New Roman"/>
                <a:cs typeface="Times New Roman"/>
              </a:rPr>
              <a:t>This </a:t>
            </a:r>
            <a:r>
              <a:rPr sz="2500" spc="-160" dirty="0">
                <a:latin typeface="Times New Roman"/>
                <a:cs typeface="Times New Roman"/>
              </a:rPr>
              <a:t>is </a:t>
            </a:r>
            <a:r>
              <a:rPr sz="2500" spc="-110" dirty="0">
                <a:latin typeface="Times New Roman"/>
                <a:cs typeface="Times New Roman"/>
              </a:rPr>
              <a:t>done </a:t>
            </a:r>
            <a:r>
              <a:rPr sz="2500" spc="-200" dirty="0">
                <a:latin typeface="Times New Roman"/>
                <a:cs typeface="Times New Roman"/>
              </a:rPr>
              <a:t>by </a:t>
            </a:r>
            <a:r>
              <a:rPr sz="2500" spc="-125" dirty="0">
                <a:latin typeface="Times New Roman"/>
                <a:cs typeface="Times New Roman"/>
              </a:rPr>
              <a:t>decoupling </a:t>
            </a:r>
            <a:r>
              <a:rPr sz="2500" spc="-75" dirty="0">
                <a:latin typeface="Times New Roman"/>
                <a:cs typeface="Times New Roman"/>
              </a:rPr>
              <a:t>the </a:t>
            </a:r>
            <a:r>
              <a:rPr sz="2500" spc="-135" dirty="0">
                <a:latin typeface="Times New Roman"/>
                <a:cs typeface="Times New Roman"/>
              </a:rPr>
              <a:t>system </a:t>
            </a:r>
            <a:r>
              <a:rPr sz="2500" spc="-80" dirty="0">
                <a:latin typeface="Times New Roman"/>
                <a:cs typeface="Times New Roman"/>
              </a:rPr>
              <a:t>that </a:t>
            </a:r>
            <a:r>
              <a:rPr sz="2500" spc="-170" dirty="0">
                <a:latin typeface="Times New Roman"/>
                <a:cs typeface="Times New Roman"/>
              </a:rPr>
              <a:t>makes </a:t>
            </a:r>
            <a:r>
              <a:rPr sz="2500" spc="-135" dirty="0">
                <a:latin typeface="Times New Roman"/>
                <a:cs typeface="Times New Roman"/>
              </a:rPr>
              <a:t>decisions </a:t>
            </a:r>
            <a:r>
              <a:rPr sz="2500" spc="-110" dirty="0">
                <a:latin typeface="Times New Roman"/>
                <a:cs typeface="Times New Roman"/>
              </a:rPr>
              <a:t>about  </a:t>
            </a:r>
            <a:r>
              <a:rPr sz="2500" spc="-100" dirty="0">
                <a:latin typeface="Times New Roman"/>
                <a:cs typeface="Times New Roman"/>
              </a:rPr>
              <a:t>where </a:t>
            </a:r>
            <a:r>
              <a:rPr sz="2500" spc="-114" dirty="0">
                <a:latin typeface="Times New Roman"/>
                <a:cs typeface="Times New Roman"/>
              </a:rPr>
              <a:t>traffic </a:t>
            </a:r>
            <a:r>
              <a:rPr sz="2500" spc="-160" dirty="0">
                <a:latin typeface="Times New Roman"/>
                <a:cs typeface="Times New Roman"/>
              </a:rPr>
              <a:t>is </a:t>
            </a:r>
            <a:r>
              <a:rPr sz="2500" spc="-95" dirty="0">
                <a:latin typeface="Times New Roman"/>
                <a:cs typeface="Times New Roman"/>
              </a:rPr>
              <a:t>sent </a:t>
            </a:r>
            <a:r>
              <a:rPr sz="2500" b="1" spc="40" dirty="0">
                <a:solidFill>
                  <a:srgbClr val="006FC0"/>
                </a:solidFill>
                <a:latin typeface="Times New Roman"/>
                <a:cs typeface="Times New Roman"/>
              </a:rPr>
              <a:t>(the </a:t>
            </a:r>
            <a:r>
              <a:rPr sz="2500" b="1" spc="35" dirty="0">
                <a:solidFill>
                  <a:srgbClr val="006FC0"/>
                </a:solidFill>
                <a:latin typeface="Times New Roman"/>
                <a:cs typeface="Times New Roman"/>
              </a:rPr>
              <a:t>control </a:t>
            </a:r>
            <a:r>
              <a:rPr sz="2500" b="1" spc="20" dirty="0">
                <a:solidFill>
                  <a:srgbClr val="006FC0"/>
                </a:solidFill>
                <a:latin typeface="Times New Roman"/>
                <a:cs typeface="Times New Roman"/>
              </a:rPr>
              <a:t>plane) </a:t>
            </a:r>
            <a:r>
              <a:rPr sz="2500" spc="-110" dirty="0">
                <a:latin typeface="Times New Roman"/>
                <a:cs typeface="Times New Roman"/>
              </a:rPr>
              <a:t>from </a:t>
            </a:r>
            <a:r>
              <a:rPr sz="2500" spc="-75" dirty="0">
                <a:latin typeface="Times New Roman"/>
                <a:cs typeface="Times New Roman"/>
              </a:rPr>
              <a:t>the </a:t>
            </a:r>
            <a:r>
              <a:rPr sz="2500" spc="-120" dirty="0">
                <a:latin typeface="Times New Roman"/>
                <a:cs typeface="Times New Roman"/>
              </a:rPr>
              <a:t>underlying  </a:t>
            </a:r>
            <a:r>
              <a:rPr sz="2500" spc="-145" dirty="0">
                <a:latin typeface="Times New Roman"/>
                <a:cs typeface="Times New Roman"/>
              </a:rPr>
              <a:t>systems </a:t>
            </a:r>
            <a:r>
              <a:rPr sz="2500" spc="-80" dirty="0">
                <a:latin typeface="Times New Roman"/>
                <a:cs typeface="Times New Roman"/>
              </a:rPr>
              <a:t>that </a:t>
            </a:r>
            <a:r>
              <a:rPr sz="2500" spc="-105" dirty="0">
                <a:latin typeface="Times New Roman"/>
                <a:cs typeface="Times New Roman"/>
              </a:rPr>
              <a:t>forward </a:t>
            </a:r>
            <a:r>
              <a:rPr sz="2500" spc="-114" dirty="0">
                <a:latin typeface="Times New Roman"/>
                <a:cs typeface="Times New Roman"/>
              </a:rPr>
              <a:t>traffic </a:t>
            </a:r>
            <a:r>
              <a:rPr sz="2500" spc="-40" dirty="0">
                <a:latin typeface="Times New Roman"/>
                <a:cs typeface="Times New Roman"/>
              </a:rPr>
              <a:t>to </a:t>
            </a:r>
            <a:r>
              <a:rPr sz="2500" spc="-75" dirty="0">
                <a:latin typeface="Times New Roman"/>
                <a:cs typeface="Times New Roman"/>
              </a:rPr>
              <a:t>the </a:t>
            </a:r>
            <a:r>
              <a:rPr sz="2500" spc="-105" dirty="0">
                <a:latin typeface="Times New Roman"/>
                <a:cs typeface="Times New Roman"/>
              </a:rPr>
              <a:t>selected destination </a:t>
            </a:r>
            <a:r>
              <a:rPr sz="2500" b="1" spc="40" dirty="0">
                <a:solidFill>
                  <a:srgbClr val="006FC0"/>
                </a:solidFill>
                <a:latin typeface="Times New Roman"/>
                <a:cs typeface="Times New Roman"/>
              </a:rPr>
              <a:t>(the </a:t>
            </a:r>
            <a:r>
              <a:rPr sz="2500" b="1" spc="-50" dirty="0">
                <a:solidFill>
                  <a:srgbClr val="006FC0"/>
                </a:solidFill>
                <a:latin typeface="Times New Roman"/>
                <a:cs typeface="Times New Roman"/>
              </a:rPr>
              <a:t>data  </a:t>
            </a:r>
            <a:r>
              <a:rPr sz="2500" b="1" spc="20" dirty="0">
                <a:solidFill>
                  <a:srgbClr val="006FC0"/>
                </a:solidFill>
                <a:latin typeface="Times New Roman"/>
                <a:cs typeface="Times New Roman"/>
              </a:rPr>
              <a:t>plane).</a:t>
            </a:r>
            <a:endParaRPr sz="2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500">
              <a:latin typeface="Times New Roman"/>
              <a:cs typeface="Times New Roman"/>
            </a:endParaRPr>
          </a:p>
          <a:p>
            <a:pPr marL="12700" marR="353060">
              <a:lnSpc>
                <a:spcPts val="2580"/>
              </a:lnSpc>
              <a:tabLst>
                <a:tab pos="5162550" algn="l"/>
              </a:tabLst>
            </a:pPr>
            <a:r>
              <a:rPr sz="2500" spc="-210" dirty="0">
                <a:latin typeface="Times New Roman"/>
                <a:cs typeface="Times New Roman"/>
              </a:rPr>
              <a:t>SDN </a:t>
            </a:r>
            <a:r>
              <a:rPr sz="2500" spc="-95" dirty="0">
                <a:latin typeface="Times New Roman"/>
                <a:cs typeface="Times New Roman"/>
              </a:rPr>
              <a:t>requires </a:t>
            </a:r>
            <a:r>
              <a:rPr sz="2500" spc="-135" dirty="0">
                <a:latin typeface="Times New Roman"/>
                <a:cs typeface="Times New Roman"/>
              </a:rPr>
              <a:t>some </a:t>
            </a:r>
            <a:r>
              <a:rPr sz="2500" spc="-105" dirty="0">
                <a:latin typeface="Times New Roman"/>
                <a:cs typeface="Times New Roman"/>
              </a:rPr>
              <a:t>method </a:t>
            </a:r>
            <a:r>
              <a:rPr sz="2500" spc="-90" dirty="0">
                <a:latin typeface="Times New Roman"/>
                <a:cs typeface="Times New Roman"/>
              </a:rPr>
              <a:t>for </a:t>
            </a:r>
            <a:r>
              <a:rPr sz="2500" spc="-75" dirty="0">
                <a:latin typeface="Times New Roman"/>
                <a:cs typeface="Times New Roman"/>
              </a:rPr>
              <a:t>the </a:t>
            </a:r>
            <a:r>
              <a:rPr sz="2500" spc="-80" dirty="0">
                <a:latin typeface="Times New Roman"/>
                <a:cs typeface="Times New Roman"/>
              </a:rPr>
              <a:t>control </a:t>
            </a:r>
            <a:r>
              <a:rPr sz="2500" spc="-125" dirty="0">
                <a:latin typeface="Times New Roman"/>
                <a:cs typeface="Times New Roman"/>
              </a:rPr>
              <a:t>plane </a:t>
            </a:r>
            <a:r>
              <a:rPr sz="2500" spc="-40" dirty="0">
                <a:latin typeface="Times New Roman"/>
                <a:cs typeface="Times New Roman"/>
              </a:rPr>
              <a:t>to </a:t>
            </a:r>
            <a:r>
              <a:rPr sz="2500" spc="-125" dirty="0">
                <a:latin typeface="Times New Roman"/>
                <a:cs typeface="Times New Roman"/>
              </a:rPr>
              <a:t>communicate  </a:t>
            </a:r>
            <a:r>
              <a:rPr sz="2500" spc="-100" dirty="0">
                <a:latin typeface="Times New Roman"/>
                <a:cs typeface="Times New Roman"/>
              </a:rPr>
              <a:t>with </a:t>
            </a:r>
            <a:r>
              <a:rPr sz="2500" spc="-75" dirty="0">
                <a:latin typeface="Times New Roman"/>
                <a:cs typeface="Times New Roman"/>
              </a:rPr>
              <a:t>the </a:t>
            </a:r>
            <a:r>
              <a:rPr sz="2500" spc="-125" dirty="0">
                <a:latin typeface="Times New Roman"/>
                <a:cs typeface="Times New Roman"/>
              </a:rPr>
              <a:t>data </a:t>
            </a:r>
            <a:r>
              <a:rPr sz="2500" spc="-95" dirty="0">
                <a:latin typeface="Times New Roman"/>
                <a:cs typeface="Times New Roman"/>
              </a:rPr>
              <a:t>plane. </a:t>
            </a:r>
            <a:r>
              <a:rPr sz="2500" spc="-65" dirty="0">
                <a:latin typeface="Times New Roman"/>
                <a:cs typeface="Times New Roman"/>
              </a:rPr>
              <a:t>One </a:t>
            </a:r>
            <a:r>
              <a:rPr sz="2500" spc="-145" dirty="0">
                <a:latin typeface="Times New Roman"/>
                <a:cs typeface="Times New Roman"/>
              </a:rPr>
              <a:t>such</a:t>
            </a:r>
            <a:r>
              <a:rPr sz="2500" spc="60" dirty="0">
                <a:latin typeface="Times New Roman"/>
                <a:cs typeface="Times New Roman"/>
              </a:rPr>
              <a:t> </a:t>
            </a:r>
            <a:r>
              <a:rPr sz="2500" spc="-145" dirty="0">
                <a:latin typeface="Times New Roman"/>
                <a:cs typeface="Times New Roman"/>
              </a:rPr>
              <a:t>mechanism</a:t>
            </a:r>
            <a:r>
              <a:rPr sz="2500" spc="-40" dirty="0">
                <a:latin typeface="Times New Roman"/>
                <a:cs typeface="Times New Roman"/>
              </a:rPr>
              <a:t> </a:t>
            </a:r>
            <a:r>
              <a:rPr sz="2500" spc="-160" dirty="0">
                <a:latin typeface="Times New Roman"/>
                <a:cs typeface="Times New Roman"/>
              </a:rPr>
              <a:t>is	</a:t>
            </a:r>
            <a:r>
              <a:rPr sz="2500" b="1" spc="-40" dirty="0">
                <a:solidFill>
                  <a:srgbClr val="6F2F9F"/>
                </a:solidFill>
                <a:latin typeface="Times New Roman"/>
                <a:cs typeface="Times New Roman"/>
              </a:rPr>
              <a:t>OpenFlow.</a:t>
            </a:r>
            <a:endParaRPr sz="25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6967728" y="5481828"/>
            <a:ext cx="472440" cy="67208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688974"/>
            <a:ext cx="286067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180" dirty="0"/>
              <a:t>SDN</a:t>
            </a:r>
            <a:r>
              <a:rPr sz="4000" spc="-270" dirty="0"/>
              <a:t> </a:t>
            </a:r>
            <a:r>
              <a:rPr sz="4000" spc="-130" dirty="0"/>
              <a:t>Concept</a:t>
            </a:r>
            <a:endParaRPr sz="4000"/>
          </a:p>
        </p:txBody>
      </p:sp>
      <p:sp>
        <p:nvSpPr>
          <p:cNvPr id="3" name="object 3"/>
          <p:cNvSpPr/>
          <p:nvPr/>
        </p:nvSpPr>
        <p:spPr>
          <a:xfrm>
            <a:off x="146304" y="1255775"/>
            <a:ext cx="8997695" cy="10347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46304" y="2852927"/>
            <a:ext cx="8997695" cy="10347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46304" y="4451603"/>
            <a:ext cx="8997695" cy="103327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46304" y="5815583"/>
            <a:ext cx="8997695" cy="104241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57631" y="1487804"/>
            <a:ext cx="7863840" cy="5130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500" spc="-130" dirty="0">
                <a:latin typeface="Times New Roman"/>
                <a:cs typeface="Times New Roman"/>
              </a:rPr>
              <a:t>Separate </a:t>
            </a:r>
            <a:r>
              <a:rPr sz="2500" spc="-80" dirty="0">
                <a:latin typeface="Times New Roman"/>
                <a:cs typeface="Times New Roman"/>
              </a:rPr>
              <a:t>Control </a:t>
            </a:r>
            <a:r>
              <a:rPr sz="2500" spc="-125" dirty="0">
                <a:latin typeface="Times New Roman"/>
                <a:cs typeface="Times New Roman"/>
              </a:rPr>
              <a:t>plane </a:t>
            </a:r>
            <a:r>
              <a:rPr sz="2500" spc="-145" dirty="0">
                <a:latin typeface="Times New Roman"/>
                <a:cs typeface="Times New Roman"/>
              </a:rPr>
              <a:t>and </a:t>
            </a:r>
            <a:r>
              <a:rPr sz="2500" spc="-135" dirty="0">
                <a:latin typeface="Times New Roman"/>
                <a:cs typeface="Times New Roman"/>
              </a:rPr>
              <a:t>Data </a:t>
            </a:r>
            <a:r>
              <a:rPr sz="2500" spc="-125" dirty="0">
                <a:latin typeface="Times New Roman"/>
                <a:cs typeface="Times New Roman"/>
              </a:rPr>
              <a:t>plane</a:t>
            </a:r>
            <a:r>
              <a:rPr sz="2500" spc="260" dirty="0">
                <a:latin typeface="Times New Roman"/>
                <a:cs typeface="Times New Roman"/>
              </a:rPr>
              <a:t> </a:t>
            </a:r>
            <a:r>
              <a:rPr sz="2500" spc="-85" dirty="0">
                <a:latin typeface="Times New Roman"/>
                <a:cs typeface="Times New Roman"/>
              </a:rPr>
              <a:t>entities</a:t>
            </a:r>
            <a:endParaRPr sz="2500">
              <a:latin typeface="Times New Roman"/>
              <a:cs typeface="Times New Roman"/>
            </a:endParaRPr>
          </a:p>
          <a:p>
            <a:pPr marL="382270" indent="-228600">
              <a:lnSpc>
                <a:spcPct val="100000"/>
              </a:lnSpc>
              <a:spcBef>
                <a:spcPts val="2410"/>
              </a:spcBef>
              <a:buChar char="•"/>
              <a:tabLst>
                <a:tab pos="382270" algn="l"/>
                <a:tab pos="382905" algn="l"/>
              </a:tabLst>
            </a:pPr>
            <a:r>
              <a:rPr sz="2000" spc="-80" dirty="0">
                <a:latin typeface="Times New Roman"/>
                <a:cs typeface="Times New Roman"/>
              </a:rPr>
              <a:t>Network </a:t>
            </a:r>
            <a:r>
              <a:rPr sz="2000" spc="-85" dirty="0">
                <a:latin typeface="Times New Roman"/>
                <a:cs typeface="Times New Roman"/>
              </a:rPr>
              <a:t>intelligence </a:t>
            </a:r>
            <a:r>
              <a:rPr sz="2000" spc="-114" dirty="0">
                <a:latin typeface="Times New Roman"/>
                <a:cs typeface="Times New Roman"/>
              </a:rPr>
              <a:t>and </a:t>
            </a:r>
            <a:r>
              <a:rPr sz="2000" spc="-70" dirty="0">
                <a:latin typeface="Times New Roman"/>
                <a:cs typeface="Times New Roman"/>
              </a:rPr>
              <a:t>state </a:t>
            </a:r>
            <a:r>
              <a:rPr sz="2000" spc="-85" dirty="0">
                <a:latin typeface="Times New Roman"/>
                <a:cs typeface="Times New Roman"/>
              </a:rPr>
              <a:t>are </a:t>
            </a:r>
            <a:r>
              <a:rPr sz="2000" spc="-120" dirty="0">
                <a:latin typeface="Times New Roman"/>
                <a:cs typeface="Times New Roman"/>
              </a:rPr>
              <a:t>logically</a:t>
            </a:r>
            <a:r>
              <a:rPr sz="2000" spc="140" dirty="0">
                <a:latin typeface="Times New Roman"/>
                <a:cs typeface="Times New Roman"/>
              </a:rPr>
              <a:t> </a:t>
            </a:r>
            <a:r>
              <a:rPr sz="2000" spc="-80" dirty="0">
                <a:latin typeface="Times New Roman"/>
                <a:cs typeface="Times New Roman"/>
              </a:rPr>
              <a:t>centralized</a:t>
            </a:r>
            <a:endParaRPr sz="2000">
              <a:latin typeface="Times New Roman"/>
              <a:cs typeface="Times New Roman"/>
            </a:endParaRPr>
          </a:p>
          <a:p>
            <a:pPr marL="382270" indent="-228600">
              <a:lnSpc>
                <a:spcPct val="100000"/>
              </a:lnSpc>
              <a:spcBef>
                <a:spcPts val="120"/>
              </a:spcBef>
              <a:buChar char="•"/>
              <a:tabLst>
                <a:tab pos="382270" algn="l"/>
                <a:tab pos="382905" algn="l"/>
              </a:tabLst>
            </a:pPr>
            <a:r>
              <a:rPr sz="2000" spc="-100" dirty="0">
                <a:latin typeface="Times New Roman"/>
                <a:cs typeface="Times New Roman"/>
              </a:rPr>
              <a:t>The </a:t>
            </a:r>
            <a:r>
              <a:rPr sz="2000" spc="-95" dirty="0">
                <a:latin typeface="Times New Roman"/>
                <a:cs typeface="Times New Roman"/>
              </a:rPr>
              <a:t>underlying </a:t>
            </a:r>
            <a:r>
              <a:rPr sz="2000" spc="-75" dirty="0">
                <a:latin typeface="Times New Roman"/>
                <a:cs typeface="Times New Roman"/>
              </a:rPr>
              <a:t>network </a:t>
            </a:r>
            <a:r>
              <a:rPr sz="2000" spc="-65" dirty="0">
                <a:latin typeface="Times New Roman"/>
                <a:cs typeface="Times New Roman"/>
              </a:rPr>
              <a:t>infrastructure </a:t>
            </a:r>
            <a:r>
              <a:rPr sz="2000" spc="-125" dirty="0">
                <a:latin typeface="Times New Roman"/>
                <a:cs typeface="Times New Roman"/>
              </a:rPr>
              <a:t>is </a:t>
            </a:r>
            <a:r>
              <a:rPr sz="2000" spc="-80" dirty="0">
                <a:latin typeface="Times New Roman"/>
                <a:cs typeface="Times New Roman"/>
              </a:rPr>
              <a:t>abstracted </a:t>
            </a:r>
            <a:r>
              <a:rPr sz="2000" spc="-90" dirty="0">
                <a:latin typeface="Times New Roman"/>
                <a:cs typeface="Times New Roman"/>
              </a:rPr>
              <a:t>from </a:t>
            </a:r>
            <a:r>
              <a:rPr sz="2000" spc="-60" dirty="0">
                <a:latin typeface="Times New Roman"/>
                <a:cs typeface="Times New Roman"/>
              </a:rPr>
              <a:t>the</a:t>
            </a:r>
            <a:r>
              <a:rPr sz="2000" spc="240" dirty="0">
                <a:latin typeface="Times New Roman"/>
                <a:cs typeface="Times New Roman"/>
              </a:rPr>
              <a:t> </a:t>
            </a:r>
            <a:r>
              <a:rPr sz="2000" spc="-105" dirty="0">
                <a:latin typeface="Times New Roman"/>
                <a:cs typeface="Times New Roman"/>
              </a:rPr>
              <a:t>applications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Times New Roman"/>
              <a:buChar char="•"/>
            </a:pPr>
            <a:endParaRPr sz="19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500" spc="-120" dirty="0">
                <a:latin typeface="Times New Roman"/>
                <a:cs typeface="Times New Roman"/>
              </a:rPr>
              <a:t>Execute </a:t>
            </a:r>
            <a:r>
              <a:rPr sz="2500" spc="-45" dirty="0">
                <a:latin typeface="Times New Roman"/>
                <a:cs typeface="Times New Roman"/>
              </a:rPr>
              <a:t>or run </a:t>
            </a:r>
            <a:r>
              <a:rPr sz="2500" spc="-80" dirty="0">
                <a:latin typeface="Times New Roman"/>
                <a:cs typeface="Times New Roman"/>
              </a:rPr>
              <a:t>Control </a:t>
            </a:r>
            <a:r>
              <a:rPr sz="2500" spc="-125" dirty="0">
                <a:latin typeface="Times New Roman"/>
                <a:cs typeface="Times New Roman"/>
              </a:rPr>
              <a:t>plane </a:t>
            </a:r>
            <a:r>
              <a:rPr sz="2500" spc="-114" dirty="0">
                <a:latin typeface="Times New Roman"/>
                <a:cs typeface="Times New Roman"/>
              </a:rPr>
              <a:t>software </a:t>
            </a:r>
            <a:r>
              <a:rPr sz="2500" spc="-110" dirty="0">
                <a:latin typeface="Times New Roman"/>
                <a:cs typeface="Times New Roman"/>
              </a:rPr>
              <a:t>on </a:t>
            </a:r>
            <a:r>
              <a:rPr sz="2500" spc="-114" dirty="0">
                <a:latin typeface="Times New Roman"/>
                <a:cs typeface="Times New Roman"/>
              </a:rPr>
              <a:t>general </a:t>
            </a:r>
            <a:r>
              <a:rPr sz="2500" spc="-95" dirty="0">
                <a:latin typeface="Times New Roman"/>
                <a:cs typeface="Times New Roman"/>
              </a:rPr>
              <a:t>purpose</a:t>
            </a:r>
            <a:r>
              <a:rPr sz="2500" spc="305" dirty="0">
                <a:latin typeface="Times New Roman"/>
                <a:cs typeface="Times New Roman"/>
              </a:rPr>
              <a:t> </a:t>
            </a:r>
            <a:r>
              <a:rPr sz="2500" spc="-120" dirty="0">
                <a:latin typeface="Times New Roman"/>
                <a:cs typeface="Times New Roman"/>
              </a:rPr>
              <a:t>hardware</a:t>
            </a:r>
            <a:endParaRPr sz="2500">
              <a:latin typeface="Times New Roman"/>
              <a:cs typeface="Times New Roman"/>
            </a:endParaRPr>
          </a:p>
          <a:p>
            <a:pPr marL="382270" indent="-228600">
              <a:lnSpc>
                <a:spcPct val="100000"/>
              </a:lnSpc>
              <a:spcBef>
                <a:spcPts val="2410"/>
              </a:spcBef>
              <a:buChar char="•"/>
              <a:tabLst>
                <a:tab pos="382270" algn="l"/>
                <a:tab pos="382905" algn="l"/>
              </a:tabLst>
            </a:pPr>
            <a:r>
              <a:rPr sz="2000" spc="-95" dirty="0">
                <a:latin typeface="Times New Roman"/>
                <a:cs typeface="Times New Roman"/>
              </a:rPr>
              <a:t>Decouple </a:t>
            </a:r>
            <a:r>
              <a:rPr sz="2000" spc="-90" dirty="0">
                <a:latin typeface="Times New Roman"/>
                <a:cs typeface="Times New Roman"/>
              </a:rPr>
              <a:t>from </a:t>
            </a:r>
            <a:r>
              <a:rPr sz="2000" spc="-114" dirty="0">
                <a:latin typeface="Times New Roman"/>
                <a:cs typeface="Times New Roman"/>
              </a:rPr>
              <a:t>specific </a:t>
            </a:r>
            <a:r>
              <a:rPr sz="2000" spc="-90" dirty="0">
                <a:latin typeface="Times New Roman"/>
                <a:cs typeface="Times New Roman"/>
              </a:rPr>
              <a:t>networking</a:t>
            </a:r>
            <a:r>
              <a:rPr sz="2000" spc="105" dirty="0">
                <a:latin typeface="Times New Roman"/>
                <a:cs typeface="Times New Roman"/>
              </a:rPr>
              <a:t> </a:t>
            </a:r>
            <a:r>
              <a:rPr sz="2000" spc="-100" dirty="0">
                <a:latin typeface="Times New Roman"/>
                <a:cs typeface="Times New Roman"/>
              </a:rPr>
              <a:t>hardware</a:t>
            </a:r>
            <a:endParaRPr sz="2000">
              <a:latin typeface="Times New Roman"/>
              <a:cs typeface="Times New Roman"/>
            </a:endParaRPr>
          </a:p>
          <a:p>
            <a:pPr marL="382270" indent="-228600">
              <a:lnSpc>
                <a:spcPct val="100000"/>
              </a:lnSpc>
              <a:spcBef>
                <a:spcPts val="120"/>
              </a:spcBef>
              <a:buChar char="•"/>
              <a:tabLst>
                <a:tab pos="382270" algn="l"/>
                <a:tab pos="382905" algn="l"/>
              </a:tabLst>
            </a:pPr>
            <a:r>
              <a:rPr sz="2000" spc="-114" dirty="0">
                <a:latin typeface="Times New Roman"/>
                <a:cs typeface="Times New Roman"/>
              </a:rPr>
              <a:t>Use </a:t>
            </a:r>
            <a:r>
              <a:rPr sz="2000" spc="-100" dirty="0">
                <a:latin typeface="Times New Roman"/>
                <a:cs typeface="Times New Roman"/>
              </a:rPr>
              <a:t>commodity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-75" dirty="0">
                <a:latin typeface="Times New Roman"/>
                <a:cs typeface="Times New Roman"/>
              </a:rPr>
              <a:t>servers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Times New Roman"/>
              <a:buChar char="•"/>
            </a:pPr>
            <a:endParaRPr sz="19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500" spc="-190" dirty="0">
                <a:latin typeface="Times New Roman"/>
                <a:cs typeface="Times New Roman"/>
              </a:rPr>
              <a:t>Have </a:t>
            </a:r>
            <a:r>
              <a:rPr sz="2500" spc="-120" dirty="0">
                <a:latin typeface="Times New Roman"/>
                <a:cs typeface="Times New Roman"/>
              </a:rPr>
              <a:t>programmable </a:t>
            </a:r>
            <a:r>
              <a:rPr sz="2500" spc="-125" dirty="0">
                <a:latin typeface="Times New Roman"/>
                <a:cs typeface="Times New Roman"/>
              </a:rPr>
              <a:t>data</a:t>
            </a:r>
            <a:r>
              <a:rPr sz="2500" spc="114" dirty="0">
                <a:latin typeface="Times New Roman"/>
                <a:cs typeface="Times New Roman"/>
              </a:rPr>
              <a:t> </a:t>
            </a:r>
            <a:r>
              <a:rPr sz="2500" spc="-135" dirty="0">
                <a:latin typeface="Times New Roman"/>
                <a:cs typeface="Times New Roman"/>
              </a:rPr>
              <a:t>planes</a:t>
            </a:r>
            <a:endParaRPr sz="2500">
              <a:latin typeface="Times New Roman"/>
              <a:cs typeface="Times New Roman"/>
            </a:endParaRPr>
          </a:p>
          <a:p>
            <a:pPr marL="382270" indent="-228600">
              <a:lnSpc>
                <a:spcPct val="100000"/>
              </a:lnSpc>
              <a:spcBef>
                <a:spcPts val="2410"/>
              </a:spcBef>
              <a:buChar char="•"/>
              <a:tabLst>
                <a:tab pos="382270" algn="l"/>
                <a:tab pos="382905" algn="l"/>
              </a:tabLst>
            </a:pPr>
            <a:r>
              <a:rPr sz="2000" spc="-90" dirty="0">
                <a:latin typeface="Times New Roman"/>
                <a:cs typeface="Times New Roman"/>
              </a:rPr>
              <a:t>Maintain, </a:t>
            </a:r>
            <a:r>
              <a:rPr sz="2000" spc="-65" dirty="0">
                <a:latin typeface="Times New Roman"/>
                <a:cs typeface="Times New Roman"/>
              </a:rPr>
              <a:t>control </a:t>
            </a:r>
            <a:r>
              <a:rPr sz="2000" spc="-114" dirty="0">
                <a:latin typeface="Times New Roman"/>
                <a:cs typeface="Times New Roman"/>
              </a:rPr>
              <a:t>and </a:t>
            </a:r>
            <a:r>
              <a:rPr sz="2000" spc="-85" dirty="0">
                <a:latin typeface="Times New Roman"/>
                <a:cs typeface="Times New Roman"/>
              </a:rPr>
              <a:t>program </a:t>
            </a:r>
            <a:r>
              <a:rPr sz="2000" spc="-100" dirty="0">
                <a:latin typeface="Times New Roman"/>
                <a:cs typeface="Times New Roman"/>
              </a:rPr>
              <a:t>data plane </a:t>
            </a:r>
            <a:r>
              <a:rPr sz="2000" spc="-70" dirty="0">
                <a:latin typeface="Times New Roman"/>
                <a:cs typeface="Times New Roman"/>
              </a:rPr>
              <a:t>state </a:t>
            </a:r>
            <a:r>
              <a:rPr sz="2000" spc="-95" dirty="0">
                <a:latin typeface="Times New Roman"/>
                <a:cs typeface="Times New Roman"/>
              </a:rPr>
              <a:t>from </a:t>
            </a:r>
            <a:r>
              <a:rPr sz="2000" spc="-155" dirty="0">
                <a:latin typeface="Times New Roman"/>
                <a:cs typeface="Times New Roman"/>
              </a:rPr>
              <a:t>a </a:t>
            </a:r>
            <a:r>
              <a:rPr sz="2000" spc="-65" dirty="0">
                <a:latin typeface="Times New Roman"/>
                <a:cs typeface="Times New Roman"/>
              </a:rPr>
              <a:t>central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spc="-65" dirty="0">
                <a:latin typeface="Times New Roman"/>
                <a:cs typeface="Times New Roman"/>
              </a:rPr>
              <a:t>entity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800">
              <a:latin typeface="Times New Roman"/>
              <a:cs typeface="Times New Roman"/>
            </a:endParaRPr>
          </a:p>
          <a:p>
            <a:pPr marL="12700" marR="11430">
              <a:lnSpc>
                <a:spcPts val="2580"/>
              </a:lnSpc>
            </a:pPr>
            <a:r>
              <a:rPr sz="2500" spc="-220" dirty="0">
                <a:latin typeface="Times New Roman"/>
                <a:cs typeface="Times New Roman"/>
              </a:rPr>
              <a:t>An </a:t>
            </a:r>
            <a:r>
              <a:rPr sz="2500" spc="-80" dirty="0">
                <a:latin typeface="Times New Roman"/>
                <a:cs typeface="Times New Roman"/>
              </a:rPr>
              <a:t>architecture </a:t>
            </a:r>
            <a:r>
              <a:rPr sz="2500" spc="-40" dirty="0">
                <a:latin typeface="Times New Roman"/>
                <a:cs typeface="Times New Roman"/>
              </a:rPr>
              <a:t>to </a:t>
            </a:r>
            <a:r>
              <a:rPr sz="2500" spc="-75" dirty="0">
                <a:latin typeface="Times New Roman"/>
                <a:cs typeface="Times New Roman"/>
              </a:rPr>
              <a:t>control </a:t>
            </a:r>
            <a:r>
              <a:rPr sz="2500" spc="-60" dirty="0">
                <a:latin typeface="Times New Roman"/>
                <a:cs typeface="Times New Roman"/>
              </a:rPr>
              <a:t>not </a:t>
            </a:r>
            <a:r>
              <a:rPr sz="2500" spc="-100" dirty="0">
                <a:latin typeface="Times New Roman"/>
                <a:cs typeface="Times New Roman"/>
              </a:rPr>
              <a:t>just </a:t>
            </a:r>
            <a:r>
              <a:rPr sz="2500" spc="-200" dirty="0">
                <a:latin typeface="Times New Roman"/>
                <a:cs typeface="Times New Roman"/>
              </a:rPr>
              <a:t>a </a:t>
            </a:r>
            <a:r>
              <a:rPr sz="2500" spc="-110" dirty="0">
                <a:latin typeface="Times New Roman"/>
                <a:cs typeface="Times New Roman"/>
              </a:rPr>
              <a:t>networking </a:t>
            </a:r>
            <a:r>
              <a:rPr sz="2500" spc="-140" dirty="0">
                <a:latin typeface="Times New Roman"/>
                <a:cs typeface="Times New Roman"/>
              </a:rPr>
              <a:t>device </a:t>
            </a:r>
            <a:r>
              <a:rPr sz="2500" spc="-80" dirty="0">
                <a:latin typeface="Times New Roman"/>
                <a:cs typeface="Times New Roman"/>
              </a:rPr>
              <a:t>but </a:t>
            </a:r>
            <a:r>
              <a:rPr sz="2500" spc="-155" dirty="0">
                <a:latin typeface="Times New Roman"/>
                <a:cs typeface="Times New Roman"/>
              </a:rPr>
              <a:t>an </a:t>
            </a:r>
            <a:r>
              <a:rPr sz="2500" spc="-65" dirty="0">
                <a:latin typeface="Times New Roman"/>
                <a:cs typeface="Times New Roman"/>
              </a:rPr>
              <a:t>entire  </a:t>
            </a:r>
            <a:r>
              <a:rPr sz="2500" spc="-95" dirty="0">
                <a:latin typeface="Times New Roman"/>
                <a:cs typeface="Times New Roman"/>
              </a:rPr>
              <a:t>network</a:t>
            </a:r>
            <a:endParaRPr sz="25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261569"/>
            <a:ext cx="287147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180" dirty="0"/>
              <a:t>SDN</a:t>
            </a:r>
            <a:r>
              <a:rPr sz="4000" spc="-265" dirty="0"/>
              <a:t> </a:t>
            </a:r>
            <a:r>
              <a:rPr sz="4000" spc="-95" dirty="0"/>
              <a:t>Benefits</a:t>
            </a:r>
            <a:endParaRPr sz="4000"/>
          </a:p>
        </p:txBody>
      </p:sp>
      <p:sp>
        <p:nvSpPr>
          <p:cNvPr id="3" name="object 3"/>
          <p:cNvSpPr/>
          <p:nvPr/>
        </p:nvSpPr>
        <p:spPr>
          <a:xfrm>
            <a:off x="393191" y="1005839"/>
            <a:ext cx="8258556" cy="9067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93191" y="1955292"/>
            <a:ext cx="8258556" cy="90830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93191" y="2906267"/>
            <a:ext cx="8258556" cy="9083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93191" y="3857244"/>
            <a:ext cx="8258556" cy="90678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93191" y="4806696"/>
            <a:ext cx="8258556" cy="90830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93191" y="5757671"/>
            <a:ext cx="8258556" cy="90678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553313" y="1242821"/>
            <a:ext cx="7885430" cy="50533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latin typeface="Times New Roman"/>
                <a:cs typeface="Times New Roman"/>
              </a:rPr>
              <a:t>Dynamic </a:t>
            </a:r>
            <a:r>
              <a:rPr sz="1800" b="1" spc="15" dirty="0">
                <a:latin typeface="Times New Roman"/>
                <a:cs typeface="Times New Roman"/>
              </a:rPr>
              <a:t>, </a:t>
            </a:r>
            <a:r>
              <a:rPr sz="1800" b="1" spc="-25" dirty="0">
                <a:latin typeface="Times New Roman"/>
                <a:cs typeface="Times New Roman"/>
              </a:rPr>
              <a:t>Manageable </a:t>
            </a:r>
            <a:r>
              <a:rPr sz="1800" b="1" spc="10" dirty="0">
                <a:latin typeface="Times New Roman"/>
                <a:cs typeface="Times New Roman"/>
              </a:rPr>
              <a:t>,cost-effective,</a:t>
            </a:r>
            <a:r>
              <a:rPr sz="1800" b="1" spc="-315" dirty="0">
                <a:latin typeface="Times New Roman"/>
                <a:cs typeface="Times New Roman"/>
              </a:rPr>
              <a:t> </a:t>
            </a:r>
            <a:r>
              <a:rPr sz="1800" b="1" spc="-20" dirty="0">
                <a:latin typeface="Times New Roman"/>
                <a:cs typeface="Times New Roman"/>
              </a:rPr>
              <a:t>adaptable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6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800" b="1" dirty="0">
                <a:latin typeface="Times New Roman"/>
                <a:cs typeface="Times New Roman"/>
              </a:rPr>
              <a:t>Directly</a:t>
            </a:r>
            <a:r>
              <a:rPr sz="1800" b="1" spc="-60" dirty="0">
                <a:latin typeface="Times New Roman"/>
                <a:cs typeface="Times New Roman"/>
              </a:rPr>
              <a:t> </a:t>
            </a:r>
            <a:r>
              <a:rPr sz="1800" b="1" spc="-20" dirty="0">
                <a:latin typeface="Times New Roman"/>
                <a:cs typeface="Times New Roman"/>
              </a:rPr>
              <a:t>programmable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6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800" b="1" spc="10" dirty="0">
                <a:latin typeface="Times New Roman"/>
                <a:cs typeface="Times New Roman"/>
              </a:rPr>
              <a:t>Agile</a:t>
            </a:r>
            <a:r>
              <a:rPr sz="1800" spc="10" dirty="0">
                <a:latin typeface="Times New Roman"/>
                <a:cs typeface="Times New Roman"/>
              </a:rPr>
              <a:t>: </a:t>
            </a:r>
            <a:r>
              <a:rPr sz="1800" spc="-70" dirty="0">
                <a:latin typeface="Times New Roman"/>
                <a:cs typeface="Times New Roman"/>
              </a:rPr>
              <a:t>administrators </a:t>
            </a:r>
            <a:r>
              <a:rPr sz="1800" spc="-114" dirty="0">
                <a:latin typeface="Times New Roman"/>
                <a:cs typeface="Times New Roman"/>
              </a:rPr>
              <a:t>dynamically </a:t>
            </a:r>
            <a:r>
              <a:rPr sz="1800" spc="-85" dirty="0">
                <a:latin typeface="Times New Roman"/>
                <a:cs typeface="Times New Roman"/>
              </a:rPr>
              <a:t>adjust </a:t>
            </a:r>
            <a:r>
              <a:rPr sz="1800" spc="-70" dirty="0">
                <a:latin typeface="Times New Roman"/>
                <a:cs typeface="Times New Roman"/>
              </a:rPr>
              <a:t>network-wide </a:t>
            </a:r>
            <a:r>
              <a:rPr sz="1800" spc="-85" dirty="0">
                <a:latin typeface="Times New Roman"/>
                <a:cs typeface="Times New Roman"/>
              </a:rPr>
              <a:t>traffic </a:t>
            </a:r>
            <a:r>
              <a:rPr sz="1800" spc="-105" dirty="0">
                <a:latin typeface="Times New Roman"/>
                <a:cs typeface="Times New Roman"/>
              </a:rPr>
              <a:t>flow </a:t>
            </a:r>
            <a:r>
              <a:rPr sz="1800" spc="-25" dirty="0">
                <a:latin typeface="Times New Roman"/>
                <a:cs typeface="Times New Roman"/>
              </a:rPr>
              <a:t>to </a:t>
            </a:r>
            <a:r>
              <a:rPr sz="1800" spc="-60" dirty="0">
                <a:latin typeface="Times New Roman"/>
                <a:cs typeface="Times New Roman"/>
              </a:rPr>
              <a:t>meet </a:t>
            </a:r>
            <a:r>
              <a:rPr sz="1800" spc="-105" dirty="0">
                <a:latin typeface="Times New Roman"/>
                <a:cs typeface="Times New Roman"/>
              </a:rPr>
              <a:t>changing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spc="-65" dirty="0">
                <a:latin typeface="Times New Roman"/>
                <a:cs typeface="Times New Roman"/>
              </a:rPr>
              <a:t>needs.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6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800" b="1" spc="-35" dirty="0">
                <a:latin typeface="Times New Roman"/>
                <a:cs typeface="Times New Roman"/>
              </a:rPr>
              <a:t>Centrally</a:t>
            </a:r>
            <a:r>
              <a:rPr sz="1800" b="1" spc="-50" dirty="0">
                <a:latin typeface="Times New Roman"/>
                <a:cs typeface="Times New Roman"/>
              </a:rPr>
              <a:t> </a:t>
            </a:r>
            <a:r>
              <a:rPr sz="1800" b="1" spc="-20" dirty="0">
                <a:latin typeface="Times New Roman"/>
                <a:cs typeface="Times New Roman"/>
              </a:rPr>
              <a:t>managed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050">
              <a:latin typeface="Times New Roman"/>
              <a:cs typeface="Times New Roman"/>
            </a:endParaRPr>
          </a:p>
          <a:p>
            <a:pPr marL="12700" marR="5080">
              <a:lnSpc>
                <a:spcPts val="1860"/>
              </a:lnSpc>
            </a:pPr>
            <a:r>
              <a:rPr sz="1800" b="1" spc="-30" dirty="0">
                <a:latin typeface="Times New Roman"/>
                <a:cs typeface="Times New Roman"/>
              </a:rPr>
              <a:t>Programmatically </a:t>
            </a:r>
            <a:r>
              <a:rPr sz="1800" b="1" spc="10" dirty="0">
                <a:latin typeface="Times New Roman"/>
                <a:cs typeface="Times New Roman"/>
              </a:rPr>
              <a:t>configured</a:t>
            </a:r>
            <a:r>
              <a:rPr sz="1800" spc="10" dirty="0">
                <a:latin typeface="Times New Roman"/>
                <a:cs typeface="Times New Roman"/>
              </a:rPr>
              <a:t>: </a:t>
            </a:r>
            <a:r>
              <a:rPr sz="1800" spc="-150" dirty="0">
                <a:latin typeface="Times New Roman"/>
                <a:cs typeface="Times New Roman"/>
              </a:rPr>
              <a:t>SDN </a:t>
            </a:r>
            <a:r>
              <a:rPr sz="1800" spc="-70" dirty="0">
                <a:latin typeface="Times New Roman"/>
                <a:cs typeface="Times New Roman"/>
              </a:rPr>
              <a:t>lets </a:t>
            </a:r>
            <a:r>
              <a:rPr sz="1800" spc="-65" dirty="0">
                <a:latin typeface="Times New Roman"/>
                <a:cs typeface="Times New Roman"/>
              </a:rPr>
              <a:t>network </a:t>
            </a:r>
            <a:r>
              <a:rPr sz="1800" spc="-100" dirty="0">
                <a:latin typeface="Times New Roman"/>
                <a:cs typeface="Times New Roman"/>
              </a:rPr>
              <a:t>managers </a:t>
            </a:r>
            <a:r>
              <a:rPr sz="1800" spc="-75" dirty="0">
                <a:latin typeface="Times New Roman"/>
                <a:cs typeface="Times New Roman"/>
              </a:rPr>
              <a:t>configure, </a:t>
            </a:r>
            <a:r>
              <a:rPr sz="1800" spc="-95" dirty="0">
                <a:latin typeface="Times New Roman"/>
                <a:cs typeface="Times New Roman"/>
              </a:rPr>
              <a:t>manage, </a:t>
            </a:r>
            <a:r>
              <a:rPr sz="1800" spc="-60" dirty="0">
                <a:latin typeface="Times New Roman"/>
                <a:cs typeface="Times New Roman"/>
              </a:rPr>
              <a:t>secure, </a:t>
            </a:r>
            <a:r>
              <a:rPr sz="1800" spc="-100" dirty="0">
                <a:latin typeface="Times New Roman"/>
                <a:cs typeface="Times New Roman"/>
              </a:rPr>
              <a:t>and  </a:t>
            </a:r>
            <a:r>
              <a:rPr sz="1800" spc="-80" dirty="0">
                <a:latin typeface="Times New Roman"/>
                <a:cs typeface="Times New Roman"/>
              </a:rPr>
              <a:t>optimize </a:t>
            </a:r>
            <a:r>
              <a:rPr sz="1800" spc="-65" dirty="0">
                <a:latin typeface="Times New Roman"/>
                <a:cs typeface="Times New Roman"/>
              </a:rPr>
              <a:t>network </a:t>
            </a:r>
            <a:r>
              <a:rPr sz="1800" spc="-75" dirty="0">
                <a:latin typeface="Times New Roman"/>
                <a:cs typeface="Times New Roman"/>
              </a:rPr>
              <a:t>resources </a:t>
            </a:r>
            <a:r>
              <a:rPr sz="1800" spc="-95" dirty="0">
                <a:latin typeface="Times New Roman"/>
                <a:cs typeface="Times New Roman"/>
              </a:rPr>
              <a:t>very </a:t>
            </a:r>
            <a:r>
              <a:rPr sz="1800" spc="-100" dirty="0">
                <a:latin typeface="Times New Roman"/>
                <a:cs typeface="Times New Roman"/>
              </a:rPr>
              <a:t>quickly </a:t>
            </a:r>
            <a:r>
              <a:rPr sz="1800" spc="-130" dirty="0">
                <a:latin typeface="Times New Roman"/>
                <a:cs typeface="Times New Roman"/>
              </a:rPr>
              <a:t>via </a:t>
            </a:r>
            <a:r>
              <a:rPr sz="1800" spc="-90" dirty="0">
                <a:latin typeface="Times New Roman"/>
                <a:cs typeface="Times New Roman"/>
              </a:rPr>
              <a:t>dynamic, </a:t>
            </a:r>
            <a:r>
              <a:rPr sz="1800" spc="-75" dirty="0">
                <a:latin typeface="Times New Roman"/>
                <a:cs typeface="Times New Roman"/>
              </a:rPr>
              <a:t>automated </a:t>
            </a:r>
            <a:r>
              <a:rPr sz="1800" spc="-150" dirty="0">
                <a:latin typeface="Times New Roman"/>
                <a:cs typeface="Times New Roman"/>
              </a:rPr>
              <a:t>SDN</a:t>
            </a:r>
            <a:r>
              <a:rPr sz="1800" spc="145" dirty="0">
                <a:latin typeface="Times New Roman"/>
                <a:cs typeface="Times New Roman"/>
              </a:rPr>
              <a:t> </a:t>
            </a:r>
            <a:r>
              <a:rPr sz="1800" spc="-80" dirty="0">
                <a:latin typeface="Times New Roman"/>
                <a:cs typeface="Times New Roman"/>
              </a:rPr>
              <a:t>programs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800" b="1" spc="-10" dirty="0">
                <a:latin typeface="Times New Roman"/>
                <a:cs typeface="Times New Roman"/>
              </a:rPr>
              <a:t>Open </a:t>
            </a:r>
            <a:r>
              <a:rPr sz="1800" b="1" spc="-15" dirty="0">
                <a:latin typeface="Times New Roman"/>
                <a:cs typeface="Times New Roman"/>
              </a:rPr>
              <a:t>standards-based and</a:t>
            </a:r>
            <a:r>
              <a:rPr sz="1800" b="1" spc="-15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vendor-neutral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444" y="688974"/>
            <a:ext cx="154749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210" dirty="0"/>
              <a:t>Ou</a:t>
            </a:r>
            <a:r>
              <a:rPr sz="4000" spc="-160" dirty="0"/>
              <a:t>t</a:t>
            </a:r>
            <a:r>
              <a:rPr sz="4000" spc="-155" dirty="0"/>
              <a:t>line</a:t>
            </a:r>
            <a:endParaRPr sz="4000"/>
          </a:p>
        </p:txBody>
      </p:sp>
      <p:sp>
        <p:nvSpPr>
          <p:cNvPr id="3" name="object 3"/>
          <p:cNvSpPr/>
          <p:nvPr/>
        </p:nvSpPr>
        <p:spPr>
          <a:xfrm>
            <a:off x="914400" y="1450594"/>
            <a:ext cx="6858000" cy="463550"/>
          </a:xfrm>
          <a:custGeom>
            <a:avLst/>
            <a:gdLst/>
            <a:ahLst/>
            <a:cxnLst/>
            <a:rect l="l" t="t" r="r" b="b"/>
            <a:pathLst>
              <a:path w="6858000" h="463550">
                <a:moveTo>
                  <a:pt x="0" y="77215"/>
                </a:moveTo>
                <a:lnTo>
                  <a:pt x="6067" y="47148"/>
                </a:lnTo>
                <a:lnTo>
                  <a:pt x="22615" y="22605"/>
                </a:lnTo>
                <a:lnTo>
                  <a:pt x="47159" y="6064"/>
                </a:lnTo>
                <a:lnTo>
                  <a:pt x="77215" y="0"/>
                </a:lnTo>
                <a:lnTo>
                  <a:pt x="6780783" y="0"/>
                </a:lnTo>
                <a:lnTo>
                  <a:pt x="6810851" y="6064"/>
                </a:lnTo>
                <a:lnTo>
                  <a:pt x="6835394" y="22606"/>
                </a:lnTo>
                <a:lnTo>
                  <a:pt x="6851935" y="47148"/>
                </a:lnTo>
                <a:lnTo>
                  <a:pt x="6858000" y="77215"/>
                </a:lnTo>
                <a:lnTo>
                  <a:pt x="6858000" y="386079"/>
                </a:lnTo>
                <a:lnTo>
                  <a:pt x="6851935" y="416147"/>
                </a:lnTo>
                <a:lnTo>
                  <a:pt x="6835394" y="440689"/>
                </a:lnTo>
                <a:lnTo>
                  <a:pt x="6810851" y="457231"/>
                </a:lnTo>
                <a:lnTo>
                  <a:pt x="6780783" y="463295"/>
                </a:lnTo>
                <a:lnTo>
                  <a:pt x="77215" y="463295"/>
                </a:lnTo>
                <a:lnTo>
                  <a:pt x="47159" y="457231"/>
                </a:lnTo>
                <a:lnTo>
                  <a:pt x="22615" y="440689"/>
                </a:lnTo>
                <a:lnTo>
                  <a:pt x="6067" y="416147"/>
                </a:lnTo>
                <a:lnTo>
                  <a:pt x="0" y="386079"/>
                </a:lnTo>
                <a:lnTo>
                  <a:pt x="0" y="77215"/>
                </a:lnTo>
                <a:close/>
              </a:path>
            </a:pathLst>
          </a:custGeom>
          <a:ln w="12700">
            <a:solidFill>
              <a:srgbClr val="BE401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14400" y="1965832"/>
            <a:ext cx="6858000" cy="463550"/>
          </a:xfrm>
          <a:custGeom>
            <a:avLst/>
            <a:gdLst/>
            <a:ahLst/>
            <a:cxnLst/>
            <a:rect l="l" t="t" r="r" b="b"/>
            <a:pathLst>
              <a:path w="6858000" h="463550">
                <a:moveTo>
                  <a:pt x="0" y="77215"/>
                </a:moveTo>
                <a:lnTo>
                  <a:pt x="6067" y="47148"/>
                </a:lnTo>
                <a:lnTo>
                  <a:pt x="22615" y="22605"/>
                </a:lnTo>
                <a:lnTo>
                  <a:pt x="47159" y="6064"/>
                </a:lnTo>
                <a:lnTo>
                  <a:pt x="77215" y="0"/>
                </a:lnTo>
                <a:lnTo>
                  <a:pt x="6780783" y="0"/>
                </a:lnTo>
                <a:lnTo>
                  <a:pt x="6810851" y="6064"/>
                </a:lnTo>
                <a:lnTo>
                  <a:pt x="6835394" y="22606"/>
                </a:lnTo>
                <a:lnTo>
                  <a:pt x="6851935" y="47148"/>
                </a:lnTo>
                <a:lnTo>
                  <a:pt x="6858000" y="77215"/>
                </a:lnTo>
                <a:lnTo>
                  <a:pt x="6858000" y="386079"/>
                </a:lnTo>
                <a:lnTo>
                  <a:pt x="6851935" y="416147"/>
                </a:lnTo>
                <a:lnTo>
                  <a:pt x="6835394" y="440689"/>
                </a:lnTo>
                <a:lnTo>
                  <a:pt x="6810851" y="457231"/>
                </a:lnTo>
                <a:lnTo>
                  <a:pt x="6780783" y="463295"/>
                </a:lnTo>
                <a:lnTo>
                  <a:pt x="77215" y="463295"/>
                </a:lnTo>
                <a:lnTo>
                  <a:pt x="47159" y="457231"/>
                </a:lnTo>
                <a:lnTo>
                  <a:pt x="22615" y="440689"/>
                </a:lnTo>
                <a:lnTo>
                  <a:pt x="6067" y="416147"/>
                </a:lnTo>
                <a:lnTo>
                  <a:pt x="0" y="386079"/>
                </a:lnTo>
                <a:lnTo>
                  <a:pt x="0" y="77215"/>
                </a:lnTo>
                <a:close/>
              </a:path>
            </a:pathLst>
          </a:custGeom>
          <a:ln w="12700">
            <a:solidFill>
              <a:srgbClr val="BE401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14400" y="2480945"/>
            <a:ext cx="6858000" cy="463550"/>
          </a:xfrm>
          <a:custGeom>
            <a:avLst/>
            <a:gdLst/>
            <a:ahLst/>
            <a:cxnLst/>
            <a:rect l="l" t="t" r="r" b="b"/>
            <a:pathLst>
              <a:path w="6858000" h="463550">
                <a:moveTo>
                  <a:pt x="0" y="77215"/>
                </a:moveTo>
                <a:lnTo>
                  <a:pt x="6067" y="47148"/>
                </a:lnTo>
                <a:lnTo>
                  <a:pt x="22615" y="22605"/>
                </a:lnTo>
                <a:lnTo>
                  <a:pt x="47159" y="6064"/>
                </a:lnTo>
                <a:lnTo>
                  <a:pt x="77215" y="0"/>
                </a:lnTo>
                <a:lnTo>
                  <a:pt x="6780783" y="0"/>
                </a:lnTo>
                <a:lnTo>
                  <a:pt x="6810851" y="6064"/>
                </a:lnTo>
                <a:lnTo>
                  <a:pt x="6835394" y="22606"/>
                </a:lnTo>
                <a:lnTo>
                  <a:pt x="6851935" y="47148"/>
                </a:lnTo>
                <a:lnTo>
                  <a:pt x="6858000" y="77215"/>
                </a:lnTo>
                <a:lnTo>
                  <a:pt x="6858000" y="386079"/>
                </a:lnTo>
                <a:lnTo>
                  <a:pt x="6851935" y="416147"/>
                </a:lnTo>
                <a:lnTo>
                  <a:pt x="6835394" y="440689"/>
                </a:lnTo>
                <a:lnTo>
                  <a:pt x="6810851" y="457231"/>
                </a:lnTo>
                <a:lnTo>
                  <a:pt x="6780783" y="463295"/>
                </a:lnTo>
                <a:lnTo>
                  <a:pt x="77215" y="463295"/>
                </a:lnTo>
                <a:lnTo>
                  <a:pt x="47159" y="457231"/>
                </a:lnTo>
                <a:lnTo>
                  <a:pt x="22615" y="440689"/>
                </a:lnTo>
                <a:lnTo>
                  <a:pt x="6067" y="416147"/>
                </a:lnTo>
                <a:lnTo>
                  <a:pt x="0" y="386079"/>
                </a:lnTo>
                <a:lnTo>
                  <a:pt x="0" y="77215"/>
                </a:lnTo>
                <a:close/>
              </a:path>
            </a:pathLst>
          </a:custGeom>
          <a:ln w="12700">
            <a:solidFill>
              <a:srgbClr val="BE401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14400" y="2996057"/>
            <a:ext cx="6858000" cy="463550"/>
          </a:xfrm>
          <a:custGeom>
            <a:avLst/>
            <a:gdLst/>
            <a:ahLst/>
            <a:cxnLst/>
            <a:rect l="l" t="t" r="r" b="b"/>
            <a:pathLst>
              <a:path w="6858000" h="463550">
                <a:moveTo>
                  <a:pt x="0" y="77215"/>
                </a:moveTo>
                <a:lnTo>
                  <a:pt x="6067" y="47202"/>
                </a:lnTo>
                <a:lnTo>
                  <a:pt x="22615" y="22653"/>
                </a:lnTo>
                <a:lnTo>
                  <a:pt x="47159" y="6082"/>
                </a:lnTo>
                <a:lnTo>
                  <a:pt x="77215" y="0"/>
                </a:lnTo>
                <a:lnTo>
                  <a:pt x="6780783" y="0"/>
                </a:lnTo>
                <a:lnTo>
                  <a:pt x="6810851" y="6082"/>
                </a:lnTo>
                <a:lnTo>
                  <a:pt x="6835394" y="22653"/>
                </a:lnTo>
                <a:lnTo>
                  <a:pt x="6851935" y="47202"/>
                </a:lnTo>
                <a:lnTo>
                  <a:pt x="6858000" y="77215"/>
                </a:lnTo>
                <a:lnTo>
                  <a:pt x="6858000" y="386079"/>
                </a:lnTo>
                <a:lnTo>
                  <a:pt x="6851935" y="416167"/>
                </a:lnTo>
                <a:lnTo>
                  <a:pt x="6835394" y="440753"/>
                </a:lnTo>
                <a:lnTo>
                  <a:pt x="6810851" y="457338"/>
                </a:lnTo>
                <a:lnTo>
                  <a:pt x="6780783" y="463422"/>
                </a:lnTo>
                <a:lnTo>
                  <a:pt x="77215" y="463422"/>
                </a:lnTo>
                <a:lnTo>
                  <a:pt x="47159" y="457338"/>
                </a:lnTo>
                <a:lnTo>
                  <a:pt x="22615" y="440753"/>
                </a:lnTo>
                <a:lnTo>
                  <a:pt x="6067" y="416167"/>
                </a:lnTo>
                <a:lnTo>
                  <a:pt x="0" y="386079"/>
                </a:lnTo>
                <a:lnTo>
                  <a:pt x="0" y="77215"/>
                </a:lnTo>
                <a:close/>
              </a:path>
            </a:pathLst>
          </a:custGeom>
          <a:ln w="12699">
            <a:solidFill>
              <a:srgbClr val="BE401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14400" y="3511296"/>
            <a:ext cx="6858000" cy="463550"/>
          </a:xfrm>
          <a:custGeom>
            <a:avLst/>
            <a:gdLst/>
            <a:ahLst/>
            <a:cxnLst/>
            <a:rect l="l" t="t" r="r" b="b"/>
            <a:pathLst>
              <a:path w="6858000" h="463550">
                <a:moveTo>
                  <a:pt x="0" y="77215"/>
                </a:moveTo>
                <a:lnTo>
                  <a:pt x="6067" y="47148"/>
                </a:lnTo>
                <a:lnTo>
                  <a:pt x="22615" y="22605"/>
                </a:lnTo>
                <a:lnTo>
                  <a:pt x="47159" y="6064"/>
                </a:lnTo>
                <a:lnTo>
                  <a:pt x="77215" y="0"/>
                </a:lnTo>
                <a:lnTo>
                  <a:pt x="6780783" y="0"/>
                </a:lnTo>
                <a:lnTo>
                  <a:pt x="6810851" y="6064"/>
                </a:lnTo>
                <a:lnTo>
                  <a:pt x="6835394" y="22606"/>
                </a:lnTo>
                <a:lnTo>
                  <a:pt x="6851935" y="47148"/>
                </a:lnTo>
                <a:lnTo>
                  <a:pt x="6858000" y="77215"/>
                </a:lnTo>
                <a:lnTo>
                  <a:pt x="6858000" y="386079"/>
                </a:lnTo>
                <a:lnTo>
                  <a:pt x="6851935" y="416147"/>
                </a:lnTo>
                <a:lnTo>
                  <a:pt x="6835394" y="440689"/>
                </a:lnTo>
                <a:lnTo>
                  <a:pt x="6810851" y="457231"/>
                </a:lnTo>
                <a:lnTo>
                  <a:pt x="6780783" y="463295"/>
                </a:lnTo>
                <a:lnTo>
                  <a:pt x="77215" y="463295"/>
                </a:lnTo>
                <a:lnTo>
                  <a:pt x="47159" y="457231"/>
                </a:lnTo>
                <a:lnTo>
                  <a:pt x="22615" y="440689"/>
                </a:lnTo>
                <a:lnTo>
                  <a:pt x="6067" y="416147"/>
                </a:lnTo>
                <a:lnTo>
                  <a:pt x="0" y="386079"/>
                </a:lnTo>
                <a:lnTo>
                  <a:pt x="0" y="77215"/>
                </a:lnTo>
                <a:close/>
              </a:path>
            </a:pathLst>
          </a:custGeom>
          <a:ln w="12700">
            <a:solidFill>
              <a:srgbClr val="BE401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914400" y="4026408"/>
            <a:ext cx="6858000" cy="463550"/>
          </a:xfrm>
          <a:custGeom>
            <a:avLst/>
            <a:gdLst/>
            <a:ahLst/>
            <a:cxnLst/>
            <a:rect l="l" t="t" r="r" b="b"/>
            <a:pathLst>
              <a:path w="6858000" h="463550">
                <a:moveTo>
                  <a:pt x="0" y="77216"/>
                </a:moveTo>
                <a:lnTo>
                  <a:pt x="6067" y="47148"/>
                </a:lnTo>
                <a:lnTo>
                  <a:pt x="22615" y="22606"/>
                </a:lnTo>
                <a:lnTo>
                  <a:pt x="47159" y="6064"/>
                </a:lnTo>
                <a:lnTo>
                  <a:pt x="77215" y="0"/>
                </a:lnTo>
                <a:lnTo>
                  <a:pt x="6780783" y="0"/>
                </a:lnTo>
                <a:lnTo>
                  <a:pt x="6810851" y="6064"/>
                </a:lnTo>
                <a:lnTo>
                  <a:pt x="6835394" y="22606"/>
                </a:lnTo>
                <a:lnTo>
                  <a:pt x="6851935" y="47148"/>
                </a:lnTo>
                <a:lnTo>
                  <a:pt x="6858000" y="77216"/>
                </a:lnTo>
                <a:lnTo>
                  <a:pt x="6858000" y="386080"/>
                </a:lnTo>
                <a:lnTo>
                  <a:pt x="6851935" y="416147"/>
                </a:lnTo>
                <a:lnTo>
                  <a:pt x="6835394" y="440690"/>
                </a:lnTo>
                <a:lnTo>
                  <a:pt x="6810851" y="457231"/>
                </a:lnTo>
                <a:lnTo>
                  <a:pt x="6780783" y="463296"/>
                </a:lnTo>
                <a:lnTo>
                  <a:pt x="77215" y="463296"/>
                </a:lnTo>
                <a:lnTo>
                  <a:pt x="47159" y="457231"/>
                </a:lnTo>
                <a:lnTo>
                  <a:pt x="22615" y="440690"/>
                </a:lnTo>
                <a:lnTo>
                  <a:pt x="6067" y="416147"/>
                </a:lnTo>
                <a:lnTo>
                  <a:pt x="0" y="386080"/>
                </a:lnTo>
                <a:lnTo>
                  <a:pt x="0" y="77216"/>
                </a:lnTo>
                <a:close/>
              </a:path>
            </a:pathLst>
          </a:custGeom>
          <a:ln w="12700">
            <a:solidFill>
              <a:srgbClr val="BE401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14400" y="4541520"/>
            <a:ext cx="6858000" cy="463550"/>
          </a:xfrm>
          <a:custGeom>
            <a:avLst/>
            <a:gdLst/>
            <a:ahLst/>
            <a:cxnLst/>
            <a:rect l="l" t="t" r="r" b="b"/>
            <a:pathLst>
              <a:path w="6858000" h="463550">
                <a:moveTo>
                  <a:pt x="0" y="77342"/>
                </a:moveTo>
                <a:lnTo>
                  <a:pt x="6067" y="47255"/>
                </a:lnTo>
                <a:lnTo>
                  <a:pt x="22615" y="22669"/>
                </a:lnTo>
                <a:lnTo>
                  <a:pt x="47159" y="6084"/>
                </a:lnTo>
                <a:lnTo>
                  <a:pt x="77215" y="0"/>
                </a:lnTo>
                <a:lnTo>
                  <a:pt x="6780783" y="0"/>
                </a:lnTo>
                <a:lnTo>
                  <a:pt x="6810851" y="6084"/>
                </a:lnTo>
                <a:lnTo>
                  <a:pt x="6835394" y="22669"/>
                </a:lnTo>
                <a:lnTo>
                  <a:pt x="6851935" y="47255"/>
                </a:lnTo>
                <a:lnTo>
                  <a:pt x="6858000" y="77342"/>
                </a:lnTo>
                <a:lnTo>
                  <a:pt x="6858000" y="386206"/>
                </a:lnTo>
                <a:lnTo>
                  <a:pt x="6851935" y="416220"/>
                </a:lnTo>
                <a:lnTo>
                  <a:pt x="6835394" y="440769"/>
                </a:lnTo>
                <a:lnTo>
                  <a:pt x="6810851" y="457340"/>
                </a:lnTo>
                <a:lnTo>
                  <a:pt x="6780783" y="463422"/>
                </a:lnTo>
                <a:lnTo>
                  <a:pt x="77215" y="463422"/>
                </a:lnTo>
                <a:lnTo>
                  <a:pt x="47159" y="457340"/>
                </a:lnTo>
                <a:lnTo>
                  <a:pt x="22615" y="440769"/>
                </a:lnTo>
                <a:lnTo>
                  <a:pt x="6067" y="416220"/>
                </a:lnTo>
                <a:lnTo>
                  <a:pt x="0" y="386206"/>
                </a:lnTo>
                <a:lnTo>
                  <a:pt x="0" y="77342"/>
                </a:lnTo>
                <a:close/>
              </a:path>
            </a:pathLst>
          </a:custGeom>
          <a:ln w="12699">
            <a:solidFill>
              <a:srgbClr val="BE401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14400" y="5056759"/>
            <a:ext cx="6858000" cy="463550"/>
          </a:xfrm>
          <a:custGeom>
            <a:avLst/>
            <a:gdLst/>
            <a:ahLst/>
            <a:cxnLst/>
            <a:rect l="l" t="t" r="r" b="b"/>
            <a:pathLst>
              <a:path w="6858000" h="463550">
                <a:moveTo>
                  <a:pt x="0" y="77216"/>
                </a:moveTo>
                <a:lnTo>
                  <a:pt x="6067" y="47148"/>
                </a:lnTo>
                <a:lnTo>
                  <a:pt x="22615" y="22606"/>
                </a:lnTo>
                <a:lnTo>
                  <a:pt x="47159" y="6064"/>
                </a:lnTo>
                <a:lnTo>
                  <a:pt x="77215" y="0"/>
                </a:lnTo>
                <a:lnTo>
                  <a:pt x="6780783" y="0"/>
                </a:lnTo>
                <a:lnTo>
                  <a:pt x="6810851" y="6064"/>
                </a:lnTo>
                <a:lnTo>
                  <a:pt x="6835394" y="22606"/>
                </a:lnTo>
                <a:lnTo>
                  <a:pt x="6851935" y="47148"/>
                </a:lnTo>
                <a:lnTo>
                  <a:pt x="6858000" y="77216"/>
                </a:lnTo>
                <a:lnTo>
                  <a:pt x="6858000" y="386080"/>
                </a:lnTo>
                <a:lnTo>
                  <a:pt x="6851935" y="416147"/>
                </a:lnTo>
                <a:lnTo>
                  <a:pt x="6835394" y="440690"/>
                </a:lnTo>
                <a:lnTo>
                  <a:pt x="6810851" y="457231"/>
                </a:lnTo>
                <a:lnTo>
                  <a:pt x="6780783" y="463296"/>
                </a:lnTo>
                <a:lnTo>
                  <a:pt x="77215" y="463296"/>
                </a:lnTo>
                <a:lnTo>
                  <a:pt x="47159" y="457231"/>
                </a:lnTo>
                <a:lnTo>
                  <a:pt x="22615" y="440690"/>
                </a:lnTo>
                <a:lnTo>
                  <a:pt x="6067" y="416147"/>
                </a:lnTo>
                <a:lnTo>
                  <a:pt x="0" y="386080"/>
                </a:lnTo>
                <a:lnTo>
                  <a:pt x="0" y="77216"/>
                </a:lnTo>
                <a:close/>
              </a:path>
            </a:pathLst>
          </a:custGeom>
          <a:ln w="12700">
            <a:solidFill>
              <a:srgbClr val="BE401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14400" y="5571871"/>
            <a:ext cx="6858000" cy="463550"/>
          </a:xfrm>
          <a:custGeom>
            <a:avLst/>
            <a:gdLst/>
            <a:ahLst/>
            <a:cxnLst/>
            <a:rect l="l" t="t" r="r" b="b"/>
            <a:pathLst>
              <a:path w="6858000" h="463550">
                <a:moveTo>
                  <a:pt x="0" y="77254"/>
                </a:moveTo>
                <a:lnTo>
                  <a:pt x="6067" y="47186"/>
                </a:lnTo>
                <a:lnTo>
                  <a:pt x="22615" y="22629"/>
                </a:lnTo>
                <a:lnTo>
                  <a:pt x="47159" y="6071"/>
                </a:lnTo>
                <a:lnTo>
                  <a:pt x="77215" y="0"/>
                </a:lnTo>
                <a:lnTo>
                  <a:pt x="6780783" y="0"/>
                </a:lnTo>
                <a:lnTo>
                  <a:pt x="6810851" y="6071"/>
                </a:lnTo>
                <a:lnTo>
                  <a:pt x="6835394" y="22629"/>
                </a:lnTo>
                <a:lnTo>
                  <a:pt x="6851935" y="47186"/>
                </a:lnTo>
                <a:lnTo>
                  <a:pt x="6858000" y="77254"/>
                </a:lnTo>
                <a:lnTo>
                  <a:pt x="6858000" y="386130"/>
                </a:lnTo>
                <a:lnTo>
                  <a:pt x="6851935" y="416187"/>
                </a:lnTo>
                <a:lnTo>
                  <a:pt x="6835394" y="440731"/>
                </a:lnTo>
                <a:lnTo>
                  <a:pt x="6810851" y="457278"/>
                </a:lnTo>
                <a:lnTo>
                  <a:pt x="6780783" y="463346"/>
                </a:lnTo>
                <a:lnTo>
                  <a:pt x="77215" y="463346"/>
                </a:lnTo>
                <a:lnTo>
                  <a:pt x="47159" y="457278"/>
                </a:lnTo>
                <a:lnTo>
                  <a:pt x="22615" y="440731"/>
                </a:lnTo>
                <a:lnTo>
                  <a:pt x="6067" y="416187"/>
                </a:lnTo>
                <a:lnTo>
                  <a:pt x="0" y="386130"/>
                </a:lnTo>
                <a:lnTo>
                  <a:pt x="0" y="77254"/>
                </a:lnTo>
                <a:close/>
              </a:path>
            </a:pathLst>
          </a:custGeom>
          <a:ln w="12699">
            <a:solidFill>
              <a:srgbClr val="BE401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914400" y="6087059"/>
            <a:ext cx="6858000" cy="463550"/>
          </a:xfrm>
          <a:custGeom>
            <a:avLst/>
            <a:gdLst/>
            <a:ahLst/>
            <a:cxnLst/>
            <a:rect l="l" t="t" r="r" b="b"/>
            <a:pathLst>
              <a:path w="6858000" h="463550">
                <a:moveTo>
                  <a:pt x="0" y="77216"/>
                </a:moveTo>
                <a:lnTo>
                  <a:pt x="6067" y="47159"/>
                </a:lnTo>
                <a:lnTo>
                  <a:pt x="22615" y="22615"/>
                </a:lnTo>
                <a:lnTo>
                  <a:pt x="47159" y="6067"/>
                </a:lnTo>
                <a:lnTo>
                  <a:pt x="77215" y="0"/>
                </a:lnTo>
                <a:lnTo>
                  <a:pt x="6780783" y="0"/>
                </a:lnTo>
                <a:lnTo>
                  <a:pt x="6810851" y="6067"/>
                </a:lnTo>
                <a:lnTo>
                  <a:pt x="6835394" y="22615"/>
                </a:lnTo>
                <a:lnTo>
                  <a:pt x="6851935" y="47159"/>
                </a:lnTo>
                <a:lnTo>
                  <a:pt x="6858000" y="77216"/>
                </a:lnTo>
                <a:lnTo>
                  <a:pt x="6858000" y="386092"/>
                </a:lnTo>
                <a:lnTo>
                  <a:pt x="6851935" y="416156"/>
                </a:lnTo>
                <a:lnTo>
                  <a:pt x="6835394" y="440704"/>
                </a:lnTo>
                <a:lnTo>
                  <a:pt x="6810851" y="457253"/>
                </a:lnTo>
                <a:lnTo>
                  <a:pt x="6780783" y="463321"/>
                </a:lnTo>
                <a:lnTo>
                  <a:pt x="77215" y="463321"/>
                </a:lnTo>
                <a:lnTo>
                  <a:pt x="47159" y="457253"/>
                </a:lnTo>
                <a:lnTo>
                  <a:pt x="22615" y="440704"/>
                </a:lnTo>
                <a:lnTo>
                  <a:pt x="6067" y="416156"/>
                </a:lnTo>
                <a:lnTo>
                  <a:pt x="0" y="386092"/>
                </a:lnTo>
                <a:lnTo>
                  <a:pt x="0" y="77216"/>
                </a:lnTo>
                <a:close/>
              </a:path>
            </a:pathLst>
          </a:custGeom>
          <a:ln w="12699">
            <a:solidFill>
              <a:srgbClr val="BE401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993139" y="1470406"/>
            <a:ext cx="6036945" cy="495808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9685">
              <a:lnSpc>
                <a:spcPct val="100000"/>
              </a:lnSpc>
              <a:spcBef>
                <a:spcPts val="105"/>
              </a:spcBef>
            </a:pPr>
            <a:r>
              <a:rPr sz="2000" b="1" spc="15" dirty="0">
                <a:solidFill>
                  <a:srgbClr val="BEBEBE"/>
                </a:solidFill>
                <a:latin typeface="Times New Roman"/>
                <a:cs typeface="Times New Roman"/>
              </a:rPr>
              <a:t>Introduction </a:t>
            </a:r>
            <a:r>
              <a:rPr sz="2000" b="1" spc="20" dirty="0">
                <a:solidFill>
                  <a:srgbClr val="BEBEBE"/>
                </a:solidFill>
                <a:latin typeface="Times New Roman"/>
                <a:cs typeface="Times New Roman"/>
              </a:rPr>
              <a:t>of </a:t>
            </a:r>
            <a:r>
              <a:rPr sz="2000" b="1" spc="-175" dirty="0">
                <a:solidFill>
                  <a:srgbClr val="BEBEBE"/>
                </a:solidFill>
                <a:latin typeface="Times New Roman"/>
                <a:cs typeface="Times New Roman"/>
              </a:rPr>
              <a:t>LAN; </a:t>
            </a:r>
            <a:r>
              <a:rPr sz="2000" b="1" spc="-135" dirty="0">
                <a:solidFill>
                  <a:srgbClr val="BEBEBE"/>
                </a:solidFill>
                <a:latin typeface="Times New Roman"/>
                <a:cs typeface="Times New Roman"/>
              </a:rPr>
              <a:t>MAN;WAN; </a:t>
            </a:r>
            <a:r>
              <a:rPr sz="2000" b="1" spc="-130" dirty="0">
                <a:solidFill>
                  <a:srgbClr val="BEBEBE"/>
                </a:solidFill>
                <a:latin typeface="Times New Roman"/>
                <a:cs typeface="Times New Roman"/>
              </a:rPr>
              <a:t>PAN, </a:t>
            </a:r>
            <a:r>
              <a:rPr sz="2000" b="1" spc="25" dirty="0">
                <a:solidFill>
                  <a:srgbClr val="BEBEBE"/>
                </a:solidFill>
                <a:latin typeface="Times New Roman"/>
                <a:cs typeface="Times New Roman"/>
              </a:rPr>
              <a:t>Ad-hoc</a:t>
            </a:r>
            <a:r>
              <a:rPr sz="2000" b="1" spc="-250" dirty="0">
                <a:solidFill>
                  <a:srgbClr val="BEBEBE"/>
                </a:solidFill>
                <a:latin typeface="Times New Roman"/>
                <a:cs typeface="Times New Roman"/>
              </a:rPr>
              <a:t> </a:t>
            </a:r>
            <a:r>
              <a:rPr sz="2000" b="1" spc="-5" dirty="0">
                <a:solidFill>
                  <a:srgbClr val="BEBEBE"/>
                </a:solidFill>
                <a:latin typeface="Times New Roman"/>
                <a:cs typeface="Times New Roman"/>
              </a:rPr>
              <a:t>Network</a:t>
            </a:r>
            <a:endParaRPr sz="2000">
              <a:latin typeface="Times New Roman"/>
              <a:cs typeface="Times New Roman"/>
            </a:endParaRPr>
          </a:p>
          <a:p>
            <a:pPr marL="19685">
              <a:lnSpc>
                <a:spcPct val="100000"/>
              </a:lnSpc>
              <a:spcBef>
                <a:spcPts val="1655"/>
              </a:spcBef>
            </a:pPr>
            <a:r>
              <a:rPr sz="2000" b="1" spc="5" dirty="0">
                <a:solidFill>
                  <a:srgbClr val="BEBEBE"/>
                </a:solidFill>
                <a:latin typeface="Times New Roman"/>
                <a:cs typeface="Times New Roman"/>
              </a:rPr>
              <a:t>Topologies</a:t>
            </a:r>
            <a:endParaRPr sz="2000">
              <a:latin typeface="Times New Roman"/>
              <a:cs typeface="Times New Roman"/>
            </a:endParaRPr>
          </a:p>
          <a:p>
            <a:pPr marL="19685">
              <a:lnSpc>
                <a:spcPct val="100000"/>
              </a:lnSpc>
              <a:spcBef>
                <a:spcPts val="1655"/>
              </a:spcBef>
            </a:pPr>
            <a:r>
              <a:rPr sz="2000" b="1" spc="-5" dirty="0">
                <a:solidFill>
                  <a:srgbClr val="BEBEBE"/>
                </a:solidFill>
                <a:latin typeface="Times New Roman"/>
                <a:cs typeface="Times New Roman"/>
              </a:rPr>
              <a:t>Network</a:t>
            </a:r>
            <a:r>
              <a:rPr sz="2000" b="1" spc="-145" dirty="0">
                <a:solidFill>
                  <a:srgbClr val="BEBEBE"/>
                </a:solidFill>
                <a:latin typeface="Times New Roman"/>
                <a:cs typeface="Times New Roman"/>
              </a:rPr>
              <a:t> </a:t>
            </a:r>
            <a:r>
              <a:rPr sz="2000" b="1" spc="-5" dirty="0">
                <a:solidFill>
                  <a:srgbClr val="BEBEBE"/>
                </a:solidFill>
                <a:latin typeface="Times New Roman"/>
                <a:cs typeface="Times New Roman"/>
              </a:rPr>
              <a:t>Architectures</a:t>
            </a: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814"/>
              </a:spcBef>
            </a:pPr>
            <a:r>
              <a:rPr sz="1800" b="1" spc="-114" dirty="0">
                <a:solidFill>
                  <a:srgbClr val="FF0000"/>
                </a:solidFill>
                <a:latin typeface="Times New Roman"/>
                <a:cs typeface="Times New Roman"/>
              </a:rPr>
              <a:t>OSI</a:t>
            </a:r>
            <a:r>
              <a:rPr sz="1800" b="1" spc="-6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b="1" spc="20" dirty="0">
                <a:solidFill>
                  <a:srgbClr val="FF0000"/>
                </a:solidFill>
                <a:latin typeface="Times New Roman"/>
                <a:cs typeface="Times New Roman"/>
              </a:rPr>
              <a:t>Model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800" spc="-25" dirty="0">
                <a:latin typeface="Times New Roman"/>
                <a:cs typeface="Times New Roman"/>
              </a:rPr>
              <a:t>TCP/IP</a:t>
            </a:r>
            <a:r>
              <a:rPr sz="1800" spc="-55" dirty="0">
                <a:latin typeface="Times New Roman"/>
                <a:cs typeface="Times New Roman"/>
              </a:rPr>
              <a:t> </a:t>
            </a:r>
            <a:r>
              <a:rPr sz="1800" spc="-100" dirty="0">
                <a:latin typeface="Times New Roman"/>
                <a:cs typeface="Times New Roman"/>
              </a:rPr>
              <a:t>Model</a:t>
            </a:r>
            <a:endParaRPr sz="1800">
              <a:latin typeface="Times New Roman"/>
              <a:cs typeface="Times New Roman"/>
            </a:endParaRPr>
          </a:p>
          <a:p>
            <a:pPr marL="12700" marR="4053840">
              <a:lnSpc>
                <a:spcPct val="187800"/>
              </a:lnSpc>
            </a:pPr>
            <a:r>
              <a:rPr sz="1800" spc="-105" dirty="0">
                <a:latin typeface="Times New Roman"/>
                <a:cs typeface="Times New Roman"/>
              </a:rPr>
              <a:t>Design </a:t>
            </a:r>
            <a:r>
              <a:rPr sz="1800" spc="-110" dirty="0">
                <a:latin typeface="Times New Roman"/>
                <a:cs typeface="Times New Roman"/>
              </a:rPr>
              <a:t>issues </a:t>
            </a:r>
            <a:r>
              <a:rPr sz="1800" spc="-65" dirty="0">
                <a:latin typeface="Times New Roman"/>
                <a:cs typeface="Times New Roman"/>
              </a:rPr>
              <a:t>for </a:t>
            </a:r>
            <a:r>
              <a:rPr sz="1800" spc="-120" dirty="0">
                <a:latin typeface="Times New Roman"/>
                <a:cs typeface="Times New Roman"/>
              </a:rPr>
              <a:t>Layers  </a:t>
            </a:r>
            <a:r>
              <a:rPr sz="1800" spc="-110" dirty="0">
                <a:latin typeface="Times New Roman"/>
                <a:cs typeface="Times New Roman"/>
              </a:rPr>
              <a:t>Transmission Mediums  </a:t>
            </a:r>
            <a:r>
              <a:rPr sz="1800" spc="-70" dirty="0">
                <a:latin typeface="Times New Roman"/>
                <a:cs typeface="Times New Roman"/>
              </a:rPr>
              <a:t>Network </a:t>
            </a:r>
            <a:r>
              <a:rPr sz="1800" spc="-110" dirty="0">
                <a:latin typeface="Times New Roman"/>
                <a:cs typeface="Times New Roman"/>
              </a:rPr>
              <a:t>Devices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800" spc="-85" dirty="0">
                <a:latin typeface="Times New Roman"/>
                <a:cs typeface="Times New Roman"/>
              </a:rPr>
              <a:t>Manchester </a:t>
            </a:r>
            <a:r>
              <a:rPr sz="1800" spc="-100" dirty="0">
                <a:latin typeface="Times New Roman"/>
                <a:cs typeface="Times New Roman"/>
              </a:rPr>
              <a:t>and </a:t>
            </a:r>
            <a:r>
              <a:rPr sz="1800" spc="-80" dirty="0">
                <a:latin typeface="Times New Roman"/>
                <a:cs typeface="Times New Roman"/>
              </a:rPr>
              <a:t>Differential </a:t>
            </a:r>
            <a:r>
              <a:rPr sz="1800" spc="-85" dirty="0">
                <a:latin typeface="Times New Roman"/>
                <a:cs typeface="Times New Roman"/>
              </a:rPr>
              <a:t>Manchester</a:t>
            </a:r>
            <a:r>
              <a:rPr sz="1800" spc="20" dirty="0">
                <a:latin typeface="Times New Roman"/>
                <a:cs typeface="Times New Roman"/>
              </a:rPr>
              <a:t> </a:t>
            </a:r>
            <a:r>
              <a:rPr sz="1800" spc="-95" dirty="0">
                <a:latin typeface="Times New Roman"/>
                <a:cs typeface="Times New Roman"/>
              </a:rPr>
              <a:t>Encodings;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6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800" spc="-90" dirty="0">
                <a:latin typeface="Times New Roman"/>
                <a:cs typeface="Times New Roman"/>
              </a:rPr>
              <a:t>IEEE802.11: Frequency </a:t>
            </a:r>
            <a:r>
              <a:rPr sz="1800" spc="-95" dirty="0">
                <a:latin typeface="Times New Roman"/>
                <a:cs typeface="Times New Roman"/>
              </a:rPr>
              <a:t>Hopping </a:t>
            </a:r>
            <a:r>
              <a:rPr sz="1800" spc="-145" dirty="0">
                <a:latin typeface="Times New Roman"/>
                <a:cs typeface="Times New Roman"/>
              </a:rPr>
              <a:t>(FHSS) </a:t>
            </a:r>
            <a:r>
              <a:rPr sz="1800" spc="-100" dirty="0">
                <a:latin typeface="Times New Roman"/>
                <a:cs typeface="Times New Roman"/>
              </a:rPr>
              <a:t>and </a:t>
            </a:r>
            <a:r>
              <a:rPr sz="1800" spc="-60" dirty="0">
                <a:latin typeface="Times New Roman"/>
                <a:cs typeface="Times New Roman"/>
              </a:rPr>
              <a:t>Direct </a:t>
            </a:r>
            <a:r>
              <a:rPr sz="1800" spc="-105" dirty="0">
                <a:latin typeface="Times New Roman"/>
                <a:cs typeface="Times New Roman"/>
              </a:rPr>
              <a:t>Sequence</a:t>
            </a:r>
            <a:r>
              <a:rPr sz="1800" spc="-130" dirty="0">
                <a:latin typeface="Times New Roman"/>
                <a:cs typeface="Times New Roman"/>
              </a:rPr>
              <a:t> </a:t>
            </a:r>
            <a:r>
              <a:rPr sz="1800" spc="-155" dirty="0">
                <a:latin typeface="Times New Roman"/>
                <a:cs typeface="Times New Roman"/>
              </a:rPr>
              <a:t>(DSSS)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444" y="490169"/>
            <a:ext cx="5534660" cy="1244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4000" b="1" spc="-229" dirty="0">
                <a:latin typeface="Trebuchet MS"/>
                <a:cs typeface="Trebuchet MS"/>
              </a:rPr>
              <a:t>Reference </a:t>
            </a:r>
            <a:r>
              <a:rPr sz="4000" b="1" spc="-70" dirty="0">
                <a:latin typeface="Trebuchet MS"/>
                <a:cs typeface="Trebuchet MS"/>
              </a:rPr>
              <a:t>Models </a:t>
            </a:r>
            <a:r>
              <a:rPr sz="4000" b="1" spc="-240" dirty="0">
                <a:latin typeface="Trebuchet MS"/>
                <a:cs typeface="Trebuchet MS"/>
              </a:rPr>
              <a:t>in  </a:t>
            </a:r>
            <a:r>
              <a:rPr sz="4000" b="1" spc="-200" dirty="0">
                <a:latin typeface="Trebuchet MS"/>
                <a:cs typeface="Trebuchet MS"/>
              </a:rPr>
              <a:t>Communication</a:t>
            </a:r>
            <a:r>
              <a:rPr sz="4000" b="1" spc="-220" dirty="0">
                <a:latin typeface="Trebuchet MS"/>
                <a:cs typeface="Trebuchet MS"/>
              </a:rPr>
              <a:t> </a:t>
            </a:r>
            <a:r>
              <a:rPr sz="4000" b="1" spc="-225" dirty="0">
                <a:latin typeface="Trebuchet MS"/>
                <a:cs typeface="Trebuchet MS"/>
              </a:rPr>
              <a:t>Networks</a:t>
            </a:r>
            <a:endParaRPr sz="4000">
              <a:latin typeface="Trebuchet MS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929126" y="3825240"/>
            <a:ext cx="3747517" cy="6553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043427" y="2261616"/>
            <a:ext cx="3604260" cy="17373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306571" y="2308987"/>
            <a:ext cx="2987040" cy="1352550"/>
          </a:xfrm>
          <a:prstGeom prst="rect">
            <a:avLst/>
          </a:prstGeom>
        </p:spPr>
        <p:txBody>
          <a:bodyPr vert="horz" wrap="square" lIns="0" tIns="84455" rIns="0" bIns="0" rtlCol="0">
            <a:spAutoFit/>
          </a:bodyPr>
          <a:lstStyle/>
          <a:p>
            <a:pPr marL="12700" marR="5080" algn="ctr">
              <a:lnSpc>
                <a:spcPts val="3300"/>
              </a:lnSpc>
              <a:spcBef>
                <a:spcPts val="665"/>
              </a:spcBef>
            </a:pPr>
            <a:r>
              <a:rPr sz="3200" spc="-160" dirty="0">
                <a:solidFill>
                  <a:srgbClr val="FFFFFF"/>
                </a:solidFill>
                <a:latin typeface="Times New Roman"/>
                <a:cs typeface="Times New Roman"/>
              </a:rPr>
              <a:t>The </a:t>
            </a:r>
            <a:r>
              <a:rPr sz="3200" spc="-135" dirty="0">
                <a:solidFill>
                  <a:srgbClr val="FFFFFF"/>
                </a:solidFill>
                <a:latin typeface="Times New Roman"/>
                <a:cs typeface="Times New Roman"/>
              </a:rPr>
              <a:t>most </a:t>
            </a:r>
            <a:r>
              <a:rPr sz="3200" spc="-90" dirty="0">
                <a:solidFill>
                  <a:srgbClr val="FFFFFF"/>
                </a:solidFill>
                <a:latin typeface="Times New Roman"/>
                <a:cs typeface="Times New Roman"/>
              </a:rPr>
              <a:t>important  </a:t>
            </a:r>
            <a:r>
              <a:rPr sz="3200" spc="-120" dirty="0">
                <a:solidFill>
                  <a:srgbClr val="FFFFFF"/>
                </a:solidFill>
                <a:latin typeface="Times New Roman"/>
                <a:cs typeface="Times New Roman"/>
              </a:rPr>
              <a:t>reference </a:t>
            </a:r>
            <a:r>
              <a:rPr sz="3200" spc="-165" dirty="0">
                <a:solidFill>
                  <a:srgbClr val="FFFFFF"/>
                </a:solidFill>
                <a:latin typeface="Times New Roman"/>
                <a:cs typeface="Times New Roman"/>
              </a:rPr>
              <a:t>models  </a:t>
            </a:r>
            <a:r>
              <a:rPr sz="3200" spc="-125" dirty="0">
                <a:solidFill>
                  <a:srgbClr val="FFFFFF"/>
                </a:solidFill>
                <a:latin typeface="Times New Roman"/>
                <a:cs typeface="Times New Roman"/>
              </a:rPr>
              <a:t>are</a:t>
            </a:r>
            <a:r>
              <a:rPr sz="3200" spc="-9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200" spc="45" dirty="0">
                <a:solidFill>
                  <a:srgbClr val="FFFFFF"/>
                </a:solidFill>
                <a:latin typeface="Times New Roman"/>
                <a:cs typeface="Times New Roman"/>
              </a:rPr>
              <a:t>: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351788" y="4460747"/>
            <a:ext cx="3166872" cy="162458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902714" y="4708397"/>
            <a:ext cx="2068195" cy="933450"/>
          </a:xfrm>
          <a:prstGeom prst="rect">
            <a:avLst/>
          </a:prstGeom>
        </p:spPr>
        <p:txBody>
          <a:bodyPr vert="horz" wrap="square" lIns="0" tIns="83820" rIns="0" bIns="0" rtlCol="0">
            <a:spAutoFit/>
          </a:bodyPr>
          <a:lstStyle/>
          <a:p>
            <a:pPr marL="509270" marR="5080" indent="-497205">
              <a:lnSpc>
                <a:spcPts val="3300"/>
              </a:lnSpc>
              <a:spcBef>
                <a:spcPts val="660"/>
              </a:spcBef>
            </a:pPr>
            <a:r>
              <a:rPr sz="3200" spc="-220" dirty="0">
                <a:solidFill>
                  <a:srgbClr val="FFFFFF"/>
                </a:solidFill>
                <a:latin typeface="Times New Roman"/>
                <a:cs typeface="Times New Roman"/>
              </a:rPr>
              <a:t>OSI </a:t>
            </a:r>
            <a:r>
              <a:rPr sz="3200" spc="-120" dirty="0">
                <a:solidFill>
                  <a:srgbClr val="FFFFFF"/>
                </a:solidFill>
                <a:latin typeface="Times New Roman"/>
                <a:cs typeface="Times New Roman"/>
              </a:rPr>
              <a:t>reference  </a:t>
            </a:r>
            <a:r>
              <a:rPr sz="3200" spc="-100" dirty="0">
                <a:solidFill>
                  <a:srgbClr val="FFFFFF"/>
                </a:solidFill>
                <a:latin typeface="Times New Roman"/>
                <a:cs typeface="Times New Roman"/>
              </a:rPr>
              <a:t>model.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058155" y="4460747"/>
            <a:ext cx="3307079" cy="162458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5321934" y="4708397"/>
            <a:ext cx="2691130" cy="933450"/>
          </a:xfrm>
          <a:prstGeom prst="rect">
            <a:avLst/>
          </a:prstGeom>
        </p:spPr>
        <p:txBody>
          <a:bodyPr vert="horz" wrap="square" lIns="0" tIns="83820" rIns="0" bIns="0" rtlCol="0">
            <a:spAutoFit/>
          </a:bodyPr>
          <a:lstStyle/>
          <a:p>
            <a:pPr marL="821690" marR="5080" indent="-809625">
              <a:lnSpc>
                <a:spcPts val="3300"/>
              </a:lnSpc>
              <a:spcBef>
                <a:spcPts val="660"/>
              </a:spcBef>
            </a:pPr>
            <a:r>
              <a:rPr sz="3200" spc="-35" dirty="0">
                <a:solidFill>
                  <a:srgbClr val="FFFFFF"/>
                </a:solidFill>
                <a:latin typeface="Times New Roman"/>
                <a:cs typeface="Times New Roman"/>
              </a:rPr>
              <a:t>TCP/IP</a:t>
            </a:r>
            <a:r>
              <a:rPr sz="3200" spc="-1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200" spc="-120" dirty="0">
                <a:solidFill>
                  <a:srgbClr val="FFFFFF"/>
                </a:solidFill>
                <a:latin typeface="Times New Roman"/>
                <a:cs typeface="Times New Roman"/>
              </a:rPr>
              <a:t>reference  </a:t>
            </a:r>
            <a:r>
              <a:rPr sz="3200" spc="-100" dirty="0">
                <a:solidFill>
                  <a:srgbClr val="FFFFFF"/>
                </a:solidFill>
                <a:latin typeface="Times New Roman"/>
                <a:cs typeface="Times New Roman"/>
              </a:rPr>
              <a:t>model.</a:t>
            </a:r>
            <a:endParaRPr sz="32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444" y="688974"/>
            <a:ext cx="348678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75" dirty="0"/>
              <a:t>LAN</a:t>
            </a:r>
            <a:r>
              <a:rPr sz="4000" spc="-260" dirty="0"/>
              <a:t> </a:t>
            </a:r>
            <a:r>
              <a:rPr sz="4000" spc="-85" dirty="0"/>
              <a:t>Advantages</a:t>
            </a:r>
            <a:endParaRPr sz="4000"/>
          </a:p>
        </p:txBody>
      </p:sp>
      <p:sp>
        <p:nvSpPr>
          <p:cNvPr id="3" name="object 3"/>
          <p:cNvSpPr txBox="1"/>
          <p:nvPr/>
        </p:nvSpPr>
        <p:spPr>
          <a:xfrm>
            <a:off x="993444" y="1404874"/>
            <a:ext cx="7230109" cy="2715260"/>
          </a:xfrm>
          <a:prstGeom prst="rect">
            <a:avLst/>
          </a:prstGeom>
        </p:spPr>
        <p:txBody>
          <a:bodyPr vert="horz" wrap="square" lIns="0" tIns="57785" rIns="0" bIns="0" rtlCol="0">
            <a:spAutoFit/>
          </a:bodyPr>
          <a:lstStyle/>
          <a:p>
            <a:pPr marL="190500" marR="5080" indent="-177800">
              <a:lnSpc>
                <a:spcPts val="2810"/>
              </a:lnSpc>
              <a:spcBef>
                <a:spcPts val="455"/>
              </a:spcBef>
              <a:buClr>
                <a:srgbClr val="FF3300"/>
              </a:buClr>
              <a:buSzPct val="69230"/>
              <a:buFont typeface="Arial"/>
              <a:buChar char="•"/>
              <a:tabLst>
                <a:tab pos="191135" algn="l"/>
              </a:tabLst>
            </a:pPr>
            <a:r>
              <a:rPr sz="2600" b="1" spc="-50" dirty="0">
                <a:solidFill>
                  <a:srgbClr val="006FC0"/>
                </a:solidFill>
                <a:latin typeface="Times New Roman"/>
                <a:cs typeface="Times New Roman"/>
              </a:rPr>
              <a:t>Cost </a:t>
            </a:r>
            <a:r>
              <a:rPr sz="2600" b="1" spc="20" dirty="0">
                <a:solidFill>
                  <a:srgbClr val="006FC0"/>
                </a:solidFill>
                <a:latin typeface="Times New Roman"/>
                <a:cs typeface="Times New Roman"/>
              </a:rPr>
              <a:t>reductions </a:t>
            </a:r>
            <a:r>
              <a:rPr sz="2600" spc="-105" dirty="0">
                <a:latin typeface="Times New Roman"/>
                <a:cs typeface="Times New Roman"/>
              </a:rPr>
              <a:t>through </a:t>
            </a:r>
            <a:r>
              <a:rPr sz="2600" b="1" spc="-25" dirty="0">
                <a:latin typeface="Times New Roman"/>
                <a:cs typeface="Times New Roman"/>
              </a:rPr>
              <a:t>sharing </a:t>
            </a:r>
            <a:r>
              <a:rPr sz="2600" spc="-155" dirty="0">
                <a:latin typeface="Times New Roman"/>
                <a:cs typeface="Times New Roman"/>
              </a:rPr>
              <a:t>of </a:t>
            </a:r>
            <a:r>
              <a:rPr sz="2600" b="1" spc="5" dirty="0">
                <a:latin typeface="Times New Roman"/>
                <a:cs typeface="Times New Roman"/>
              </a:rPr>
              <a:t>information</a:t>
            </a:r>
            <a:r>
              <a:rPr sz="2600" b="1" spc="-95" dirty="0">
                <a:latin typeface="Times New Roman"/>
                <a:cs typeface="Times New Roman"/>
              </a:rPr>
              <a:t> </a:t>
            </a:r>
            <a:r>
              <a:rPr sz="2600" b="1" spc="-15" dirty="0">
                <a:latin typeface="Times New Roman"/>
                <a:cs typeface="Times New Roman"/>
              </a:rPr>
              <a:t>and  </a:t>
            </a:r>
            <a:r>
              <a:rPr sz="2600" b="1" spc="-40" dirty="0">
                <a:latin typeface="Times New Roman"/>
                <a:cs typeface="Times New Roman"/>
              </a:rPr>
              <a:t>databases, </a:t>
            </a:r>
            <a:r>
              <a:rPr sz="2600" b="1" dirty="0">
                <a:latin typeface="Times New Roman"/>
                <a:cs typeface="Times New Roman"/>
              </a:rPr>
              <a:t>resources </a:t>
            </a:r>
            <a:r>
              <a:rPr sz="2600" b="1" spc="-15" dirty="0">
                <a:latin typeface="Times New Roman"/>
                <a:cs typeface="Times New Roman"/>
              </a:rPr>
              <a:t>and </a:t>
            </a:r>
            <a:r>
              <a:rPr sz="2600" b="1" spc="25" dirty="0">
                <a:latin typeface="Times New Roman"/>
                <a:cs typeface="Times New Roman"/>
              </a:rPr>
              <a:t>network</a:t>
            </a:r>
            <a:r>
              <a:rPr sz="2600" b="1" spc="-375" dirty="0">
                <a:latin typeface="Times New Roman"/>
                <a:cs typeface="Times New Roman"/>
              </a:rPr>
              <a:t> </a:t>
            </a:r>
            <a:r>
              <a:rPr sz="2600" b="1" spc="10" dirty="0">
                <a:latin typeface="Times New Roman"/>
                <a:cs typeface="Times New Roman"/>
              </a:rPr>
              <a:t>services.</a:t>
            </a:r>
            <a:endParaRPr sz="2600">
              <a:latin typeface="Times New Roman"/>
              <a:cs typeface="Times New Roman"/>
            </a:endParaRPr>
          </a:p>
          <a:p>
            <a:pPr marL="190500" marR="297180" indent="-177800">
              <a:lnSpc>
                <a:spcPts val="2810"/>
              </a:lnSpc>
              <a:spcBef>
                <a:spcPts val="600"/>
              </a:spcBef>
              <a:buClr>
                <a:srgbClr val="FF3300"/>
              </a:buClr>
              <a:buSzPct val="69230"/>
              <a:buFont typeface="Arial"/>
              <a:buChar char="•"/>
              <a:tabLst>
                <a:tab pos="191135" algn="l"/>
              </a:tabLst>
            </a:pPr>
            <a:r>
              <a:rPr sz="2600" b="1" spc="-15" dirty="0">
                <a:solidFill>
                  <a:srgbClr val="006FC0"/>
                </a:solidFill>
                <a:latin typeface="Times New Roman"/>
                <a:cs typeface="Times New Roman"/>
              </a:rPr>
              <a:t>Increased </a:t>
            </a:r>
            <a:r>
              <a:rPr sz="2600" b="1" spc="5" dirty="0">
                <a:solidFill>
                  <a:srgbClr val="006FC0"/>
                </a:solidFill>
                <a:latin typeface="Times New Roman"/>
                <a:cs typeface="Times New Roman"/>
              </a:rPr>
              <a:t>information </a:t>
            </a:r>
            <a:r>
              <a:rPr sz="2600" b="1" spc="30" dirty="0">
                <a:solidFill>
                  <a:srgbClr val="006FC0"/>
                </a:solidFill>
                <a:latin typeface="Times New Roman"/>
                <a:cs typeface="Times New Roman"/>
              </a:rPr>
              <a:t>exchange </a:t>
            </a:r>
            <a:r>
              <a:rPr sz="2600" spc="-110" dirty="0">
                <a:latin typeface="Times New Roman"/>
                <a:cs typeface="Times New Roman"/>
              </a:rPr>
              <a:t>between</a:t>
            </a:r>
            <a:r>
              <a:rPr sz="2600" spc="-285" dirty="0">
                <a:latin typeface="Times New Roman"/>
                <a:cs typeface="Times New Roman"/>
              </a:rPr>
              <a:t> </a:t>
            </a:r>
            <a:r>
              <a:rPr sz="2600" spc="-100" dirty="0">
                <a:latin typeface="Times New Roman"/>
                <a:cs typeface="Times New Roman"/>
              </a:rPr>
              <a:t>different  </a:t>
            </a:r>
            <a:r>
              <a:rPr sz="2600" b="1" dirty="0">
                <a:latin typeface="Times New Roman"/>
                <a:cs typeface="Times New Roman"/>
              </a:rPr>
              <a:t>departments </a:t>
            </a:r>
            <a:r>
              <a:rPr sz="2600" b="1" spc="25" dirty="0">
                <a:latin typeface="Times New Roman"/>
                <a:cs typeface="Times New Roman"/>
              </a:rPr>
              <a:t>in </a:t>
            </a:r>
            <a:r>
              <a:rPr sz="2600" spc="-160" dirty="0">
                <a:latin typeface="Times New Roman"/>
                <a:cs typeface="Times New Roman"/>
              </a:rPr>
              <a:t>an </a:t>
            </a:r>
            <a:r>
              <a:rPr sz="2600" b="1" spc="10" dirty="0">
                <a:latin typeface="Times New Roman"/>
                <a:cs typeface="Times New Roman"/>
              </a:rPr>
              <a:t>organization</a:t>
            </a:r>
            <a:r>
              <a:rPr sz="2600" spc="10" dirty="0">
                <a:latin typeface="Times New Roman"/>
                <a:cs typeface="Times New Roman"/>
              </a:rPr>
              <a:t>, </a:t>
            </a:r>
            <a:r>
              <a:rPr sz="2600" spc="-40" dirty="0">
                <a:latin typeface="Times New Roman"/>
                <a:cs typeface="Times New Roman"/>
              </a:rPr>
              <a:t>or </a:t>
            </a:r>
            <a:r>
              <a:rPr sz="2600" spc="-110" dirty="0">
                <a:latin typeface="Times New Roman"/>
                <a:cs typeface="Times New Roman"/>
              </a:rPr>
              <a:t>between  </a:t>
            </a:r>
            <a:r>
              <a:rPr sz="2600" b="1" spc="5" dirty="0">
                <a:latin typeface="Times New Roman"/>
                <a:cs typeface="Times New Roman"/>
              </a:rPr>
              <a:t>individuals.</a:t>
            </a:r>
            <a:endParaRPr sz="2600">
              <a:latin typeface="Times New Roman"/>
              <a:cs typeface="Times New Roman"/>
            </a:endParaRPr>
          </a:p>
          <a:p>
            <a:pPr marL="190500" marR="1255395" indent="-177800">
              <a:lnSpc>
                <a:spcPts val="2810"/>
              </a:lnSpc>
              <a:spcBef>
                <a:spcPts val="590"/>
              </a:spcBef>
              <a:buClr>
                <a:srgbClr val="FF3300"/>
              </a:buClr>
              <a:buSzPct val="69230"/>
              <a:buFont typeface="Arial"/>
              <a:buChar char="•"/>
              <a:tabLst>
                <a:tab pos="191135" algn="l"/>
              </a:tabLst>
            </a:pPr>
            <a:r>
              <a:rPr sz="2600" spc="-130" dirty="0">
                <a:latin typeface="Times New Roman"/>
                <a:cs typeface="Times New Roman"/>
              </a:rPr>
              <a:t>The </a:t>
            </a:r>
            <a:r>
              <a:rPr sz="2600" spc="-55" dirty="0">
                <a:latin typeface="Times New Roman"/>
                <a:cs typeface="Times New Roman"/>
              </a:rPr>
              <a:t>trend </a:t>
            </a:r>
            <a:r>
              <a:rPr sz="2600" spc="-35" dirty="0">
                <a:latin typeface="Times New Roman"/>
                <a:cs typeface="Times New Roman"/>
              </a:rPr>
              <a:t>to </a:t>
            </a:r>
            <a:r>
              <a:rPr sz="2600" b="1" spc="-10" dirty="0">
                <a:latin typeface="Times New Roman"/>
                <a:cs typeface="Times New Roman"/>
              </a:rPr>
              <a:t>automate </a:t>
            </a:r>
            <a:r>
              <a:rPr sz="2600" b="1" spc="10" dirty="0">
                <a:latin typeface="Times New Roman"/>
                <a:cs typeface="Times New Roman"/>
              </a:rPr>
              <a:t>communication</a:t>
            </a:r>
            <a:r>
              <a:rPr sz="2600" b="1" spc="-160" dirty="0">
                <a:latin typeface="Times New Roman"/>
                <a:cs typeface="Times New Roman"/>
              </a:rPr>
              <a:t> </a:t>
            </a:r>
            <a:r>
              <a:rPr sz="2600" b="1" spc="-15" dirty="0">
                <a:latin typeface="Times New Roman"/>
                <a:cs typeface="Times New Roman"/>
              </a:rPr>
              <a:t>and  manufacturing</a:t>
            </a:r>
            <a:r>
              <a:rPr sz="2600" b="1" spc="-85" dirty="0">
                <a:latin typeface="Times New Roman"/>
                <a:cs typeface="Times New Roman"/>
              </a:rPr>
              <a:t> </a:t>
            </a:r>
            <a:r>
              <a:rPr sz="2600" b="1" spc="10" dirty="0">
                <a:latin typeface="Times New Roman"/>
                <a:cs typeface="Times New Roman"/>
              </a:rPr>
              <a:t>process.</a:t>
            </a:r>
            <a:endParaRPr sz="26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444" y="688974"/>
            <a:ext cx="76200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20" dirty="0"/>
              <a:t>OSI</a:t>
            </a:r>
            <a:endParaRPr sz="4000"/>
          </a:p>
        </p:txBody>
      </p:sp>
      <p:sp>
        <p:nvSpPr>
          <p:cNvPr id="3" name="object 3"/>
          <p:cNvSpPr txBox="1"/>
          <p:nvPr/>
        </p:nvSpPr>
        <p:spPr>
          <a:xfrm>
            <a:off x="993444" y="1433830"/>
            <a:ext cx="7612380" cy="38220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86385" marR="146050" indent="-273685">
              <a:lnSpc>
                <a:spcPct val="100000"/>
              </a:lnSpc>
              <a:spcBef>
                <a:spcPts val="105"/>
              </a:spcBef>
              <a:buClr>
                <a:srgbClr val="D24717"/>
              </a:buClr>
              <a:buSzPct val="84615"/>
              <a:buFont typeface="Arial"/>
              <a:buChar char=""/>
              <a:tabLst>
                <a:tab pos="287020" algn="l"/>
              </a:tabLst>
            </a:pPr>
            <a:r>
              <a:rPr sz="2600" spc="-95" dirty="0">
                <a:latin typeface="Times New Roman"/>
                <a:cs typeface="Times New Roman"/>
              </a:rPr>
              <a:t>There </a:t>
            </a:r>
            <a:r>
              <a:rPr sz="2600" spc="-100" dirty="0">
                <a:latin typeface="Times New Roman"/>
                <a:cs typeface="Times New Roman"/>
              </a:rPr>
              <a:t>are </a:t>
            </a:r>
            <a:r>
              <a:rPr sz="2600" spc="-190" dirty="0">
                <a:latin typeface="Times New Roman"/>
                <a:cs typeface="Times New Roman"/>
              </a:rPr>
              <a:t>many </a:t>
            </a:r>
            <a:r>
              <a:rPr sz="2600" spc="-110" dirty="0">
                <a:latin typeface="Times New Roman"/>
                <a:cs typeface="Times New Roman"/>
              </a:rPr>
              <a:t>users </a:t>
            </a:r>
            <a:r>
              <a:rPr sz="2600" spc="-140" dirty="0">
                <a:latin typeface="Times New Roman"/>
                <a:cs typeface="Times New Roman"/>
              </a:rPr>
              <a:t>who </a:t>
            </a:r>
            <a:r>
              <a:rPr sz="2600" spc="-135" dirty="0">
                <a:latin typeface="Times New Roman"/>
                <a:cs typeface="Times New Roman"/>
              </a:rPr>
              <a:t>use </a:t>
            </a:r>
            <a:r>
              <a:rPr sz="2600" spc="-90" dirty="0">
                <a:latin typeface="Times New Roman"/>
                <a:cs typeface="Times New Roman"/>
              </a:rPr>
              <a:t>computer </a:t>
            </a:r>
            <a:r>
              <a:rPr sz="2600" spc="-95" dirty="0">
                <a:latin typeface="Times New Roman"/>
                <a:cs typeface="Times New Roman"/>
              </a:rPr>
              <a:t>network </a:t>
            </a:r>
            <a:r>
              <a:rPr sz="2600" spc="-145" dirty="0">
                <a:latin typeface="Times New Roman"/>
                <a:cs typeface="Times New Roman"/>
              </a:rPr>
              <a:t>and </a:t>
            </a:r>
            <a:r>
              <a:rPr sz="2600" spc="-100" dirty="0">
                <a:latin typeface="Times New Roman"/>
                <a:cs typeface="Times New Roman"/>
              </a:rPr>
              <a:t>are  </a:t>
            </a:r>
            <a:r>
              <a:rPr sz="2600" spc="-114" dirty="0">
                <a:latin typeface="Times New Roman"/>
                <a:cs typeface="Times New Roman"/>
              </a:rPr>
              <a:t>located </a:t>
            </a:r>
            <a:r>
              <a:rPr sz="2600" spc="-140" dirty="0">
                <a:latin typeface="Times New Roman"/>
                <a:cs typeface="Times New Roman"/>
              </a:rPr>
              <a:t>all </a:t>
            </a:r>
            <a:r>
              <a:rPr sz="2600" spc="-135" dirty="0">
                <a:latin typeface="Times New Roman"/>
                <a:cs typeface="Times New Roman"/>
              </a:rPr>
              <a:t>over </a:t>
            </a:r>
            <a:r>
              <a:rPr sz="2600" spc="-80" dirty="0">
                <a:latin typeface="Times New Roman"/>
                <a:cs typeface="Times New Roman"/>
              </a:rPr>
              <a:t>the </a:t>
            </a:r>
            <a:r>
              <a:rPr sz="2600" spc="-105" dirty="0">
                <a:latin typeface="Times New Roman"/>
                <a:cs typeface="Times New Roman"/>
              </a:rPr>
              <a:t>world.To ensure </a:t>
            </a:r>
            <a:r>
              <a:rPr sz="2600" spc="-125" dirty="0">
                <a:latin typeface="Times New Roman"/>
                <a:cs typeface="Times New Roman"/>
              </a:rPr>
              <a:t>national </a:t>
            </a:r>
            <a:r>
              <a:rPr sz="2600" spc="-145" dirty="0">
                <a:latin typeface="Times New Roman"/>
                <a:cs typeface="Times New Roman"/>
              </a:rPr>
              <a:t>and </a:t>
            </a:r>
            <a:r>
              <a:rPr sz="2600" spc="-120" dirty="0">
                <a:latin typeface="Times New Roman"/>
                <a:cs typeface="Times New Roman"/>
              </a:rPr>
              <a:t>worldwide  </a:t>
            </a:r>
            <a:r>
              <a:rPr sz="2600" spc="-130" dirty="0">
                <a:latin typeface="Times New Roman"/>
                <a:cs typeface="Times New Roman"/>
              </a:rPr>
              <a:t>data communication </a:t>
            </a:r>
            <a:r>
              <a:rPr sz="2600" spc="-180" dirty="0">
                <a:latin typeface="Times New Roman"/>
                <a:cs typeface="Times New Roman"/>
              </a:rPr>
              <a:t>ISO </a:t>
            </a:r>
            <a:r>
              <a:rPr sz="2600" spc="-150" dirty="0">
                <a:latin typeface="Times New Roman"/>
                <a:cs typeface="Times New Roman"/>
              </a:rPr>
              <a:t>(ISO </a:t>
            </a:r>
            <a:r>
              <a:rPr sz="2600" spc="-135" dirty="0">
                <a:latin typeface="Times New Roman"/>
                <a:cs typeface="Times New Roman"/>
              </a:rPr>
              <a:t>stands </a:t>
            </a:r>
            <a:r>
              <a:rPr sz="2600" spc="-95" dirty="0">
                <a:latin typeface="Times New Roman"/>
                <a:cs typeface="Times New Roman"/>
              </a:rPr>
              <a:t>for </a:t>
            </a:r>
            <a:r>
              <a:rPr sz="2600" spc="-100" dirty="0">
                <a:latin typeface="Times New Roman"/>
                <a:cs typeface="Times New Roman"/>
              </a:rPr>
              <a:t>International  </a:t>
            </a:r>
            <a:r>
              <a:rPr sz="2600" spc="-114" dirty="0">
                <a:latin typeface="Times New Roman"/>
                <a:cs typeface="Times New Roman"/>
              </a:rPr>
              <a:t>Organization </a:t>
            </a:r>
            <a:r>
              <a:rPr sz="2600" spc="-150" dirty="0">
                <a:latin typeface="Times New Roman"/>
                <a:cs typeface="Times New Roman"/>
              </a:rPr>
              <a:t>of </a:t>
            </a:r>
            <a:r>
              <a:rPr sz="2600" spc="-114" dirty="0">
                <a:latin typeface="Times New Roman"/>
                <a:cs typeface="Times New Roman"/>
              </a:rPr>
              <a:t>Standardization.) </a:t>
            </a:r>
            <a:r>
              <a:rPr sz="2600" spc="-130" dirty="0">
                <a:latin typeface="Times New Roman"/>
                <a:cs typeface="Times New Roman"/>
              </a:rPr>
              <a:t>developed </a:t>
            </a:r>
            <a:r>
              <a:rPr sz="2600" spc="-114" dirty="0">
                <a:latin typeface="Times New Roman"/>
                <a:cs typeface="Times New Roman"/>
              </a:rPr>
              <a:t>this</a:t>
            </a:r>
            <a:r>
              <a:rPr sz="2600" spc="210" dirty="0">
                <a:latin typeface="Times New Roman"/>
                <a:cs typeface="Times New Roman"/>
              </a:rPr>
              <a:t> </a:t>
            </a:r>
            <a:r>
              <a:rPr sz="2600" spc="-85" dirty="0">
                <a:latin typeface="Times New Roman"/>
                <a:cs typeface="Times New Roman"/>
              </a:rPr>
              <a:t>model.</a:t>
            </a:r>
            <a:endParaRPr sz="2600">
              <a:latin typeface="Times New Roman"/>
              <a:cs typeface="Times New Roman"/>
            </a:endParaRPr>
          </a:p>
          <a:p>
            <a:pPr marL="286385" marR="87630" indent="-273685">
              <a:lnSpc>
                <a:spcPct val="100000"/>
              </a:lnSpc>
              <a:spcBef>
                <a:spcPts val="600"/>
              </a:spcBef>
              <a:buClr>
                <a:srgbClr val="D24717"/>
              </a:buClr>
              <a:buSzPct val="84615"/>
              <a:buFont typeface="Arial"/>
              <a:buChar char=""/>
              <a:tabLst>
                <a:tab pos="287020" algn="l"/>
              </a:tabLst>
            </a:pPr>
            <a:r>
              <a:rPr sz="2600" spc="-155" dirty="0">
                <a:latin typeface="Times New Roman"/>
                <a:cs typeface="Times New Roman"/>
              </a:rPr>
              <a:t>This </a:t>
            </a:r>
            <a:r>
              <a:rPr sz="2600" spc="-165" dirty="0">
                <a:latin typeface="Times New Roman"/>
                <a:cs typeface="Times New Roman"/>
              </a:rPr>
              <a:t>is </a:t>
            </a:r>
            <a:r>
              <a:rPr sz="2600" spc="-130" dirty="0">
                <a:latin typeface="Times New Roman"/>
                <a:cs typeface="Times New Roman"/>
              </a:rPr>
              <a:t>called </a:t>
            </a:r>
            <a:r>
              <a:rPr sz="2600" spc="-204" dirty="0">
                <a:latin typeface="Times New Roman"/>
                <a:cs typeface="Times New Roman"/>
              </a:rPr>
              <a:t>a </a:t>
            </a:r>
            <a:r>
              <a:rPr sz="2600" spc="-120" dirty="0">
                <a:latin typeface="Times New Roman"/>
                <a:cs typeface="Times New Roman"/>
              </a:rPr>
              <a:t>model </a:t>
            </a:r>
            <a:r>
              <a:rPr sz="2600" spc="-95" dirty="0">
                <a:latin typeface="Times New Roman"/>
                <a:cs typeface="Times New Roman"/>
              </a:rPr>
              <a:t>for </a:t>
            </a:r>
            <a:r>
              <a:rPr sz="2600" spc="-105" dirty="0">
                <a:latin typeface="Times New Roman"/>
                <a:cs typeface="Times New Roman"/>
              </a:rPr>
              <a:t>open </a:t>
            </a:r>
            <a:r>
              <a:rPr sz="2600" spc="-140" dirty="0">
                <a:latin typeface="Times New Roman"/>
                <a:cs typeface="Times New Roman"/>
              </a:rPr>
              <a:t>system </a:t>
            </a:r>
            <a:r>
              <a:rPr sz="2600" spc="-90" dirty="0">
                <a:latin typeface="Times New Roman"/>
                <a:cs typeface="Times New Roman"/>
              </a:rPr>
              <a:t>interconnection </a:t>
            </a:r>
            <a:r>
              <a:rPr sz="2600" spc="-204" dirty="0">
                <a:latin typeface="Times New Roman"/>
                <a:cs typeface="Times New Roman"/>
              </a:rPr>
              <a:t>(OSI)  </a:t>
            </a:r>
            <a:r>
              <a:rPr sz="2600" spc="-145" dirty="0">
                <a:latin typeface="Times New Roman"/>
                <a:cs typeface="Times New Roman"/>
              </a:rPr>
              <a:t>and </a:t>
            </a:r>
            <a:r>
              <a:rPr sz="2600" spc="-165" dirty="0">
                <a:latin typeface="Times New Roman"/>
                <a:cs typeface="Times New Roman"/>
              </a:rPr>
              <a:t>is </a:t>
            </a:r>
            <a:r>
              <a:rPr sz="2600" spc="-120" dirty="0">
                <a:latin typeface="Times New Roman"/>
                <a:cs typeface="Times New Roman"/>
              </a:rPr>
              <a:t>normally </a:t>
            </a:r>
            <a:r>
              <a:rPr sz="2600" spc="-130" dirty="0">
                <a:latin typeface="Times New Roman"/>
                <a:cs typeface="Times New Roman"/>
              </a:rPr>
              <a:t>called </a:t>
            </a:r>
            <a:r>
              <a:rPr sz="2600" spc="-204" dirty="0">
                <a:latin typeface="Times New Roman"/>
                <a:cs typeface="Times New Roman"/>
              </a:rPr>
              <a:t>as </a:t>
            </a:r>
            <a:r>
              <a:rPr sz="2600" spc="-185" dirty="0">
                <a:latin typeface="Times New Roman"/>
                <a:cs typeface="Times New Roman"/>
              </a:rPr>
              <a:t>OSI</a:t>
            </a:r>
            <a:r>
              <a:rPr sz="2600" spc="-80" dirty="0">
                <a:latin typeface="Times New Roman"/>
                <a:cs typeface="Times New Roman"/>
              </a:rPr>
              <a:t> model.</a:t>
            </a:r>
            <a:endParaRPr sz="2600">
              <a:latin typeface="Times New Roman"/>
              <a:cs typeface="Times New Roman"/>
            </a:endParaRPr>
          </a:p>
          <a:p>
            <a:pPr marL="286385" indent="-273685">
              <a:lnSpc>
                <a:spcPct val="100000"/>
              </a:lnSpc>
              <a:spcBef>
                <a:spcPts val="605"/>
              </a:spcBef>
              <a:buClr>
                <a:srgbClr val="D24717"/>
              </a:buClr>
              <a:buSzPct val="84615"/>
              <a:buFont typeface="Arial"/>
              <a:buChar char=""/>
              <a:tabLst>
                <a:tab pos="287020" algn="l"/>
              </a:tabLst>
            </a:pPr>
            <a:r>
              <a:rPr sz="2600" spc="-180" dirty="0">
                <a:latin typeface="Times New Roman"/>
                <a:cs typeface="Times New Roman"/>
              </a:rPr>
              <a:t>OSI </a:t>
            </a:r>
            <a:r>
              <a:rPr sz="2600" spc="-120" dirty="0">
                <a:latin typeface="Times New Roman"/>
                <a:cs typeface="Times New Roman"/>
              </a:rPr>
              <a:t>model </a:t>
            </a:r>
            <a:r>
              <a:rPr sz="2600" spc="-85" dirty="0">
                <a:latin typeface="Times New Roman"/>
                <a:cs typeface="Times New Roman"/>
              </a:rPr>
              <a:t>architecture </a:t>
            </a:r>
            <a:r>
              <a:rPr sz="2600" spc="-135" dirty="0">
                <a:latin typeface="Times New Roman"/>
                <a:cs typeface="Times New Roman"/>
              </a:rPr>
              <a:t>consists </a:t>
            </a:r>
            <a:r>
              <a:rPr sz="2600" spc="-150" dirty="0">
                <a:latin typeface="Times New Roman"/>
                <a:cs typeface="Times New Roman"/>
              </a:rPr>
              <a:t>of </a:t>
            </a:r>
            <a:r>
              <a:rPr sz="2600" spc="-165" dirty="0">
                <a:latin typeface="Times New Roman"/>
                <a:cs typeface="Times New Roman"/>
              </a:rPr>
              <a:t>seven</a:t>
            </a:r>
            <a:r>
              <a:rPr sz="2600" spc="270" dirty="0">
                <a:latin typeface="Times New Roman"/>
                <a:cs typeface="Times New Roman"/>
              </a:rPr>
              <a:t> </a:t>
            </a:r>
            <a:r>
              <a:rPr sz="2600" spc="-120" dirty="0">
                <a:latin typeface="Times New Roman"/>
                <a:cs typeface="Times New Roman"/>
              </a:rPr>
              <a:t>layers.</a:t>
            </a:r>
            <a:endParaRPr sz="2600">
              <a:latin typeface="Times New Roman"/>
              <a:cs typeface="Times New Roman"/>
            </a:endParaRPr>
          </a:p>
          <a:p>
            <a:pPr marL="286385" marR="5080" indent="-273685">
              <a:lnSpc>
                <a:spcPct val="100000"/>
              </a:lnSpc>
              <a:spcBef>
                <a:spcPts val="595"/>
              </a:spcBef>
              <a:buClr>
                <a:srgbClr val="D24717"/>
              </a:buClr>
              <a:buSzPct val="84615"/>
              <a:buFont typeface="Arial"/>
              <a:buChar char=""/>
              <a:tabLst>
                <a:tab pos="361315" algn="l"/>
                <a:tab pos="361950" algn="l"/>
              </a:tabLst>
            </a:pPr>
            <a:r>
              <a:rPr sz="2600" spc="-80" dirty="0">
                <a:latin typeface="Times New Roman"/>
                <a:cs typeface="Times New Roman"/>
              </a:rPr>
              <a:t>It </a:t>
            </a:r>
            <a:r>
              <a:rPr sz="2600" spc="-135" dirty="0">
                <a:latin typeface="Times New Roman"/>
                <a:cs typeface="Times New Roman"/>
              </a:rPr>
              <a:t>defines </a:t>
            </a:r>
            <a:r>
              <a:rPr sz="2600" spc="-165" dirty="0">
                <a:latin typeface="Times New Roman"/>
                <a:cs typeface="Times New Roman"/>
              </a:rPr>
              <a:t>seven </a:t>
            </a:r>
            <a:r>
              <a:rPr sz="2600" spc="-150" dirty="0">
                <a:latin typeface="Times New Roman"/>
                <a:cs typeface="Times New Roman"/>
              </a:rPr>
              <a:t>layers </a:t>
            </a:r>
            <a:r>
              <a:rPr sz="2600" spc="-40" dirty="0">
                <a:latin typeface="Times New Roman"/>
                <a:cs typeface="Times New Roman"/>
              </a:rPr>
              <a:t>or </a:t>
            </a:r>
            <a:r>
              <a:rPr sz="2600" spc="-150" dirty="0">
                <a:latin typeface="Times New Roman"/>
                <a:cs typeface="Times New Roman"/>
              </a:rPr>
              <a:t>levels </a:t>
            </a:r>
            <a:r>
              <a:rPr sz="2600" spc="-120" dirty="0">
                <a:latin typeface="Times New Roman"/>
                <a:cs typeface="Times New Roman"/>
              </a:rPr>
              <a:t>in </a:t>
            </a:r>
            <a:r>
              <a:rPr sz="2600" spc="-204" dirty="0">
                <a:latin typeface="Times New Roman"/>
                <a:cs typeface="Times New Roman"/>
              </a:rPr>
              <a:t>a </a:t>
            </a:r>
            <a:r>
              <a:rPr sz="2600" spc="-105" dirty="0">
                <a:latin typeface="Times New Roman"/>
                <a:cs typeface="Times New Roman"/>
              </a:rPr>
              <a:t>complete </a:t>
            </a:r>
            <a:r>
              <a:rPr sz="2600" spc="-130" dirty="0">
                <a:latin typeface="Times New Roman"/>
                <a:cs typeface="Times New Roman"/>
              </a:rPr>
              <a:t>communication  </a:t>
            </a:r>
            <a:r>
              <a:rPr sz="2600" spc="-105" dirty="0">
                <a:latin typeface="Times New Roman"/>
                <a:cs typeface="Times New Roman"/>
              </a:rPr>
              <a:t>system.</a:t>
            </a:r>
            <a:endParaRPr sz="26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50644" y="152400"/>
            <a:ext cx="6169356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20" dirty="0"/>
              <a:t>OSI</a:t>
            </a:r>
            <a:r>
              <a:rPr spc="-254" dirty="0"/>
              <a:t> </a:t>
            </a:r>
            <a:r>
              <a:rPr spc="-25" dirty="0"/>
              <a:t>Model</a:t>
            </a:r>
          </a:p>
        </p:txBody>
      </p:sp>
      <p:sp>
        <p:nvSpPr>
          <p:cNvPr id="3" name="object 3"/>
          <p:cNvSpPr/>
          <p:nvPr/>
        </p:nvSpPr>
        <p:spPr>
          <a:xfrm>
            <a:off x="1629457" y="980459"/>
            <a:ext cx="5787126" cy="57251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444" y="202438"/>
            <a:ext cx="430974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1" spc="-225" dirty="0">
                <a:latin typeface="Trebuchet MS"/>
                <a:cs typeface="Trebuchet MS"/>
              </a:rPr>
              <a:t>Feature </a:t>
            </a:r>
            <a:r>
              <a:rPr b="1" spc="-210" dirty="0">
                <a:latin typeface="Trebuchet MS"/>
                <a:cs typeface="Trebuchet MS"/>
              </a:rPr>
              <a:t>of </a:t>
            </a:r>
            <a:r>
              <a:rPr b="1" spc="-45" dirty="0">
                <a:latin typeface="Trebuchet MS"/>
                <a:cs typeface="Trebuchet MS"/>
              </a:rPr>
              <a:t>OSI </a:t>
            </a:r>
            <a:r>
              <a:rPr b="1" spc="-100" dirty="0">
                <a:latin typeface="Trebuchet MS"/>
                <a:cs typeface="Trebuchet MS"/>
              </a:rPr>
              <a:t>Model</a:t>
            </a:r>
            <a:r>
              <a:rPr b="1" spc="-465" dirty="0">
                <a:latin typeface="Trebuchet MS"/>
                <a:cs typeface="Trebuchet MS"/>
              </a:rPr>
              <a:t> </a:t>
            </a:r>
            <a:r>
              <a:rPr b="1" spc="-425" dirty="0">
                <a:latin typeface="Trebuchet MS"/>
                <a:cs typeface="Trebuchet MS"/>
              </a:rPr>
              <a:t>: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93444" y="1433830"/>
            <a:ext cx="7425690" cy="31051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86385" marR="1669414" indent="-273685">
              <a:lnSpc>
                <a:spcPct val="100000"/>
              </a:lnSpc>
              <a:spcBef>
                <a:spcPts val="105"/>
              </a:spcBef>
              <a:buClr>
                <a:srgbClr val="D24717"/>
              </a:buClr>
              <a:buSzPct val="84615"/>
              <a:buFont typeface="Arial"/>
              <a:buChar char=""/>
              <a:tabLst>
                <a:tab pos="287020" algn="l"/>
              </a:tabLst>
            </a:pPr>
            <a:r>
              <a:rPr sz="2600" spc="-250" dirty="0">
                <a:latin typeface="Times New Roman"/>
                <a:cs typeface="Times New Roman"/>
              </a:rPr>
              <a:t>Big </a:t>
            </a:r>
            <a:r>
              <a:rPr sz="2600" spc="-80" dirty="0">
                <a:latin typeface="Times New Roman"/>
                <a:cs typeface="Times New Roman"/>
              </a:rPr>
              <a:t>picture </a:t>
            </a:r>
            <a:r>
              <a:rPr sz="2600" spc="-150" dirty="0">
                <a:latin typeface="Times New Roman"/>
                <a:cs typeface="Times New Roman"/>
              </a:rPr>
              <a:t>of </a:t>
            </a:r>
            <a:r>
              <a:rPr sz="2600" spc="-130" dirty="0">
                <a:latin typeface="Times New Roman"/>
                <a:cs typeface="Times New Roman"/>
              </a:rPr>
              <a:t>communication </a:t>
            </a:r>
            <a:r>
              <a:rPr sz="2600" spc="-135" dirty="0">
                <a:latin typeface="Times New Roman"/>
                <a:cs typeface="Times New Roman"/>
              </a:rPr>
              <a:t>over </a:t>
            </a:r>
            <a:r>
              <a:rPr sz="2600" spc="-95" dirty="0">
                <a:latin typeface="Times New Roman"/>
                <a:cs typeface="Times New Roman"/>
              </a:rPr>
              <a:t>network </a:t>
            </a:r>
            <a:r>
              <a:rPr sz="2600" spc="-555" dirty="0">
                <a:latin typeface="Times New Roman"/>
                <a:cs typeface="Times New Roman"/>
              </a:rPr>
              <a:t>is  </a:t>
            </a:r>
            <a:r>
              <a:rPr sz="2600" spc="-114" dirty="0">
                <a:latin typeface="Times New Roman"/>
                <a:cs typeface="Times New Roman"/>
              </a:rPr>
              <a:t>understandable </a:t>
            </a:r>
            <a:r>
              <a:rPr sz="2600" spc="-105" dirty="0">
                <a:latin typeface="Times New Roman"/>
                <a:cs typeface="Times New Roman"/>
              </a:rPr>
              <a:t>through </a:t>
            </a:r>
            <a:r>
              <a:rPr sz="2600" spc="-114" dirty="0">
                <a:latin typeface="Times New Roman"/>
                <a:cs typeface="Times New Roman"/>
              </a:rPr>
              <a:t>this </a:t>
            </a:r>
            <a:r>
              <a:rPr sz="2600" spc="-180" dirty="0">
                <a:latin typeface="Times New Roman"/>
                <a:cs typeface="Times New Roman"/>
              </a:rPr>
              <a:t>OSI</a:t>
            </a:r>
            <a:r>
              <a:rPr sz="2600" spc="70" dirty="0">
                <a:latin typeface="Times New Roman"/>
                <a:cs typeface="Times New Roman"/>
              </a:rPr>
              <a:t> </a:t>
            </a:r>
            <a:r>
              <a:rPr sz="2600" spc="-80" dirty="0">
                <a:latin typeface="Times New Roman"/>
                <a:cs typeface="Times New Roman"/>
              </a:rPr>
              <a:t>model.</a:t>
            </a:r>
            <a:endParaRPr sz="2600">
              <a:latin typeface="Times New Roman"/>
              <a:cs typeface="Times New Roman"/>
            </a:endParaRPr>
          </a:p>
          <a:p>
            <a:pPr marL="286385" indent="-273685">
              <a:lnSpc>
                <a:spcPct val="100000"/>
              </a:lnSpc>
              <a:spcBef>
                <a:spcPts val="600"/>
              </a:spcBef>
              <a:buClr>
                <a:srgbClr val="D24717"/>
              </a:buClr>
              <a:buSzPct val="84615"/>
              <a:buFont typeface="Arial"/>
              <a:buChar char=""/>
              <a:tabLst>
                <a:tab pos="287020" algn="l"/>
              </a:tabLst>
            </a:pPr>
            <a:r>
              <a:rPr sz="2600" spc="-229" dirty="0">
                <a:latin typeface="Times New Roman"/>
                <a:cs typeface="Times New Roman"/>
              </a:rPr>
              <a:t>We </a:t>
            </a:r>
            <a:r>
              <a:rPr sz="2600" spc="-135" dirty="0">
                <a:latin typeface="Times New Roman"/>
                <a:cs typeface="Times New Roman"/>
              </a:rPr>
              <a:t>see </a:t>
            </a:r>
            <a:r>
              <a:rPr sz="2600" spc="-165" dirty="0">
                <a:latin typeface="Times New Roman"/>
                <a:cs typeface="Times New Roman"/>
              </a:rPr>
              <a:t>how </a:t>
            </a:r>
            <a:r>
              <a:rPr sz="2600" spc="-125" dirty="0">
                <a:latin typeface="Times New Roman"/>
                <a:cs typeface="Times New Roman"/>
              </a:rPr>
              <a:t>hardware </a:t>
            </a:r>
            <a:r>
              <a:rPr sz="2600" spc="-145" dirty="0">
                <a:latin typeface="Times New Roman"/>
                <a:cs typeface="Times New Roman"/>
              </a:rPr>
              <a:t>and </a:t>
            </a:r>
            <a:r>
              <a:rPr sz="2600" spc="-120" dirty="0">
                <a:latin typeface="Times New Roman"/>
                <a:cs typeface="Times New Roman"/>
              </a:rPr>
              <a:t>software work</a:t>
            </a:r>
            <a:r>
              <a:rPr sz="2600" spc="-10" dirty="0">
                <a:latin typeface="Times New Roman"/>
                <a:cs typeface="Times New Roman"/>
              </a:rPr>
              <a:t> </a:t>
            </a:r>
            <a:r>
              <a:rPr sz="2600" spc="-80" dirty="0">
                <a:latin typeface="Times New Roman"/>
                <a:cs typeface="Times New Roman"/>
              </a:rPr>
              <a:t>together.</a:t>
            </a:r>
            <a:endParaRPr sz="2600">
              <a:latin typeface="Times New Roman"/>
              <a:cs typeface="Times New Roman"/>
            </a:endParaRPr>
          </a:p>
          <a:p>
            <a:pPr marL="286385" indent="-273685">
              <a:lnSpc>
                <a:spcPct val="100000"/>
              </a:lnSpc>
              <a:spcBef>
                <a:spcPts val="600"/>
              </a:spcBef>
              <a:buClr>
                <a:srgbClr val="D24717"/>
              </a:buClr>
              <a:buSzPct val="84615"/>
              <a:buFont typeface="Arial"/>
              <a:buChar char=""/>
              <a:tabLst>
                <a:tab pos="287020" algn="l"/>
              </a:tabLst>
            </a:pPr>
            <a:r>
              <a:rPr sz="2600" spc="-229" dirty="0">
                <a:latin typeface="Times New Roman"/>
                <a:cs typeface="Times New Roman"/>
              </a:rPr>
              <a:t>We </a:t>
            </a:r>
            <a:r>
              <a:rPr sz="2600" spc="-160" dirty="0">
                <a:latin typeface="Times New Roman"/>
                <a:cs typeface="Times New Roman"/>
              </a:rPr>
              <a:t>can </a:t>
            </a:r>
            <a:r>
              <a:rPr sz="2600" spc="-100" dirty="0">
                <a:latin typeface="Times New Roman"/>
                <a:cs typeface="Times New Roman"/>
              </a:rPr>
              <a:t>understand </a:t>
            </a:r>
            <a:r>
              <a:rPr sz="2600" spc="-135" dirty="0">
                <a:latin typeface="Times New Roman"/>
                <a:cs typeface="Times New Roman"/>
              </a:rPr>
              <a:t>new </a:t>
            </a:r>
            <a:r>
              <a:rPr sz="2600" spc="-120" dirty="0">
                <a:latin typeface="Times New Roman"/>
                <a:cs typeface="Times New Roman"/>
              </a:rPr>
              <a:t>technologies </a:t>
            </a:r>
            <a:r>
              <a:rPr sz="2600" spc="-204" dirty="0">
                <a:latin typeface="Times New Roman"/>
                <a:cs typeface="Times New Roman"/>
              </a:rPr>
              <a:t>as </a:t>
            </a:r>
            <a:r>
              <a:rPr sz="2600" spc="-120" dirty="0">
                <a:latin typeface="Times New Roman"/>
                <a:cs typeface="Times New Roman"/>
              </a:rPr>
              <a:t>they </a:t>
            </a:r>
            <a:r>
              <a:rPr sz="2600" spc="-100" dirty="0">
                <a:latin typeface="Times New Roman"/>
                <a:cs typeface="Times New Roman"/>
              </a:rPr>
              <a:t>are</a:t>
            </a:r>
            <a:r>
              <a:rPr sz="2600" spc="180" dirty="0">
                <a:latin typeface="Times New Roman"/>
                <a:cs typeface="Times New Roman"/>
              </a:rPr>
              <a:t> </a:t>
            </a:r>
            <a:r>
              <a:rPr sz="2600" spc="-130" dirty="0">
                <a:latin typeface="Times New Roman"/>
                <a:cs typeface="Times New Roman"/>
              </a:rPr>
              <a:t>developed.</a:t>
            </a:r>
            <a:endParaRPr sz="2600">
              <a:latin typeface="Times New Roman"/>
              <a:cs typeface="Times New Roman"/>
            </a:endParaRPr>
          </a:p>
          <a:p>
            <a:pPr marL="286385" indent="-273685">
              <a:lnSpc>
                <a:spcPct val="100000"/>
              </a:lnSpc>
              <a:spcBef>
                <a:spcPts val="600"/>
              </a:spcBef>
              <a:buClr>
                <a:srgbClr val="D24717"/>
              </a:buClr>
              <a:buSzPct val="84615"/>
              <a:buFont typeface="Arial"/>
              <a:buChar char=""/>
              <a:tabLst>
                <a:tab pos="287020" algn="l"/>
              </a:tabLst>
            </a:pPr>
            <a:r>
              <a:rPr sz="2600" spc="-130" dirty="0">
                <a:latin typeface="Times New Roman"/>
                <a:cs typeface="Times New Roman"/>
              </a:rPr>
              <a:t>Troubleshooting </a:t>
            </a:r>
            <a:r>
              <a:rPr sz="2600" spc="-165" dirty="0">
                <a:latin typeface="Times New Roman"/>
                <a:cs typeface="Times New Roman"/>
              </a:rPr>
              <a:t>is </a:t>
            </a:r>
            <a:r>
              <a:rPr sz="2600" spc="-114" dirty="0">
                <a:latin typeface="Times New Roman"/>
                <a:cs typeface="Times New Roman"/>
              </a:rPr>
              <a:t>easier </a:t>
            </a:r>
            <a:r>
              <a:rPr sz="2600" spc="-200" dirty="0">
                <a:latin typeface="Times New Roman"/>
                <a:cs typeface="Times New Roman"/>
              </a:rPr>
              <a:t>by </a:t>
            </a:r>
            <a:r>
              <a:rPr sz="2600" spc="-114" dirty="0">
                <a:latin typeface="Times New Roman"/>
                <a:cs typeface="Times New Roman"/>
              </a:rPr>
              <a:t>separate</a:t>
            </a:r>
            <a:r>
              <a:rPr sz="2600" spc="240" dirty="0">
                <a:latin typeface="Times New Roman"/>
                <a:cs typeface="Times New Roman"/>
              </a:rPr>
              <a:t> </a:t>
            </a:r>
            <a:r>
              <a:rPr sz="2600" spc="-90" dirty="0">
                <a:latin typeface="Times New Roman"/>
                <a:cs typeface="Times New Roman"/>
              </a:rPr>
              <a:t>networks.</a:t>
            </a:r>
            <a:endParaRPr sz="2600">
              <a:latin typeface="Times New Roman"/>
              <a:cs typeface="Times New Roman"/>
            </a:endParaRPr>
          </a:p>
          <a:p>
            <a:pPr marL="286385" marR="398145" indent="-273685">
              <a:lnSpc>
                <a:spcPct val="100000"/>
              </a:lnSpc>
              <a:spcBef>
                <a:spcPts val="605"/>
              </a:spcBef>
              <a:buClr>
                <a:srgbClr val="D24717"/>
              </a:buClr>
              <a:buSzPct val="84615"/>
              <a:buFont typeface="Arial"/>
              <a:buChar char=""/>
              <a:tabLst>
                <a:tab pos="287020" algn="l"/>
              </a:tabLst>
            </a:pPr>
            <a:r>
              <a:rPr sz="2600" spc="-155" dirty="0">
                <a:latin typeface="Times New Roman"/>
                <a:cs typeface="Times New Roman"/>
              </a:rPr>
              <a:t>Can </a:t>
            </a:r>
            <a:r>
              <a:rPr sz="2600" spc="-120" dirty="0">
                <a:latin typeface="Times New Roman"/>
                <a:cs typeface="Times New Roman"/>
              </a:rPr>
              <a:t>be </a:t>
            </a:r>
            <a:r>
              <a:rPr sz="2600" spc="-130" dirty="0">
                <a:latin typeface="Times New Roman"/>
                <a:cs typeface="Times New Roman"/>
              </a:rPr>
              <a:t>used </a:t>
            </a:r>
            <a:r>
              <a:rPr sz="2600" spc="-35" dirty="0">
                <a:latin typeface="Times New Roman"/>
                <a:cs typeface="Times New Roman"/>
              </a:rPr>
              <a:t>to </a:t>
            </a:r>
            <a:r>
              <a:rPr sz="2600" spc="-125" dirty="0">
                <a:latin typeface="Times New Roman"/>
                <a:cs typeface="Times New Roman"/>
              </a:rPr>
              <a:t>compare </a:t>
            </a:r>
            <a:r>
              <a:rPr sz="2600" spc="-165" dirty="0">
                <a:latin typeface="Times New Roman"/>
                <a:cs typeface="Times New Roman"/>
              </a:rPr>
              <a:t>basic </a:t>
            </a:r>
            <a:r>
              <a:rPr sz="2600" spc="-125" dirty="0">
                <a:latin typeface="Times New Roman"/>
                <a:cs typeface="Times New Roman"/>
              </a:rPr>
              <a:t>functional </a:t>
            </a:r>
            <a:r>
              <a:rPr sz="2600" spc="-120" dirty="0">
                <a:latin typeface="Times New Roman"/>
                <a:cs typeface="Times New Roman"/>
              </a:rPr>
              <a:t>relationships </a:t>
            </a:r>
            <a:r>
              <a:rPr sz="2600" spc="-475" dirty="0">
                <a:latin typeface="Times New Roman"/>
                <a:cs typeface="Times New Roman"/>
              </a:rPr>
              <a:t>on  </a:t>
            </a:r>
            <a:r>
              <a:rPr sz="2600" spc="-100" dirty="0">
                <a:latin typeface="Times New Roman"/>
                <a:cs typeface="Times New Roman"/>
              </a:rPr>
              <a:t>different</a:t>
            </a:r>
            <a:r>
              <a:rPr sz="2600" spc="-80" dirty="0">
                <a:latin typeface="Times New Roman"/>
                <a:cs typeface="Times New Roman"/>
              </a:rPr>
              <a:t> </a:t>
            </a:r>
            <a:r>
              <a:rPr sz="2600" spc="-90" dirty="0">
                <a:latin typeface="Times New Roman"/>
                <a:cs typeface="Times New Roman"/>
              </a:rPr>
              <a:t>networks.</a:t>
            </a:r>
            <a:endParaRPr sz="26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444" y="202438"/>
            <a:ext cx="7769556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1" spc="-265" dirty="0">
                <a:latin typeface="+mn-lt"/>
                <a:cs typeface="Trebuchet MS"/>
              </a:rPr>
              <a:t>Layer </a:t>
            </a:r>
            <a:r>
              <a:rPr b="1" spc="-210" dirty="0">
                <a:latin typeface="+mn-lt"/>
                <a:cs typeface="Trebuchet MS"/>
              </a:rPr>
              <a:t>1: </a:t>
            </a:r>
            <a:r>
              <a:rPr b="1" spc="-280" dirty="0">
                <a:latin typeface="+mn-lt"/>
                <a:cs typeface="Trebuchet MS"/>
              </a:rPr>
              <a:t>The </a:t>
            </a:r>
            <a:r>
              <a:rPr b="1" spc="-165" dirty="0">
                <a:latin typeface="+mn-lt"/>
                <a:cs typeface="Trebuchet MS"/>
              </a:rPr>
              <a:t>Physical </a:t>
            </a:r>
            <a:r>
              <a:rPr b="1" spc="-265" dirty="0">
                <a:latin typeface="+mn-lt"/>
                <a:cs typeface="Trebuchet MS"/>
              </a:rPr>
              <a:t>Layer</a:t>
            </a:r>
            <a:r>
              <a:rPr b="1" spc="-210" dirty="0">
                <a:latin typeface="+mn-lt"/>
                <a:cs typeface="Trebuchet MS"/>
              </a:rPr>
              <a:t> </a:t>
            </a:r>
            <a:r>
              <a:rPr b="1" spc="-425" dirty="0">
                <a:latin typeface="+mn-lt"/>
                <a:cs typeface="Trebuchet MS"/>
              </a:rPr>
              <a:t>: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93444" y="1358239"/>
            <a:ext cx="7403465" cy="444627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286385" indent="-273685">
              <a:lnSpc>
                <a:spcPct val="100000"/>
              </a:lnSpc>
              <a:spcBef>
                <a:spcPts val="700"/>
              </a:spcBef>
              <a:buClr>
                <a:srgbClr val="D24717"/>
              </a:buClr>
              <a:buSzPct val="84615"/>
              <a:buFont typeface="Arial"/>
              <a:buChar char=""/>
              <a:tabLst>
                <a:tab pos="287020" algn="l"/>
              </a:tabLst>
            </a:pPr>
            <a:r>
              <a:rPr sz="2600" spc="-80" dirty="0">
                <a:latin typeface="Times New Roman"/>
                <a:cs typeface="Times New Roman"/>
              </a:rPr>
              <a:t>It </a:t>
            </a:r>
            <a:r>
              <a:rPr sz="2600" spc="-165" dirty="0">
                <a:latin typeface="Times New Roman"/>
                <a:cs typeface="Times New Roman"/>
              </a:rPr>
              <a:t>is </a:t>
            </a:r>
            <a:r>
              <a:rPr sz="2600" spc="-80" dirty="0">
                <a:latin typeface="Times New Roman"/>
                <a:cs typeface="Times New Roman"/>
              </a:rPr>
              <a:t>the </a:t>
            </a:r>
            <a:r>
              <a:rPr sz="2600" spc="-135" dirty="0">
                <a:latin typeface="Times New Roman"/>
                <a:cs typeface="Times New Roman"/>
              </a:rPr>
              <a:t>lowest </a:t>
            </a:r>
            <a:r>
              <a:rPr sz="2600" spc="-150" dirty="0">
                <a:latin typeface="Times New Roman"/>
                <a:cs typeface="Times New Roman"/>
              </a:rPr>
              <a:t>layer of </a:t>
            </a:r>
            <a:r>
              <a:rPr sz="2600" spc="-75" dirty="0">
                <a:latin typeface="Times New Roman"/>
                <a:cs typeface="Times New Roman"/>
              </a:rPr>
              <a:t>the </a:t>
            </a:r>
            <a:r>
              <a:rPr sz="2600" spc="-180" dirty="0">
                <a:latin typeface="Times New Roman"/>
                <a:cs typeface="Times New Roman"/>
              </a:rPr>
              <a:t>OSI</a:t>
            </a:r>
            <a:r>
              <a:rPr sz="2600" spc="-165" dirty="0">
                <a:latin typeface="Times New Roman"/>
                <a:cs typeface="Times New Roman"/>
              </a:rPr>
              <a:t> </a:t>
            </a:r>
            <a:r>
              <a:rPr sz="2600" spc="-105" dirty="0">
                <a:latin typeface="Times New Roman"/>
                <a:cs typeface="Times New Roman"/>
              </a:rPr>
              <a:t>Model.</a:t>
            </a:r>
            <a:endParaRPr sz="2600">
              <a:latin typeface="Times New Roman"/>
              <a:cs typeface="Times New Roman"/>
            </a:endParaRPr>
          </a:p>
          <a:p>
            <a:pPr marL="286385" marR="1239520" indent="-273685">
              <a:lnSpc>
                <a:spcPct val="100000"/>
              </a:lnSpc>
              <a:spcBef>
                <a:spcPts val="600"/>
              </a:spcBef>
              <a:buClr>
                <a:srgbClr val="D24717"/>
              </a:buClr>
              <a:buSzPct val="84615"/>
              <a:buFont typeface="Arial"/>
              <a:buChar char=""/>
              <a:tabLst>
                <a:tab pos="287020" algn="l"/>
              </a:tabLst>
            </a:pPr>
            <a:r>
              <a:rPr sz="2600" spc="-80" dirty="0">
                <a:latin typeface="Times New Roman"/>
                <a:cs typeface="Times New Roman"/>
              </a:rPr>
              <a:t>It </a:t>
            </a:r>
            <a:r>
              <a:rPr sz="2600" spc="-110" dirty="0">
                <a:latin typeface="Times New Roman"/>
                <a:cs typeface="Times New Roman"/>
              </a:rPr>
              <a:t>activates, </a:t>
            </a:r>
            <a:r>
              <a:rPr sz="2600" spc="-140" dirty="0">
                <a:latin typeface="Times New Roman"/>
                <a:cs typeface="Times New Roman"/>
              </a:rPr>
              <a:t>maintains </a:t>
            </a:r>
            <a:r>
              <a:rPr sz="2600" spc="-145" dirty="0">
                <a:latin typeface="Times New Roman"/>
                <a:cs typeface="Times New Roman"/>
              </a:rPr>
              <a:t>and </a:t>
            </a:r>
            <a:r>
              <a:rPr sz="2600" spc="-130" dirty="0">
                <a:latin typeface="Times New Roman"/>
                <a:cs typeface="Times New Roman"/>
              </a:rPr>
              <a:t>deactivates </a:t>
            </a:r>
            <a:r>
              <a:rPr sz="2600" spc="-75" dirty="0">
                <a:latin typeface="Times New Roman"/>
                <a:cs typeface="Times New Roman"/>
              </a:rPr>
              <a:t>the </a:t>
            </a:r>
            <a:r>
              <a:rPr sz="2600" spc="-215" dirty="0">
                <a:latin typeface="Times New Roman"/>
                <a:cs typeface="Times New Roman"/>
              </a:rPr>
              <a:t>physical  </a:t>
            </a:r>
            <a:r>
              <a:rPr sz="2600" spc="-90" dirty="0">
                <a:latin typeface="Times New Roman"/>
                <a:cs typeface="Times New Roman"/>
              </a:rPr>
              <a:t>connection.</a:t>
            </a:r>
            <a:endParaRPr sz="2600">
              <a:latin typeface="Times New Roman"/>
              <a:cs typeface="Times New Roman"/>
            </a:endParaRPr>
          </a:p>
          <a:p>
            <a:pPr marL="286385" marR="816610" indent="-273685">
              <a:lnSpc>
                <a:spcPct val="100000"/>
              </a:lnSpc>
              <a:spcBef>
                <a:spcPts val="600"/>
              </a:spcBef>
              <a:buClr>
                <a:srgbClr val="D24717"/>
              </a:buClr>
              <a:buSzPct val="84615"/>
              <a:buFont typeface="Arial"/>
              <a:buChar char=""/>
              <a:tabLst>
                <a:tab pos="287020" algn="l"/>
              </a:tabLst>
            </a:pPr>
            <a:r>
              <a:rPr sz="2600" spc="-80" dirty="0">
                <a:latin typeface="Times New Roman"/>
                <a:cs typeface="Times New Roman"/>
              </a:rPr>
              <a:t>It </a:t>
            </a:r>
            <a:r>
              <a:rPr sz="2600" spc="-165" dirty="0">
                <a:latin typeface="Times New Roman"/>
                <a:cs typeface="Times New Roman"/>
              </a:rPr>
              <a:t>is </a:t>
            </a:r>
            <a:r>
              <a:rPr sz="2600" spc="-125" dirty="0">
                <a:latin typeface="Times New Roman"/>
                <a:cs typeface="Times New Roman"/>
              </a:rPr>
              <a:t>responsible </a:t>
            </a:r>
            <a:r>
              <a:rPr sz="2600" spc="-95" dirty="0">
                <a:latin typeface="Times New Roman"/>
                <a:cs typeface="Times New Roman"/>
              </a:rPr>
              <a:t>for </a:t>
            </a:r>
            <a:r>
              <a:rPr sz="2600" spc="-125" dirty="0">
                <a:latin typeface="Times New Roman"/>
                <a:cs typeface="Times New Roman"/>
              </a:rPr>
              <a:t>transmission </a:t>
            </a:r>
            <a:r>
              <a:rPr sz="2600" spc="-145" dirty="0">
                <a:latin typeface="Times New Roman"/>
                <a:cs typeface="Times New Roman"/>
              </a:rPr>
              <a:t>and </a:t>
            </a:r>
            <a:r>
              <a:rPr sz="2600" spc="-90" dirty="0">
                <a:latin typeface="Times New Roman"/>
                <a:cs typeface="Times New Roman"/>
              </a:rPr>
              <a:t>reception </a:t>
            </a:r>
            <a:r>
              <a:rPr sz="2600" spc="-155" dirty="0">
                <a:latin typeface="Times New Roman"/>
                <a:cs typeface="Times New Roman"/>
              </a:rPr>
              <a:t>of </a:t>
            </a:r>
            <a:r>
              <a:rPr sz="2600" spc="-210" dirty="0">
                <a:latin typeface="Times New Roman"/>
                <a:cs typeface="Times New Roman"/>
              </a:rPr>
              <a:t>the  </a:t>
            </a:r>
            <a:r>
              <a:rPr sz="2600" spc="-75" dirty="0">
                <a:latin typeface="Times New Roman"/>
                <a:cs typeface="Times New Roman"/>
              </a:rPr>
              <a:t>unstructured </a:t>
            </a:r>
            <a:r>
              <a:rPr sz="2600" spc="-140" dirty="0">
                <a:latin typeface="Times New Roman"/>
                <a:cs typeface="Times New Roman"/>
              </a:rPr>
              <a:t>raw </a:t>
            </a:r>
            <a:r>
              <a:rPr sz="2600" spc="-130" dirty="0">
                <a:latin typeface="Times New Roman"/>
                <a:cs typeface="Times New Roman"/>
              </a:rPr>
              <a:t>data over</a:t>
            </a:r>
            <a:r>
              <a:rPr sz="2600" spc="85" dirty="0">
                <a:latin typeface="Times New Roman"/>
                <a:cs typeface="Times New Roman"/>
              </a:rPr>
              <a:t> </a:t>
            </a:r>
            <a:r>
              <a:rPr sz="2600" spc="-70" dirty="0">
                <a:latin typeface="Times New Roman"/>
                <a:cs typeface="Times New Roman"/>
              </a:rPr>
              <a:t>network.</a:t>
            </a:r>
            <a:endParaRPr sz="2600">
              <a:latin typeface="Times New Roman"/>
              <a:cs typeface="Times New Roman"/>
            </a:endParaRPr>
          </a:p>
          <a:p>
            <a:pPr marL="286385" marR="5080" indent="-273685">
              <a:lnSpc>
                <a:spcPct val="100000"/>
              </a:lnSpc>
              <a:spcBef>
                <a:spcPts val="605"/>
              </a:spcBef>
              <a:buClr>
                <a:srgbClr val="D24717"/>
              </a:buClr>
              <a:buSzPct val="84615"/>
              <a:buFont typeface="Arial"/>
              <a:buChar char=""/>
              <a:tabLst>
                <a:tab pos="287020" algn="l"/>
              </a:tabLst>
            </a:pPr>
            <a:r>
              <a:rPr sz="2600" spc="-195" dirty="0">
                <a:latin typeface="Times New Roman"/>
                <a:cs typeface="Times New Roman"/>
              </a:rPr>
              <a:t>Voltages </a:t>
            </a:r>
            <a:r>
              <a:rPr sz="2600" spc="-145" dirty="0">
                <a:latin typeface="Times New Roman"/>
                <a:cs typeface="Times New Roman"/>
              </a:rPr>
              <a:t>and </a:t>
            </a:r>
            <a:r>
              <a:rPr sz="2600" spc="-130" dirty="0">
                <a:latin typeface="Times New Roman"/>
                <a:cs typeface="Times New Roman"/>
              </a:rPr>
              <a:t>data </a:t>
            </a:r>
            <a:r>
              <a:rPr sz="2600" spc="-95" dirty="0">
                <a:latin typeface="Times New Roman"/>
                <a:cs typeface="Times New Roman"/>
              </a:rPr>
              <a:t>rates </a:t>
            </a:r>
            <a:r>
              <a:rPr sz="2600" spc="-105" dirty="0">
                <a:latin typeface="Times New Roman"/>
                <a:cs typeface="Times New Roman"/>
              </a:rPr>
              <a:t>needed </a:t>
            </a:r>
            <a:r>
              <a:rPr sz="2600" spc="-95" dirty="0">
                <a:latin typeface="Times New Roman"/>
                <a:cs typeface="Times New Roman"/>
              </a:rPr>
              <a:t>for </a:t>
            </a:r>
            <a:r>
              <a:rPr sz="2600" spc="-120" dirty="0">
                <a:latin typeface="Times New Roman"/>
                <a:cs typeface="Times New Roman"/>
              </a:rPr>
              <a:t>transmission </a:t>
            </a:r>
            <a:r>
              <a:rPr sz="2600" spc="-165" dirty="0">
                <a:latin typeface="Times New Roman"/>
                <a:cs typeface="Times New Roman"/>
              </a:rPr>
              <a:t>is </a:t>
            </a:r>
            <a:r>
              <a:rPr sz="2600" spc="-125" dirty="0">
                <a:latin typeface="Times New Roman"/>
                <a:cs typeface="Times New Roman"/>
              </a:rPr>
              <a:t>defined </a:t>
            </a:r>
            <a:r>
              <a:rPr sz="2600" spc="-500" dirty="0">
                <a:latin typeface="Times New Roman"/>
                <a:cs typeface="Times New Roman"/>
              </a:rPr>
              <a:t>in  </a:t>
            </a:r>
            <a:r>
              <a:rPr sz="2600" spc="-75" dirty="0">
                <a:latin typeface="Times New Roman"/>
                <a:cs typeface="Times New Roman"/>
              </a:rPr>
              <a:t>the </a:t>
            </a:r>
            <a:r>
              <a:rPr sz="2600" spc="-170" dirty="0">
                <a:latin typeface="Times New Roman"/>
                <a:cs typeface="Times New Roman"/>
              </a:rPr>
              <a:t>physical</a:t>
            </a:r>
            <a:r>
              <a:rPr sz="2600" spc="-65" dirty="0">
                <a:latin typeface="Times New Roman"/>
                <a:cs typeface="Times New Roman"/>
              </a:rPr>
              <a:t> </a:t>
            </a:r>
            <a:r>
              <a:rPr sz="2600" spc="-145" dirty="0">
                <a:latin typeface="Times New Roman"/>
                <a:cs typeface="Times New Roman"/>
              </a:rPr>
              <a:t>layer.</a:t>
            </a:r>
            <a:endParaRPr sz="2600">
              <a:latin typeface="Times New Roman"/>
              <a:cs typeface="Times New Roman"/>
            </a:endParaRPr>
          </a:p>
          <a:p>
            <a:pPr marL="286385" marR="345440" indent="-273685">
              <a:lnSpc>
                <a:spcPct val="100000"/>
              </a:lnSpc>
              <a:spcBef>
                <a:spcPts val="600"/>
              </a:spcBef>
              <a:buClr>
                <a:srgbClr val="D24717"/>
              </a:buClr>
              <a:buSzPct val="84615"/>
              <a:buFont typeface="Arial"/>
              <a:buChar char=""/>
              <a:tabLst>
                <a:tab pos="287020" algn="l"/>
              </a:tabLst>
            </a:pPr>
            <a:r>
              <a:rPr sz="2600" spc="-80" dirty="0">
                <a:latin typeface="Times New Roman"/>
                <a:cs typeface="Times New Roman"/>
              </a:rPr>
              <a:t>It </a:t>
            </a:r>
            <a:r>
              <a:rPr sz="2600" spc="-105" dirty="0">
                <a:latin typeface="Times New Roman"/>
                <a:cs typeface="Times New Roman"/>
              </a:rPr>
              <a:t>converts </a:t>
            </a:r>
            <a:r>
              <a:rPr sz="2600" spc="-75" dirty="0">
                <a:latin typeface="Times New Roman"/>
                <a:cs typeface="Times New Roman"/>
              </a:rPr>
              <a:t>the </a:t>
            </a:r>
            <a:r>
              <a:rPr sz="2600" spc="-85" dirty="0">
                <a:latin typeface="Times New Roman"/>
                <a:cs typeface="Times New Roman"/>
              </a:rPr>
              <a:t>digital/analog </a:t>
            </a:r>
            <a:r>
              <a:rPr sz="2600" spc="-105" dirty="0">
                <a:latin typeface="Times New Roman"/>
                <a:cs typeface="Times New Roman"/>
              </a:rPr>
              <a:t>bits </a:t>
            </a:r>
            <a:r>
              <a:rPr sz="2600" spc="-80" dirty="0">
                <a:latin typeface="Times New Roman"/>
                <a:cs typeface="Times New Roman"/>
              </a:rPr>
              <a:t>into </a:t>
            </a:r>
            <a:r>
              <a:rPr sz="2600" spc="-95" dirty="0">
                <a:latin typeface="Times New Roman"/>
                <a:cs typeface="Times New Roman"/>
              </a:rPr>
              <a:t>electrical </a:t>
            </a:r>
            <a:r>
              <a:rPr sz="2600" spc="-165" dirty="0">
                <a:latin typeface="Times New Roman"/>
                <a:cs typeface="Times New Roman"/>
              </a:rPr>
              <a:t>signal </a:t>
            </a:r>
            <a:r>
              <a:rPr sz="2600" spc="-430" dirty="0">
                <a:latin typeface="Times New Roman"/>
                <a:cs typeface="Times New Roman"/>
              </a:rPr>
              <a:t>or  </a:t>
            </a:r>
            <a:r>
              <a:rPr sz="2600" spc="-114" dirty="0">
                <a:latin typeface="Times New Roman"/>
                <a:cs typeface="Times New Roman"/>
              </a:rPr>
              <a:t>optical</a:t>
            </a:r>
            <a:r>
              <a:rPr sz="2600" spc="-65" dirty="0">
                <a:latin typeface="Times New Roman"/>
                <a:cs typeface="Times New Roman"/>
              </a:rPr>
              <a:t> </a:t>
            </a:r>
            <a:r>
              <a:rPr sz="2600" spc="-140" dirty="0">
                <a:latin typeface="Times New Roman"/>
                <a:cs typeface="Times New Roman"/>
              </a:rPr>
              <a:t>signals.</a:t>
            </a:r>
            <a:endParaRPr sz="2600">
              <a:latin typeface="Times New Roman"/>
              <a:cs typeface="Times New Roman"/>
            </a:endParaRPr>
          </a:p>
          <a:p>
            <a:pPr marL="286385" indent="-273685">
              <a:lnSpc>
                <a:spcPct val="100000"/>
              </a:lnSpc>
              <a:spcBef>
                <a:spcPts val="600"/>
              </a:spcBef>
              <a:buClr>
                <a:srgbClr val="D24717"/>
              </a:buClr>
              <a:buSzPct val="84615"/>
              <a:buFont typeface="Arial"/>
              <a:buChar char=""/>
              <a:tabLst>
                <a:tab pos="287020" algn="l"/>
              </a:tabLst>
            </a:pPr>
            <a:r>
              <a:rPr sz="2600" spc="-135" dirty="0">
                <a:latin typeface="Times New Roman"/>
                <a:cs typeface="Times New Roman"/>
              </a:rPr>
              <a:t>Data </a:t>
            </a:r>
            <a:r>
              <a:rPr sz="2600" spc="-130" dirty="0">
                <a:latin typeface="Times New Roman"/>
                <a:cs typeface="Times New Roman"/>
              </a:rPr>
              <a:t>encoding </a:t>
            </a:r>
            <a:r>
              <a:rPr sz="2600" spc="-165" dirty="0">
                <a:latin typeface="Times New Roman"/>
                <a:cs typeface="Times New Roman"/>
              </a:rPr>
              <a:t>is </a:t>
            </a:r>
            <a:r>
              <a:rPr sz="2600" spc="-155" dirty="0">
                <a:latin typeface="Times New Roman"/>
                <a:cs typeface="Times New Roman"/>
              </a:rPr>
              <a:t>also </a:t>
            </a:r>
            <a:r>
              <a:rPr sz="2600" spc="-110" dirty="0">
                <a:latin typeface="Times New Roman"/>
                <a:cs typeface="Times New Roman"/>
              </a:rPr>
              <a:t>done </a:t>
            </a:r>
            <a:r>
              <a:rPr sz="2600" spc="-120" dirty="0">
                <a:latin typeface="Times New Roman"/>
                <a:cs typeface="Times New Roman"/>
              </a:rPr>
              <a:t>in </a:t>
            </a:r>
            <a:r>
              <a:rPr sz="2600" spc="-114" dirty="0">
                <a:latin typeface="Times New Roman"/>
                <a:cs typeface="Times New Roman"/>
              </a:rPr>
              <a:t>this</a:t>
            </a:r>
            <a:r>
              <a:rPr sz="2600" spc="350" dirty="0">
                <a:latin typeface="Times New Roman"/>
                <a:cs typeface="Times New Roman"/>
              </a:rPr>
              <a:t> </a:t>
            </a:r>
            <a:r>
              <a:rPr sz="2600" spc="-145" dirty="0">
                <a:latin typeface="Times New Roman"/>
                <a:cs typeface="Times New Roman"/>
              </a:rPr>
              <a:t>layer.</a:t>
            </a:r>
            <a:endParaRPr sz="26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444" y="202438"/>
            <a:ext cx="8150556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1" spc="-265" dirty="0">
                <a:latin typeface="Trebuchet MS"/>
                <a:cs typeface="Trebuchet MS"/>
              </a:rPr>
              <a:t>Layer </a:t>
            </a:r>
            <a:r>
              <a:rPr b="1" spc="-210" dirty="0">
                <a:latin typeface="Trebuchet MS"/>
                <a:cs typeface="Trebuchet MS"/>
              </a:rPr>
              <a:t>2: </a:t>
            </a:r>
            <a:r>
              <a:rPr b="1" spc="-80" dirty="0">
                <a:latin typeface="Trebuchet MS"/>
                <a:cs typeface="Trebuchet MS"/>
              </a:rPr>
              <a:t>Data </a:t>
            </a:r>
            <a:r>
              <a:rPr b="1" spc="-204" dirty="0">
                <a:latin typeface="Trebuchet MS"/>
                <a:cs typeface="Trebuchet MS"/>
              </a:rPr>
              <a:t>Link </a:t>
            </a:r>
            <a:r>
              <a:rPr b="1" spc="-265">
                <a:latin typeface="Trebuchet MS"/>
                <a:cs typeface="Trebuchet MS"/>
              </a:rPr>
              <a:t>Layer</a:t>
            </a:r>
            <a:r>
              <a:rPr b="1" spc="-395">
                <a:latin typeface="Trebuchet MS"/>
                <a:cs typeface="Trebuchet MS"/>
              </a:rPr>
              <a:t> </a:t>
            </a:r>
            <a:endParaRPr b="1" spc="-425" dirty="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93444" y="1410970"/>
            <a:ext cx="7512050" cy="4318000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286385" marR="781050" indent="-273685">
              <a:lnSpc>
                <a:spcPts val="2590"/>
              </a:lnSpc>
              <a:spcBef>
                <a:spcPts val="425"/>
              </a:spcBef>
              <a:buClr>
                <a:srgbClr val="D24717"/>
              </a:buClr>
              <a:buSzPct val="85416"/>
              <a:buFont typeface="Arial"/>
              <a:buChar char=""/>
              <a:tabLst>
                <a:tab pos="286385" algn="l"/>
                <a:tab pos="287020" algn="l"/>
              </a:tabLst>
            </a:pPr>
            <a:r>
              <a:rPr sz="2400" spc="-130" dirty="0">
                <a:latin typeface="Times New Roman"/>
                <a:cs typeface="Times New Roman"/>
              </a:rPr>
              <a:t>Data </a:t>
            </a:r>
            <a:r>
              <a:rPr sz="2400" spc="-120" dirty="0">
                <a:latin typeface="Times New Roman"/>
                <a:cs typeface="Times New Roman"/>
              </a:rPr>
              <a:t>link </a:t>
            </a:r>
            <a:r>
              <a:rPr sz="2400" spc="-140" dirty="0">
                <a:latin typeface="Times New Roman"/>
                <a:cs typeface="Times New Roman"/>
              </a:rPr>
              <a:t>layer </a:t>
            </a:r>
            <a:r>
              <a:rPr sz="2400" spc="-125" dirty="0">
                <a:latin typeface="Times New Roman"/>
                <a:cs typeface="Times New Roman"/>
              </a:rPr>
              <a:t>synchronizes </a:t>
            </a:r>
            <a:r>
              <a:rPr sz="2400" spc="-70" dirty="0">
                <a:latin typeface="Times New Roman"/>
                <a:cs typeface="Times New Roman"/>
              </a:rPr>
              <a:t>the </a:t>
            </a:r>
            <a:r>
              <a:rPr sz="2400" spc="-95" dirty="0">
                <a:latin typeface="Times New Roman"/>
                <a:cs typeface="Times New Roman"/>
              </a:rPr>
              <a:t>information </a:t>
            </a:r>
            <a:r>
              <a:rPr sz="2400" spc="-130" dirty="0">
                <a:latin typeface="Times New Roman"/>
                <a:cs typeface="Times New Roman"/>
              </a:rPr>
              <a:t>which </a:t>
            </a:r>
            <a:r>
              <a:rPr sz="2400" spc="-150" dirty="0">
                <a:latin typeface="Times New Roman"/>
                <a:cs typeface="Times New Roman"/>
              </a:rPr>
              <a:t>is </a:t>
            </a:r>
            <a:r>
              <a:rPr sz="2400" spc="-35" dirty="0">
                <a:latin typeface="Times New Roman"/>
                <a:cs typeface="Times New Roman"/>
              </a:rPr>
              <a:t>to </a:t>
            </a:r>
            <a:r>
              <a:rPr sz="2400" spc="-110" dirty="0">
                <a:latin typeface="Times New Roman"/>
                <a:cs typeface="Times New Roman"/>
              </a:rPr>
              <a:t>be  </a:t>
            </a:r>
            <a:r>
              <a:rPr sz="2400" spc="-75" dirty="0">
                <a:latin typeface="Times New Roman"/>
                <a:cs typeface="Times New Roman"/>
              </a:rPr>
              <a:t>transmitted </a:t>
            </a:r>
            <a:r>
              <a:rPr sz="2400" spc="-125" dirty="0">
                <a:latin typeface="Times New Roman"/>
                <a:cs typeface="Times New Roman"/>
              </a:rPr>
              <a:t>over </a:t>
            </a:r>
            <a:r>
              <a:rPr sz="2400" spc="-70" dirty="0">
                <a:latin typeface="Times New Roman"/>
                <a:cs typeface="Times New Roman"/>
              </a:rPr>
              <a:t>the </a:t>
            </a:r>
            <a:r>
              <a:rPr sz="2400" spc="-155" dirty="0">
                <a:latin typeface="Times New Roman"/>
                <a:cs typeface="Times New Roman"/>
              </a:rPr>
              <a:t>physical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135" dirty="0">
                <a:latin typeface="Times New Roman"/>
                <a:cs typeface="Times New Roman"/>
              </a:rPr>
              <a:t>layer.</a:t>
            </a:r>
            <a:endParaRPr sz="2400">
              <a:latin typeface="Times New Roman"/>
              <a:cs typeface="Times New Roman"/>
            </a:endParaRPr>
          </a:p>
          <a:p>
            <a:pPr marL="286385" indent="-273685">
              <a:lnSpc>
                <a:spcPts val="2735"/>
              </a:lnSpc>
              <a:spcBef>
                <a:spcPts val="280"/>
              </a:spcBef>
              <a:buClr>
                <a:srgbClr val="D24717"/>
              </a:buClr>
              <a:buSzPct val="85416"/>
              <a:buFont typeface="Arial"/>
              <a:buChar char=""/>
              <a:tabLst>
                <a:tab pos="286385" algn="l"/>
                <a:tab pos="287020" algn="l"/>
              </a:tabLst>
            </a:pPr>
            <a:r>
              <a:rPr sz="2400" spc="-120" dirty="0">
                <a:latin typeface="Times New Roman"/>
                <a:cs typeface="Times New Roman"/>
              </a:rPr>
              <a:t>The </a:t>
            </a:r>
            <a:r>
              <a:rPr sz="2400" spc="-140" dirty="0">
                <a:latin typeface="Times New Roman"/>
                <a:cs typeface="Times New Roman"/>
              </a:rPr>
              <a:t>main </a:t>
            </a:r>
            <a:r>
              <a:rPr sz="2400" spc="-105" dirty="0">
                <a:latin typeface="Times New Roman"/>
                <a:cs typeface="Times New Roman"/>
              </a:rPr>
              <a:t>function </a:t>
            </a:r>
            <a:r>
              <a:rPr sz="2400" spc="-140" dirty="0">
                <a:latin typeface="Times New Roman"/>
                <a:cs typeface="Times New Roman"/>
              </a:rPr>
              <a:t>of </a:t>
            </a:r>
            <a:r>
              <a:rPr sz="2400" spc="-105" dirty="0">
                <a:latin typeface="Times New Roman"/>
                <a:cs typeface="Times New Roman"/>
              </a:rPr>
              <a:t>this </a:t>
            </a:r>
            <a:r>
              <a:rPr sz="2400" spc="-140" dirty="0">
                <a:latin typeface="Times New Roman"/>
                <a:cs typeface="Times New Roman"/>
              </a:rPr>
              <a:t>layer </a:t>
            </a:r>
            <a:r>
              <a:rPr sz="2400" spc="-150" dirty="0">
                <a:latin typeface="Times New Roman"/>
                <a:cs typeface="Times New Roman"/>
              </a:rPr>
              <a:t>is </a:t>
            </a:r>
            <a:r>
              <a:rPr sz="2400" spc="-35" dirty="0">
                <a:latin typeface="Times New Roman"/>
                <a:cs typeface="Times New Roman"/>
              </a:rPr>
              <a:t>to </a:t>
            </a:r>
            <a:r>
              <a:rPr sz="2400" spc="-155" dirty="0">
                <a:latin typeface="Times New Roman"/>
                <a:cs typeface="Times New Roman"/>
              </a:rPr>
              <a:t>make </a:t>
            </a:r>
            <a:r>
              <a:rPr sz="2400" spc="-95" dirty="0">
                <a:latin typeface="Times New Roman"/>
                <a:cs typeface="Times New Roman"/>
              </a:rPr>
              <a:t>sure </a:t>
            </a:r>
            <a:r>
              <a:rPr sz="2400" spc="-120" dirty="0">
                <a:latin typeface="Times New Roman"/>
                <a:cs typeface="Times New Roman"/>
              </a:rPr>
              <a:t>data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spc="-85" dirty="0">
                <a:latin typeface="Times New Roman"/>
                <a:cs typeface="Times New Roman"/>
              </a:rPr>
              <a:t>transfer </a:t>
            </a:r>
            <a:r>
              <a:rPr sz="2400" spc="-150" dirty="0">
                <a:latin typeface="Times New Roman"/>
                <a:cs typeface="Times New Roman"/>
              </a:rPr>
              <a:t>is</a:t>
            </a:r>
            <a:endParaRPr sz="2400">
              <a:latin typeface="Times New Roman"/>
              <a:cs typeface="Times New Roman"/>
            </a:endParaRPr>
          </a:p>
          <a:p>
            <a:pPr marL="286385">
              <a:lnSpc>
                <a:spcPts val="2735"/>
              </a:lnSpc>
            </a:pPr>
            <a:r>
              <a:rPr sz="2400" spc="-20" dirty="0">
                <a:latin typeface="Times New Roman"/>
                <a:cs typeface="Times New Roman"/>
              </a:rPr>
              <a:t>error </a:t>
            </a:r>
            <a:r>
              <a:rPr sz="2400" spc="-95" dirty="0">
                <a:latin typeface="Times New Roman"/>
                <a:cs typeface="Times New Roman"/>
              </a:rPr>
              <a:t>free </a:t>
            </a:r>
            <a:r>
              <a:rPr sz="2400" spc="-110" dirty="0">
                <a:latin typeface="Times New Roman"/>
                <a:cs typeface="Times New Roman"/>
              </a:rPr>
              <a:t>from </a:t>
            </a:r>
            <a:r>
              <a:rPr sz="2400" spc="-100" dirty="0">
                <a:latin typeface="Times New Roman"/>
                <a:cs typeface="Times New Roman"/>
              </a:rPr>
              <a:t>one node </a:t>
            </a:r>
            <a:r>
              <a:rPr sz="2400" spc="-35" dirty="0">
                <a:latin typeface="Times New Roman"/>
                <a:cs typeface="Times New Roman"/>
              </a:rPr>
              <a:t>to </a:t>
            </a:r>
            <a:r>
              <a:rPr sz="2400" spc="-90" dirty="0">
                <a:latin typeface="Times New Roman"/>
                <a:cs typeface="Times New Roman"/>
              </a:rPr>
              <a:t>another, </a:t>
            </a:r>
            <a:r>
              <a:rPr sz="2400" spc="-125" dirty="0">
                <a:latin typeface="Times New Roman"/>
                <a:cs typeface="Times New Roman"/>
              </a:rPr>
              <a:t>over </a:t>
            </a:r>
            <a:r>
              <a:rPr sz="2400" spc="-70" dirty="0">
                <a:latin typeface="Times New Roman"/>
                <a:cs typeface="Times New Roman"/>
              </a:rPr>
              <a:t>the </a:t>
            </a:r>
            <a:r>
              <a:rPr sz="2400" spc="-155" dirty="0">
                <a:latin typeface="Times New Roman"/>
                <a:cs typeface="Times New Roman"/>
              </a:rPr>
              <a:t>physical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spc="-135" dirty="0">
                <a:latin typeface="Times New Roman"/>
                <a:cs typeface="Times New Roman"/>
              </a:rPr>
              <a:t>layer.</a:t>
            </a:r>
            <a:endParaRPr sz="2400">
              <a:latin typeface="Times New Roman"/>
              <a:cs typeface="Times New Roman"/>
            </a:endParaRPr>
          </a:p>
          <a:p>
            <a:pPr marL="286385" marR="5080" indent="-273685">
              <a:lnSpc>
                <a:spcPts val="2590"/>
              </a:lnSpc>
              <a:spcBef>
                <a:spcPts val="640"/>
              </a:spcBef>
              <a:buClr>
                <a:srgbClr val="D24717"/>
              </a:buClr>
              <a:buSzPct val="85416"/>
              <a:buFont typeface="Arial"/>
              <a:buChar char=""/>
              <a:tabLst>
                <a:tab pos="286385" algn="l"/>
                <a:tab pos="287020" algn="l"/>
              </a:tabLst>
            </a:pPr>
            <a:r>
              <a:rPr sz="2400" spc="-114" dirty="0">
                <a:latin typeface="Times New Roman"/>
                <a:cs typeface="Times New Roman"/>
              </a:rPr>
              <a:t>Transmitting </a:t>
            </a:r>
            <a:r>
              <a:rPr sz="2400" spc="-135" dirty="0">
                <a:latin typeface="Times New Roman"/>
                <a:cs typeface="Times New Roman"/>
              </a:rPr>
              <a:t>and </a:t>
            </a:r>
            <a:r>
              <a:rPr sz="2400" spc="-120" dirty="0">
                <a:latin typeface="Times New Roman"/>
                <a:cs typeface="Times New Roman"/>
              </a:rPr>
              <a:t>receiving data </a:t>
            </a:r>
            <a:r>
              <a:rPr sz="2400" spc="-130" dirty="0">
                <a:latin typeface="Times New Roman"/>
                <a:cs typeface="Times New Roman"/>
              </a:rPr>
              <a:t>frames </a:t>
            </a:r>
            <a:r>
              <a:rPr sz="2400" spc="-120" dirty="0">
                <a:latin typeface="Times New Roman"/>
                <a:cs typeface="Times New Roman"/>
              </a:rPr>
              <a:t>sequentially </a:t>
            </a:r>
            <a:r>
              <a:rPr sz="2400" spc="-150" dirty="0">
                <a:latin typeface="Times New Roman"/>
                <a:cs typeface="Times New Roman"/>
              </a:rPr>
              <a:t>is managed </a:t>
            </a:r>
            <a:r>
              <a:rPr sz="2400" spc="-185" dirty="0">
                <a:latin typeface="Times New Roman"/>
                <a:cs typeface="Times New Roman"/>
              </a:rPr>
              <a:t>by  </a:t>
            </a:r>
            <a:r>
              <a:rPr sz="2400" spc="-105" dirty="0">
                <a:latin typeface="Times New Roman"/>
                <a:cs typeface="Times New Roman"/>
              </a:rPr>
              <a:t>this</a:t>
            </a:r>
            <a:r>
              <a:rPr sz="2400" spc="-75" dirty="0">
                <a:latin typeface="Times New Roman"/>
                <a:cs typeface="Times New Roman"/>
              </a:rPr>
              <a:t> </a:t>
            </a:r>
            <a:r>
              <a:rPr sz="2400" spc="-135" dirty="0">
                <a:latin typeface="Times New Roman"/>
                <a:cs typeface="Times New Roman"/>
              </a:rPr>
              <a:t>layer.</a:t>
            </a:r>
            <a:endParaRPr sz="2400">
              <a:latin typeface="Times New Roman"/>
              <a:cs typeface="Times New Roman"/>
            </a:endParaRPr>
          </a:p>
          <a:p>
            <a:pPr marL="286385" marR="342265" indent="-273685">
              <a:lnSpc>
                <a:spcPts val="2590"/>
              </a:lnSpc>
              <a:spcBef>
                <a:spcPts val="605"/>
              </a:spcBef>
              <a:buClr>
                <a:srgbClr val="D24717"/>
              </a:buClr>
              <a:buSzPct val="85416"/>
              <a:buFont typeface="Arial"/>
              <a:buChar char=""/>
              <a:tabLst>
                <a:tab pos="286385" algn="l"/>
                <a:tab pos="287020" algn="l"/>
              </a:tabLst>
            </a:pPr>
            <a:r>
              <a:rPr sz="2400" spc="-140" dirty="0">
                <a:latin typeface="Times New Roman"/>
                <a:cs typeface="Times New Roman"/>
              </a:rPr>
              <a:t>This layer </a:t>
            </a:r>
            <a:r>
              <a:rPr sz="2400" spc="-135" dirty="0">
                <a:latin typeface="Times New Roman"/>
                <a:cs typeface="Times New Roman"/>
              </a:rPr>
              <a:t>sends and </a:t>
            </a:r>
            <a:r>
              <a:rPr sz="2400" spc="-100" dirty="0">
                <a:latin typeface="Times New Roman"/>
                <a:cs typeface="Times New Roman"/>
              </a:rPr>
              <a:t>expects </a:t>
            </a:r>
            <a:r>
              <a:rPr sz="2400" spc="-120" dirty="0">
                <a:latin typeface="Times New Roman"/>
                <a:cs typeface="Times New Roman"/>
              </a:rPr>
              <a:t>acknowledgements </a:t>
            </a:r>
            <a:r>
              <a:rPr sz="2400" spc="-85" dirty="0">
                <a:latin typeface="Times New Roman"/>
                <a:cs typeface="Times New Roman"/>
              </a:rPr>
              <a:t>for </a:t>
            </a:r>
            <a:r>
              <a:rPr sz="2400" spc="-125" dirty="0">
                <a:latin typeface="Times New Roman"/>
                <a:cs typeface="Times New Roman"/>
              </a:rPr>
              <a:t>frames  </a:t>
            </a:r>
            <a:r>
              <a:rPr sz="2400" spc="-114" dirty="0">
                <a:latin typeface="Times New Roman"/>
                <a:cs typeface="Times New Roman"/>
              </a:rPr>
              <a:t>received </a:t>
            </a:r>
            <a:r>
              <a:rPr sz="2400" spc="-135" dirty="0">
                <a:latin typeface="Times New Roman"/>
                <a:cs typeface="Times New Roman"/>
              </a:rPr>
              <a:t>and </a:t>
            </a:r>
            <a:r>
              <a:rPr sz="2400" spc="-90" dirty="0">
                <a:latin typeface="Times New Roman"/>
                <a:cs typeface="Times New Roman"/>
              </a:rPr>
              <a:t>sent </a:t>
            </a:r>
            <a:r>
              <a:rPr sz="2400" spc="-120" dirty="0">
                <a:latin typeface="Times New Roman"/>
                <a:cs typeface="Times New Roman"/>
              </a:rPr>
              <a:t>respectively. </a:t>
            </a:r>
            <a:r>
              <a:rPr sz="2400" spc="-135" dirty="0">
                <a:latin typeface="Times New Roman"/>
                <a:cs typeface="Times New Roman"/>
              </a:rPr>
              <a:t>Resending </a:t>
            </a:r>
            <a:r>
              <a:rPr sz="2400" spc="-140" dirty="0">
                <a:latin typeface="Times New Roman"/>
                <a:cs typeface="Times New Roman"/>
              </a:rPr>
              <a:t>of </a:t>
            </a:r>
            <a:r>
              <a:rPr sz="2400" spc="-80" dirty="0">
                <a:latin typeface="Times New Roman"/>
                <a:cs typeface="Times New Roman"/>
              </a:rPr>
              <a:t>non-  </a:t>
            </a:r>
            <a:r>
              <a:rPr sz="2400" spc="-120" dirty="0">
                <a:latin typeface="Times New Roman"/>
                <a:cs typeface="Times New Roman"/>
              </a:rPr>
              <a:t>acknowledgement </a:t>
            </a:r>
            <a:r>
              <a:rPr sz="2400" spc="-114" dirty="0">
                <a:latin typeface="Times New Roman"/>
                <a:cs typeface="Times New Roman"/>
              </a:rPr>
              <a:t>received </a:t>
            </a:r>
            <a:r>
              <a:rPr sz="2400" spc="-130" dirty="0">
                <a:latin typeface="Times New Roman"/>
                <a:cs typeface="Times New Roman"/>
              </a:rPr>
              <a:t>frames </a:t>
            </a:r>
            <a:r>
              <a:rPr sz="2400" spc="-150" dirty="0">
                <a:latin typeface="Times New Roman"/>
                <a:cs typeface="Times New Roman"/>
              </a:rPr>
              <a:t>is </a:t>
            </a:r>
            <a:r>
              <a:rPr sz="2400" spc="-145" dirty="0">
                <a:latin typeface="Times New Roman"/>
                <a:cs typeface="Times New Roman"/>
              </a:rPr>
              <a:t>also </a:t>
            </a:r>
            <a:r>
              <a:rPr sz="2400" spc="-120" dirty="0">
                <a:latin typeface="Times New Roman"/>
                <a:cs typeface="Times New Roman"/>
              </a:rPr>
              <a:t>handled </a:t>
            </a:r>
            <a:r>
              <a:rPr sz="2400" spc="-185" dirty="0">
                <a:latin typeface="Times New Roman"/>
                <a:cs typeface="Times New Roman"/>
              </a:rPr>
              <a:t>by </a:t>
            </a:r>
            <a:r>
              <a:rPr sz="2400" spc="-110" dirty="0">
                <a:latin typeface="Times New Roman"/>
                <a:cs typeface="Times New Roman"/>
              </a:rPr>
              <a:t>this</a:t>
            </a:r>
            <a:r>
              <a:rPr sz="2400" spc="80" dirty="0">
                <a:latin typeface="Times New Roman"/>
                <a:cs typeface="Times New Roman"/>
              </a:rPr>
              <a:t> </a:t>
            </a:r>
            <a:r>
              <a:rPr sz="2400" spc="-135" dirty="0">
                <a:latin typeface="Times New Roman"/>
                <a:cs typeface="Times New Roman"/>
              </a:rPr>
              <a:t>layer.</a:t>
            </a:r>
            <a:endParaRPr sz="2400">
              <a:latin typeface="Times New Roman"/>
              <a:cs typeface="Times New Roman"/>
            </a:endParaRPr>
          </a:p>
          <a:p>
            <a:pPr marL="286385" marR="59055" indent="-273685">
              <a:lnSpc>
                <a:spcPct val="90000"/>
              </a:lnSpc>
              <a:spcBef>
                <a:spcPts val="565"/>
              </a:spcBef>
              <a:buClr>
                <a:srgbClr val="D24717"/>
              </a:buClr>
              <a:buSzPct val="85416"/>
              <a:buFont typeface="Arial"/>
              <a:buChar char=""/>
              <a:tabLst>
                <a:tab pos="286385" algn="l"/>
                <a:tab pos="287020" algn="l"/>
              </a:tabLst>
            </a:pPr>
            <a:r>
              <a:rPr sz="2400" spc="-140" dirty="0">
                <a:latin typeface="Times New Roman"/>
                <a:cs typeface="Times New Roman"/>
              </a:rPr>
              <a:t>This layer </a:t>
            </a:r>
            <a:r>
              <a:rPr sz="2400" spc="-130" dirty="0">
                <a:latin typeface="Times New Roman"/>
                <a:cs typeface="Times New Roman"/>
              </a:rPr>
              <a:t>establishes </a:t>
            </a:r>
            <a:r>
              <a:rPr sz="2400" spc="-190" dirty="0">
                <a:latin typeface="Times New Roman"/>
                <a:cs typeface="Times New Roman"/>
              </a:rPr>
              <a:t>a </a:t>
            </a:r>
            <a:r>
              <a:rPr sz="2400" spc="-130" dirty="0">
                <a:latin typeface="Times New Roman"/>
                <a:cs typeface="Times New Roman"/>
              </a:rPr>
              <a:t>logical </a:t>
            </a:r>
            <a:r>
              <a:rPr sz="2400" spc="-140" dirty="0">
                <a:latin typeface="Times New Roman"/>
                <a:cs typeface="Times New Roman"/>
              </a:rPr>
              <a:t>layer </a:t>
            </a:r>
            <a:r>
              <a:rPr sz="2400" spc="-100" dirty="0">
                <a:latin typeface="Times New Roman"/>
                <a:cs typeface="Times New Roman"/>
              </a:rPr>
              <a:t>between two </a:t>
            </a:r>
            <a:r>
              <a:rPr sz="2400" spc="-114" dirty="0">
                <a:latin typeface="Times New Roman"/>
                <a:cs typeface="Times New Roman"/>
              </a:rPr>
              <a:t>nodes </a:t>
            </a:r>
            <a:r>
              <a:rPr sz="2400" spc="-135" dirty="0">
                <a:latin typeface="Times New Roman"/>
                <a:cs typeface="Times New Roman"/>
              </a:rPr>
              <a:t>and </a:t>
            </a:r>
            <a:r>
              <a:rPr sz="2400" spc="-150" dirty="0">
                <a:latin typeface="Times New Roman"/>
                <a:cs typeface="Times New Roman"/>
              </a:rPr>
              <a:t>also  </a:t>
            </a:r>
            <a:r>
              <a:rPr sz="2400" spc="-160" dirty="0">
                <a:latin typeface="Times New Roman"/>
                <a:cs typeface="Times New Roman"/>
              </a:rPr>
              <a:t>manages </a:t>
            </a:r>
            <a:r>
              <a:rPr sz="2400" spc="-70" dirty="0">
                <a:latin typeface="Times New Roman"/>
                <a:cs typeface="Times New Roman"/>
              </a:rPr>
              <a:t>the </a:t>
            </a:r>
            <a:r>
              <a:rPr sz="2400" spc="-125" dirty="0">
                <a:latin typeface="Times New Roman"/>
                <a:cs typeface="Times New Roman"/>
              </a:rPr>
              <a:t>Frame </a:t>
            </a:r>
            <a:r>
              <a:rPr sz="2400" spc="-105" dirty="0">
                <a:latin typeface="Times New Roman"/>
                <a:cs typeface="Times New Roman"/>
              </a:rPr>
              <a:t>traffic </a:t>
            </a:r>
            <a:r>
              <a:rPr sz="2400" spc="-75" dirty="0">
                <a:latin typeface="Times New Roman"/>
                <a:cs typeface="Times New Roman"/>
              </a:rPr>
              <a:t>control </a:t>
            </a:r>
            <a:r>
              <a:rPr sz="2400" spc="-125" dirty="0">
                <a:latin typeface="Times New Roman"/>
                <a:cs typeface="Times New Roman"/>
              </a:rPr>
              <a:t>over </a:t>
            </a:r>
            <a:r>
              <a:rPr sz="2400" spc="-75" dirty="0">
                <a:latin typeface="Times New Roman"/>
                <a:cs typeface="Times New Roman"/>
              </a:rPr>
              <a:t>the </a:t>
            </a:r>
            <a:r>
              <a:rPr sz="2400" spc="-65" dirty="0">
                <a:latin typeface="Times New Roman"/>
                <a:cs typeface="Times New Roman"/>
              </a:rPr>
              <a:t>network. </a:t>
            </a:r>
            <a:r>
              <a:rPr sz="2400" spc="-75" dirty="0">
                <a:latin typeface="Times New Roman"/>
                <a:cs typeface="Times New Roman"/>
              </a:rPr>
              <a:t>It </a:t>
            </a:r>
            <a:r>
              <a:rPr sz="2400" spc="-155" dirty="0">
                <a:latin typeface="Times New Roman"/>
                <a:cs typeface="Times New Roman"/>
              </a:rPr>
              <a:t>signals </a:t>
            </a:r>
            <a:r>
              <a:rPr sz="2400" spc="-70" dirty="0">
                <a:latin typeface="Times New Roman"/>
                <a:cs typeface="Times New Roman"/>
              </a:rPr>
              <a:t>the  </a:t>
            </a:r>
            <a:r>
              <a:rPr sz="2400" spc="-90" dirty="0">
                <a:latin typeface="Times New Roman"/>
                <a:cs typeface="Times New Roman"/>
              </a:rPr>
              <a:t>transmitting </a:t>
            </a:r>
            <a:r>
              <a:rPr sz="2400" spc="-100" dirty="0">
                <a:latin typeface="Times New Roman"/>
                <a:cs typeface="Times New Roman"/>
              </a:rPr>
              <a:t>node </a:t>
            </a:r>
            <a:r>
              <a:rPr sz="2400" spc="-35" dirty="0">
                <a:latin typeface="Times New Roman"/>
                <a:cs typeface="Times New Roman"/>
              </a:rPr>
              <a:t>to </a:t>
            </a:r>
            <a:r>
              <a:rPr sz="2400" spc="-60" dirty="0">
                <a:latin typeface="Times New Roman"/>
                <a:cs typeface="Times New Roman"/>
              </a:rPr>
              <a:t>stop, </a:t>
            </a:r>
            <a:r>
              <a:rPr sz="2400" spc="-120" dirty="0">
                <a:latin typeface="Times New Roman"/>
                <a:cs typeface="Times New Roman"/>
              </a:rPr>
              <a:t>when </a:t>
            </a:r>
            <a:r>
              <a:rPr sz="2400" spc="-70" dirty="0">
                <a:latin typeface="Times New Roman"/>
                <a:cs typeface="Times New Roman"/>
              </a:rPr>
              <a:t>the </a:t>
            </a:r>
            <a:r>
              <a:rPr sz="2400" spc="-114" dirty="0">
                <a:latin typeface="Times New Roman"/>
                <a:cs typeface="Times New Roman"/>
              </a:rPr>
              <a:t>frame buffers </a:t>
            </a:r>
            <a:r>
              <a:rPr sz="2400" spc="-100" dirty="0">
                <a:latin typeface="Times New Roman"/>
                <a:cs typeface="Times New Roman"/>
              </a:rPr>
              <a:t>are</a:t>
            </a:r>
            <a:r>
              <a:rPr sz="2400" spc="15" dirty="0">
                <a:latin typeface="Times New Roman"/>
                <a:cs typeface="Times New Roman"/>
              </a:rPr>
              <a:t> </a:t>
            </a:r>
            <a:r>
              <a:rPr sz="2400" spc="-75" dirty="0">
                <a:latin typeface="Times New Roman"/>
                <a:cs typeface="Times New Roman"/>
              </a:rPr>
              <a:t>full.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444" y="202438"/>
            <a:ext cx="7693356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1" spc="-265" dirty="0">
                <a:latin typeface="Trebuchet MS"/>
                <a:cs typeface="Trebuchet MS"/>
              </a:rPr>
              <a:t>Layer </a:t>
            </a:r>
            <a:r>
              <a:rPr b="1" spc="-210" dirty="0">
                <a:latin typeface="Trebuchet MS"/>
                <a:cs typeface="Trebuchet MS"/>
              </a:rPr>
              <a:t>3: </a:t>
            </a:r>
            <a:r>
              <a:rPr b="1" spc="-280" dirty="0">
                <a:latin typeface="Trebuchet MS"/>
                <a:cs typeface="Trebuchet MS"/>
              </a:rPr>
              <a:t>The </a:t>
            </a:r>
            <a:r>
              <a:rPr b="1" spc="-245" dirty="0">
                <a:latin typeface="Trebuchet MS"/>
                <a:cs typeface="Trebuchet MS"/>
              </a:rPr>
              <a:t>Network </a:t>
            </a:r>
            <a:r>
              <a:rPr b="1" spc="-265">
                <a:latin typeface="Trebuchet MS"/>
                <a:cs typeface="Trebuchet MS"/>
              </a:rPr>
              <a:t>Layer</a:t>
            </a:r>
            <a:r>
              <a:rPr b="1" spc="-145">
                <a:latin typeface="Trebuchet MS"/>
                <a:cs typeface="Trebuchet MS"/>
              </a:rPr>
              <a:t> </a:t>
            </a:r>
            <a:endParaRPr b="1" spc="-425" dirty="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654685" marR="5080" indent="-273685">
              <a:lnSpc>
                <a:spcPct val="100000"/>
              </a:lnSpc>
              <a:spcBef>
                <a:spcPts val="105"/>
              </a:spcBef>
              <a:buClr>
                <a:srgbClr val="D24717"/>
              </a:buClr>
              <a:buSzPct val="84615"/>
              <a:buFont typeface="Arial"/>
              <a:buChar char=""/>
              <a:tabLst>
                <a:tab pos="655955" algn="l"/>
              </a:tabLst>
            </a:pPr>
            <a:r>
              <a:rPr spc="-80" dirty="0"/>
              <a:t>It </a:t>
            </a:r>
            <a:r>
              <a:rPr spc="-85" dirty="0"/>
              <a:t>routes </a:t>
            </a:r>
            <a:r>
              <a:rPr spc="-75" dirty="0"/>
              <a:t>the </a:t>
            </a:r>
            <a:r>
              <a:rPr spc="-165" dirty="0"/>
              <a:t>signal </a:t>
            </a:r>
            <a:r>
              <a:rPr spc="-105" dirty="0"/>
              <a:t>through </a:t>
            </a:r>
            <a:r>
              <a:rPr spc="-100" dirty="0"/>
              <a:t>different </a:t>
            </a:r>
            <a:r>
              <a:rPr spc="-140" dirty="0"/>
              <a:t>channels </a:t>
            </a:r>
            <a:r>
              <a:rPr spc="-114" dirty="0"/>
              <a:t>from </a:t>
            </a:r>
            <a:r>
              <a:rPr spc="-110" dirty="0"/>
              <a:t>one </a:t>
            </a:r>
            <a:r>
              <a:rPr spc="-185" dirty="0"/>
              <a:t>node  </a:t>
            </a:r>
            <a:r>
              <a:rPr spc="-35" dirty="0"/>
              <a:t>to</a:t>
            </a:r>
            <a:r>
              <a:rPr spc="-80" dirty="0"/>
              <a:t> </a:t>
            </a:r>
            <a:r>
              <a:rPr spc="-75" dirty="0"/>
              <a:t>other.</a:t>
            </a:r>
          </a:p>
          <a:p>
            <a:pPr marL="654685" indent="-273685">
              <a:lnSpc>
                <a:spcPct val="100000"/>
              </a:lnSpc>
              <a:spcBef>
                <a:spcPts val="600"/>
              </a:spcBef>
              <a:buClr>
                <a:srgbClr val="D24717"/>
              </a:buClr>
              <a:buSzPct val="84615"/>
              <a:buFont typeface="Arial"/>
              <a:buChar char=""/>
              <a:tabLst>
                <a:tab pos="655955" algn="l"/>
              </a:tabLst>
            </a:pPr>
            <a:r>
              <a:rPr spc="-80" dirty="0"/>
              <a:t>It </a:t>
            </a:r>
            <a:r>
              <a:rPr spc="-135" dirty="0"/>
              <a:t>acts </a:t>
            </a:r>
            <a:r>
              <a:rPr spc="-204" dirty="0"/>
              <a:t>as a </a:t>
            </a:r>
            <a:r>
              <a:rPr spc="-95" dirty="0"/>
              <a:t>network </a:t>
            </a:r>
            <a:r>
              <a:rPr spc="-80" dirty="0"/>
              <a:t>controller. It </a:t>
            </a:r>
            <a:r>
              <a:rPr spc="-175" dirty="0"/>
              <a:t>manages </a:t>
            </a:r>
            <a:r>
              <a:rPr spc="-80" dirty="0"/>
              <a:t>the </a:t>
            </a:r>
            <a:r>
              <a:rPr spc="-135" dirty="0"/>
              <a:t>Subnet</a:t>
            </a:r>
            <a:r>
              <a:rPr spc="-459" dirty="0"/>
              <a:t> </a:t>
            </a:r>
            <a:r>
              <a:rPr spc="-95" dirty="0"/>
              <a:t>traffic.</a:t>
            </a:r>
          </a:p>
          <a:p>
            <a:pPr marL="654685" indent="-273685">
              <a:lnSpc>
                <a:spcPct val="100000"/>
              </a:lnSpc>
              <a:spcBef>
                <a:spcPts val="600"/>
              </a:spcBef>
              <a:buClr>
                <a:srgbClr val="D24717"/>
              </a:buClr>
              <a:buSzPct val="84615"/>
              <a:buFont typeface="Arial"/>
              <a:buChar char=""/>
              <a:tabLst>
                <a:tab pos="655955" algn="l"/>
              </a:tabLst>
            </a:pPr>
            <a:r>
              <a:rPr spc="-80" dirty="0"/>
              <a:t>It </a:t>
            </a:r>
            <a:r>
              <a:rPr spc="-130" dirty="0"/>
              <a:t>decides </a:t>
            </a:r>
            <a:r>
              <a:rPr spc="-200" dirty="0"/>
              <a:t>by </a:t>
            </a:r>
            <a:r>
              <a:rPr spc="-140" dirty="0"/>
              <a:t>which </a:t>
            </a:r>
            <a:r>
              <a:rPr spc="-60" dirty="0"/>
              <a:t>route </a:t>
            </a:r>
            <a:r>
              <a:rPr spc="-130" dirty="0"/>
              <a:t>data </a:t>
            </a:r>
            <a:r>
              <a:rPr spc="-135" dirty="0"/>
              <a:t>should</a:t>
            </a:r>
            <a:r>
              <a:rPr spc="260" dirty="0"/>
              <a:t> </a:t>
            </a:r>
            <a:r>
              <a:rPr spc="-85" dirty="0"/>
              <a:t>take.</a:t>
            </a:r>
          </a:p>
          <a:p>
            <a:pPr marL="654685" marR="190500" indent="-273685">
              <a:lnSpc>
                <a:spcPct val="100000"/>
              </a:lnSpc>
              <a:spcBef>
                <a:spcPts val="600"/>
              </a:spcBef>
              <a:buClr>
                <a:srgbClr val="D24717"/>
              </a:buClr>
              <a:buSzPct val="84615"/>
              <a:buFont typeface="Arial"/>
              <a:buChar char=""/>
              <a:tabLst>
                <a:tab pos="655955" algn="l"/>
              </a:tabLst>
            </a:pPr>
            <a:r>
              <a:rPr spc="-80" dirty="0"/>
              <a:t>It </a:t>
            </a:r>
            <a:r>
              <a:rPr spc="-145" dirty="0"/>
              <a:t>divides </a:t>
            </a:r>
            <a:r>
              <a:rPr spc="-75" dirty="0"/>
              <a:t>the </a:t>
            </a:r>
            <a:r>
              <a:rPr spc="-125" dirty="0"/>
              <a:t>outgoing </a:t>
            </a:r>
            <a:r>
              <a:rPr spc="-175" dirty="0"/>
              <a:t>messages </a:t>
            </a:r>
            <a:r>
              <a:rPr spc="-80" dirty="0"/>
              <a:t>into </a:t>
            </a:r>
            <a:r>
              <a:rPr spc="-130" dirty="0"/>
              <a:t>packets </a:t>
            </a:r>
            <a:r>
              <a:rPr spc="-150" dirty="0"/>
              <a:t>and </a:t>
            </a:r>
            <a:r>
              <a:rPr spc="-195" dirty="0"/>
              <a:t>assembles  </a:t>
            </a:r>
            <a:r>
              <a:rPr spc="-75" dirty="0"/>
              <a:t>the </a:t>
            </a:r>
            <a:r>
              <a:rPr spc="-140" dirty="0"/>
              <a:t>incoming </a:t>
            </a:r>
            <a:r>
              <a:rPr spc="-130" dirty="0"/>
              <a:t>packets </a:t>
            </a:r>
            <a:r>
              <a:rPr spc="-80" dirty="0"/>
              <a:t>into </a:t>
            </a:r>
            <a:r>
              <a:rPr spc="-175" dirty="0"/>
              <a:t>messages </a:t>
            </a:r>
            <a:r>
              <a:rPr spc="-95" dirty="0"/>
              <a:t>for </a:t>
            </a:r>
            <a:r>
              <a:rPr spc="-125" dirty="0"/>
              <a:t>higher</a:t>
            </a:r>
            <a:r>
              <a:rPr spc="225" dirty="0"/>
              <a:t> </a:t>
            </a:r>
            <a:r>
              <a:rPr spc="-120" dirty="0"/>
              <a:t>levels.</a:t>
            </a: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444" y="202438"/>
            <a:ext cx="7236156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1" spc="-265" dirty="0">
                <a:latin typeface="Trebuchet MS"/>
                <a:cs typeface="Trebuchet MS"/>
              </a:rPr>
              <a:t>Layer </a:t>
            </a:r>
            <a:r>
              <a:rPr b="1" spc="-210" dirty="0">
                <a:latin typeface="Trebuchet MS"/>
                <a:cs typeface="Trebuchet MS"/>
              </a:rPr>
              <a:t>4: </a:t>
            </a:r>
            <a:r>
              <a:rPr b="1" spc="-225" dirty="0">
                <a:latin typeface="Trebuchet MS"/>
                <a:cs typeface="Trebuchet MS"/>
              </a:rPr>
              <a:t>Transport </a:t>
            </a:r>
            <a:r>
              <a:rPr b="1" spc="-265">
                <a:latin typeface="Trebuchet MS"/>
                <a:cs typeface="Trebuchet MS"/>
              </a:rPr>
              <a:t>Layer</a:t>
            </a:r>
            <a:r>
              <a:rPr b="1" spc="-200">
                <a:latin typeface="Trebuchet MS"/>
                <a:cs typeface="Trebuchet MS"/>
              </a:rPr>
              <a:t> </a:t>
            </a:r>
            <a:endParaRPr b="1" spc="-425" dirty="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93444" y="1404874"/>
            <a:ext cx="7442834" cy="4294505"/>
          </a:xfrm>
          <a:prstGeom prst="rect">
            <a:avLst/>
          </a:prstGeom>
        </p:spPr>
        <p:txBody>
          <a:bodyPr vert="horz" wrap="square" lIns="0" tIns="57785" rIns="0" bIns="0" rtlCol="0">
            <a:spAutoFit/>
          </a:bodyPr>
          <a:lstStyle/>
          <a:p>
            <a:pPr marL="286385" marR="198755" indent="-273685">
              <a:lnSpc>
                <a:spcPts val="2810"/>
              </a:lnSpc>
              <a:spcBef>
                <a:spcPts val="455"/>
              </a:spcBef>
              <a:buClr>
                <a:srgbClr val="D24717"/>
              </a:buClr>
              <a:buSzPct val="84615"/>
              <a:buFont typeface="Arial"/>
              <a:buChar char=""/>
              <a:tabLst>
                <a:tab pos="287020" algn="l"/>
              </a:tabLst>
            </a:pPr>
            <a:r>
              <a:rPr sz="2600" spc="-80" dirty="0">
                <a:latin typeface="Times New Roman"/>
                <a:cs typeface="Times New Roman"/>
              </a:rPr>
              <a:t>It </a:t>
            </a:r>
            <a:r>
              <a:rPr sz="2600" spc="-130" dirty="0">
                <a:latin typeface="Times New Roman"/>
                <a:cs typeface="Times New Roman"/>
              </a:rPr>
              <a:t>decides </a:t>
            </a:r>
            <a:r>
              <a:rPr sz="2600" spc="-160" dirty="0">
                <a:latin typeface="Times New Roman"/>
                <a:cs typeface="Times New Roman"/>
              </a:rPr>
              <a:t>if </a:t>
            </a:r>
            <a:r>
              <a:rPr sz="2600" spc="-130" dirty="0">
                <a:latin typeface="Times New Roman"/>
                <a:cs typeface="Times New Roman"/>
              </a:rPr>
              <a:t>data </a:t>
            </a:r>
            <a:r>
              <a:rPr sz="2600" spc="-125" dirty="0">
                <a:latin typeface="Times New Roman"/>
                <a:cs typeface="Times New Roman"/>
              </a:rPr>
              <a:t>transmission </a:t>
            </a:r>
            <a:r>
              <a:rPr sz="2600" spc="-135" dirty="0">
                <a:latin typeface="Times New Roman"/>
                <a:cs typeface="Times New Roman"/>
              </a:rPr>
              <a:t>should </a:t>
            </a:r>
            <a:r>
              <a:rPr sz="2600" spc="-120" dirty="0">
                <a:latin typeface="Times New Roman"/>
                <a:cs typeface="Times New Roman"/>
              </a:rPr>
              <a:t>be </a:t>
            </a:r>
            <a:r>
              <a:rPr sz="2600" spc="-110" dirty="0">
                <a:latin typeface="Times New Roman"/>
                <a:cs typeface="Times New Roman"/>
              </a:rPr>
              <a:t>on parallel </a:t>
            </a:r>
            <a:r>
              <a:rPr sz="2600" spc="-120" dirty="0">
                <a:latin typeface="Times New Roman"/>
                <a:cs typeface="Times New Roman"/>
              </a:rPr>
              <a:t>path </a:t>
            </a:r>
            <a:r>
              <a:rPr sz="2600" spc="-440" dirty="0">
                <a:latin typeface="Times New Roman"/>
                <a:cs typeface="Times New Roman"/>
              </a:rPr>
              <a:t>or  </a:t>
            </a:r>
            <a:r>
              <a:rPr sz="2600" spc="-140" dirty="0">
                <a:latin typeface="Times New Roman"/>
                <a:cs typeface="Times New Roman"/>
              </a:rPr>
              <a:t>single</a:t>
            </a:r>
            <a:r>
              <a:rPr sz="2600" spc="-80" dirty="0">
                <a:latin typeface="Times New Roman"/>
                <a:cs typeface="Times New Roman"/>
              </a:rPr>
              <a:t> </a:t>
            </a:r>
            <a:r>
              <a:rPr sz="2600" spc="-75" dirty="0">
                <a:latin typeface="Times New Roman"/>
                <a:cs typeface="Times New Roman"/>
              </a:rPr>
              <a:t>path.</a:t>
            </a:r>
            <a:endParaRPr sz="2600">
              <a:latin typeface="Times New Roman"/>
              <a:cs typeface="Times New Roman"/>
            </a:endParaRPr>
          </a:p>
          <a:p>
            <a:pPr marL="286385" marR="133985" indent="-273685">
              <a:lnSpc>
                <a:spcPts val="2810"/>
              </a:lnSpc>
              <a:spcBef>
                <a:spcPts val="600"/>
              </a:spcBef>
              <a:buClr>
                <a:srgbClr val="D24717"/>
              </a:buClr>
              <a:buSzPct val="84615"/>
              <a:buFont typeface="Arial"/>
              <a:buChar char=""/>
              <a:tabLst>
                <a:tab pos="287020" algn="l"/>
              </a:tabLst>
            </a:pPr>
            <a:r>
              <a:rPr sz="2600" spc="-130" dirty="0">
                <a:latin typeface="Times New Roman"/>
                <a:cs typeface="Times New Roman"/>
              </a:rPr>
              <a:t>Functions </a:t>
            </a:r>
            <a:r>
              <a:rPr sz="2600" spc="-150" dirty="0">
                <a:latin typeface="Times New Roman"/>
                <a:cs typeface="Times New Roman"/>
              </a:rPr>
              <a:t>such </a:t>
            </a:r>
            <a:r>
              <a:rPr sz="2600" spc="-204" dirty="0">
                <a:latin typeface="Times New Roman"/>
                <a:cs typeface="Times New Roman"/>
              </a:rPr>
              <a:t>as </a:t>
            </a:r>
            <a:r>
              <a:rPr sz="2600" spc="-110" dirty="0">
                <a:latin typeface="Times New Roman"/>
                <a:cs typeface="Times New Roman"/>
              </a:rPr>
              <a:t>Multiplexing, </a:t>
            </a:r>
            <a:r>
              <a:rPr sz="2600" spc="-150" dirty="0">
                <a:latin typeface="Times New Roman"/>
                <a:cs typeface="Times New Roman"/>
              </a:rPr>
              <a:t>Segmenting </a:t>
            </a:r>
            <a:r>
              <a:rPr sz="2600" spc="-40" dirty="0">
                <a:latin typeface="Times New Roman"/>
                <a:cs typeface="Times New Roman"/>
              </a:rPr>
              <a:t>or </a:t>
            </a:r>
            <a:r>
              <a:rPr sz="2600" spc="-125" dirty="0">
                <a:latin typeface="Times New Roman"/>
                <a:cs typeface="Times New Roman"/>
              </a:rPr>
              <a:t>Splitting </a:t>
            </a:r>
            <a:r>
              <a:rPr sz="2600" spc="-455" dirty="0">
                <a:latin typeface="Times New Roman"/>
                <a:cs typeface="Times New Roman"/>
              </a:rPr>
              <a:t>on  </a:t>
            </a:r>
            <a:r>
              <a:rPr sz="2600" spc="-75" dirty="0">
                <a:latin typeface="Times New Roman"/>
                <a:cs typeface="Times New Roman"/>
              </a:rPr>
              <a:t>the </a:t>
            </a:r>
            <a:r>
              <a:rPr sz="2600" spc="-130" dirty="0">
                <a:latin typeface="Times New Roman"/>
                <a:cs typeface="Times New Roman"/>
              </a:rPr>
              <a:t>data </a:t>
            </a:r>
            <a:r>
              <a:rPr sz="2600" spc="-105" dirty="0">
                <a:latin typeface="Times New Roman"/>
                <a:cs typeface="Times New Roman"/>
              </a:rPr>
              <a:t>are </a:t>
            </a:r>
            <a:r>
              <a:rPr sz="2600" spc="-110" dirty="0">
                <a:latin typeface="Times New Roman"/>
                <a:cs typeface="Times New Roman"/>
              </a:rPr>
              <a:t>done </a:t>
            </a:r>
            <a:r>
              <a:rPr sz="2600" spc="-200" dirty="0">
                <a:latin typeface="Times New Roman"/>
                <a:cs typeface="Times New Roman"/>
              </a:rPr>
              <a:t>by </a:t>
            </a:r>
            <a:r>
              <a:rPr sz="2600" spc="-114" dirty="0">
                <a:latin typeface="Times New Roman"/>
                <a:cs typeface="Times New Roman"/>
              </a:rPr>
              <a:t>this</a:t>
            </a:r>
            <a:r>
              <a:rPr sz="2600" spc="210" dirty="0">
                <a:latin typeface="Times New Roman"/>
                <a:cs typeface="Times New Roman"/>
              </a:rPr>
              <a:t> </a:t>
            </a:r>
            <a:r>
              <a:rPr sz="2600" spc="-150" dirty="0">
                <a:latin typeface="Times New Roman"/>
                <a:cs typeface="Times New Roman"/>
              </a:rPr>
              <a:t>layer</a:t>
            </a:r>
            <a:endParaRPr sz="2600">
              <a:latin typeface="Times New Roman"/>
              <a:cs typeface="Times New Roman"/>
            </a:endParaRPr>
          </a:p>
          <a:p>
            <a:pPr marL="286385" marR="45720" indent="-273685">
              <a:lnSpc>
                <a:spcPct val="90000"/>
              </a:lnSpc>
              <a:spcBef>
                <a:spcPts val="555"/>
              </a:spcBef>
              <a:buClr>
                <a:srgbClr val="D24717"/>
              </a:buClr>
              <a:buSzPct val="84615"/>
              <a:buFont typeface="Arial"/>
              <a:buChar char=""/>
              <a:tabLst>
                <a:tab pos="287020" algn="l"/>
              </a:tabLst>
            </a:pPr>
            <a:r>
              <a:rPr sz="2600" spc="-80" dirty="0">
                <a:latin typeface="Times New Roman"/>
                <a:cs typeface="Times New Roman"/>
              </a:rPr>
              <a:t>It </a:t>
            </a:r>
            <a:r>
              <a:rPr sz="2600" spc="-130" dirty="0">
                <a:latin typeface="Times New Roman"/>
                <a:cs typeface="Times New Roman"/>
              </a:rPr>
              <a:t>receives </a:t>
            </a:r>
            <a:r>
              <a:rPr sz="2600" spc="-175" dirty="0">
                <a:latin typeface="Times New Roman"/>
                <a:cs typeface="Times New Roman"/>
              </a:rPr>
              <a:t>messages </a:t>
            </a:r>
            <a:r>
              <a:rPr sz="2600" spc="-114" dirty="0">
                <a:latin typeface="Times New Roman"/>
                <a:cs typeface="Times New Roman"/>
              </a:rPr>
              <a:t>from </a:t>
            </a:r>
            <a:r>
              <a:rPr sz="2600" spc="-75" dirty="0">
                <a:latin typeface="Times New Roman"/>
                <a:cs typeface="Times New Roman"/>
              </a:rPr>
              <a:t>the </a:t>
            </a:r>
            <a:r>
              <a:rPr sz="2600" spc="-175" dirty="0">
                <a:latin typeface="Times New Roman"/>
                <a:cs typeface="Times New Roman"/>
              </a:rPr>
              <a:t>Session </a:t>
            </a:r>
            <a:r>
              <a:rPr sz="2600" spc="-150" dirty="0">
                <a:latin typeface="Times New Roman"/>
                <a:cs typeface="Times New Roman"/>
              </a:rPr>
              <a:t>layer </a:t>
            </a:r>
            <a:r>
              <a:rPr sz="2600" spc="-185" dirty="0">
                <a:latin typeface="Times New Roman"/>
                <a:cs typeface="Times New Roman"/>
              </a:rPr>
              <a:t>above </a:t>
            </a:r>
            <a:r>
              <a:rPr sz="2600" spc="5" dirty="0">
                <a:latin typeface="Times New Roman"/>
                <a:cs typeface="Times New Roman"/>
              </a:rPr>
              <a:t>it, </a:t>
            </a:r>
            <a:r>
              <a:rPr sz="2600" spc="-135" dirty="0">
                <a:latin typeface="Times New Roman"/>
                <a:cs typeface="Times New Roman"/>
              </a:rPr>
              <a:t>convert  </a:t>
            </a:r>
            <a:r>
              <a:rPr sz="2600" spc="-75" dirty="0">
                <a:latin typeface="Times New Roman"/>
                <a:cs typeface="Times New Roman"/>
              </a:rPr>
              <a:t>the </a:t>
            </a:r>
            <a:r>
              <a:rPr sz="2600" spc="-170" dirty="0">
                <a:latin typeface="Times New Roman"/>
                <a:cs typeface="Times New Roman"/>
              </a:rPr>
              <a:t>message </a:t>
            </a:r>
            <a:r>
              <a:rPr sz="2600" spc="-75" dirty="0">
                <a:latin typeface="Times New Roman"/>
                <a:cs typeface="Times New Roman"/>
              </a:rPr>
              <a:t>into </a:t>
            </a:r>
            <a:r>
              <a:rPr sz="2600" spc="-120" dirty="0">
                <a:latin typeface="Times New Roman"/>
                <a:cs typeface="Times New Roman"/>
              </a:rPr>
              <a:t>smaller </a:t>
            </a:r>
            <a:r>
              <a:rPr sz="2600" spc="-105" dirty="0">
                <a:latin typeface="Times New Roman"/>
                <a:cs typeface="Times New Roman"/>
              </a:rPr>
              <a:t>units </a:t>
            </a:r>
            <a:r>
              <a:rPr sz="2600" spc="-145" dirty="0">
                <a:latin typeface="Times New Roman"/>
                <a:cs typeface="Times New Roman"/>
              </a:rPr>
              <a:t>and </a:t>
            </a:r>
            <a:r>
              <a:rPr sz="2600" spc="-175" dirty="0">
                <a:latin typeface="Times New Roman"/>
                <a:cs typeface="Times New Roman"/>
              </a:rPr>
              <a:t>passes </a:t>
            </a:r>
            <a:r>
              <a:rPr sz="2600" spc="-45" dirty="0">
                <a:latin typeface="Times New Roman"/>
                <a:cs typeface="Times New Roman"/>
              </a:rPr>
              <a:t>it </a:t>
            </a:r>
            <a:r>
              <a:rPr sz="2600" spc="-110" dirty="0">
                <a:latin typeface="Times New Roman"/>
                <a:cs typeface="Times New Roman"/>
              </a:rPr>
              <a:t>on </a:t>
            </a:r>
            <a:r>
              <a:rPr sz="2600" spc="-35" dirty="0">
                <a:latin typeface="Times New Roman"/>
                <a:cs typeface="Times New Roman"/>
              </a:rPr>
              <a:t>to </a:t>
            </a:r>
            <a:r>
              <a:rPr sz="2600" spc="-75" dirty="0">
                <a:latin typeface="Times New Roman"/>
                <a:cs typeface="Times New Roman"/>
              </a:rPr>
              <a:t>the  </a:t>
            </a:r>
            <a:r>
              <a:rPr sz="2600" spc="-100" dirty="0">
                <a:latin typeface="Times New Roman"/>
                <a:cs typeface="Times New Roman"/>
              </a:rPr>
              <a:t>Network</a:t>
            </a:r>
            <a:r>
              <a:rPr sz="2600" spc="-70" dirty="0">
                <a:latin typeface="Times New Roman"/>
                <a:cs typeface="Times New Roman"/>
              </a:rPr>
              <a:t> </a:t>
            </a:r>
            <a:r>
              <a:rPr sz="2600" spc="-145" dirty="0">
                <a:latin typeface="Times New Roman"/>
                <a:cs typeface="Times New Roman"/>
              </a:rPr>
              <a:t>layer.</a:t>
            </a:r>
            <a:endParaRPr sz="2600">
              <a:latin typeface="Times New Roman"/>
              <a:cs typeface="Times New Roman"/>
            </a:endParaRPr>
          </a:p>
          <a:p>
            <a:pPr marL="286385" marR="280035" indent="-273685">
              <a:lnSpc>
                <a:spcPts val="2810"/>
              </a:lnSpc>
              <a:spcBef>
                <a:spcPts val="640"/>
              </a:spcBef>
              <a:buClr>
                <a:srgbClr val="D24717"/>
              </a:buClr>
              <a:buSzPct val="84615"/>
              <a:buFont typeface="Arial"/>
              <a:buChar char=""/>
              <a:tabLst>
                <a:tab pos="287020" algn="l"/>
              </a:tabLst>
            </a:pPr>
            <a:r>
              <a:rPr sz="2600" spc="-100" dirty="0">
                <a:latin typeface="Times New Roman"/>
                <a:cs typeface="Times New Roman"/>
              </a:rPr>
              <a:t>Transport </a:t>
            </a:r>
            <a:r>
              <a:rPr sz="2600" spc="-150" dirty="0">
                <a:latin typeface="Times New Roman"/>
                <a:cs typeface="Times New Roman"/>
              </a:rPr>
              <a:t>layer </a:t>
            </a:r>
            <a:r>
              <a:rPr sz="2600" spc="-155" dirty="0">
                <a:latin typeface="Times New Roman"/>
                <a:cs typeface="Times New Roman"/>
              </a:rPr>
              <a:t>can </a:t>
            </a:r>
            <a:r>
              <a:rPr sz="2600" spc="-120" dirty="0">
                <a:latin typeface="Times New Roman"/>
                <a:cs typeface="Times New Roman"/>
              </a:rPr>
              <a:t>be </a:t>
            </a:r>
            <a:r>
              <a:rPr sz="2600" spc="-135" dirty="0">
                <a:latin typeface="Times New Roman"/>
                <a:cs typeface="Times New Roman"/>
              </a:rPr>
              <a:t>very </a:t>
            </a:r>
            <a:r>
              <a:rPr sz="2600" spc="-95" dirty="0">
                <a:latin typeface="Times New Roman"/>
                <a:cs typeface="Times New Roman"/>
              </a:rPr>
              <a:t>complex, </a:t>
            </a:r>
            <a:r>
              <a:rPr sz="2600" spc="-125" dirty="0">
                <a:latin typeface="Times New Roman"/>
                <a:cs typeface="Times New Roman"/>
              </a:rPr>
              <a:t>depending </a:t>
            </a:r>
            <a:r>
              <a:rPr sz="2600" spc="-114" dirty="0">
                <a:latin typeface="Times New Roman"/>
                <a:cs typeface="Times New Roman"/>
              </a:rPr>
              <a:t>upon </a:t>
            </a:r>
            <a:r>
              <a:rPr sz="2600" spc="-420" dirty="0">
                <a:latin typeface="Times New Roman"/>
                <a:cs typeface="Times New Roman"/>
              </a:rPr>
              <a:t>the  </a:t>
            </a:r>
            <a:r>
              <a:rPr sz="2600" spc="-95" dirty="0">
                <a:latin typeface="Times New Roman"/>
                <a:cs typeface="Times New Roman"/>
              </a:rPr>
              <a:t>network</a:t>
            </a:r>
            <a:r>
              <a:rPr sz="2600" spc="-70" dirty="0">
                <a:latin typeface="Times New Roman"/>
                <a:cs typeface="Times New Roman"/>
              </a:rPr>
              <a:t> </a:t>
            </a:r>
            <a:r>
              <a:rPr sz="2600" spc="-80" dirty="0">
                <a:latin typeface="Times New Roman"/>
                <a:cs typeface="Times New Roman"/>
              </a:rPr>
              <a:t>requirements.</a:t>
            </a:r>
            <a:endParaRPr sz="2600">
              <a:latin typeface="Times New Roman"/>
              <a:cs typeface="Times New Roman"/>
            </a:endParaRPr>
          </a:p>
          <a:p>
            <a:pPr marL="286385" marR="5080" indent="-273685">
              <a:lnSpc>
                <a:spcPts val="2810"/>
              </a:lnSpc>
              <a:spcBef>
                <a:spcPts val="600"/>
              </a:spcBef>
              <a:buClr>
                <a:srgbClr val="D24717"/>
              </a:buClr>
              <a:buSzPct val="84615"/>
              <a:buFont typeface="Arial"/>
              <a:buChar char=""/>
              <a:tabLst>
                <a:tab pos="287020" algn="l"/>
              </a:tabLst>
            </a:pPr>
            <a:r>
              <a:rPr sz="2600" spc="-100" dirty="0">
                <a:latin typeface="Times New Roman"/>
                <a:cs typeface="Times New Roman"/>
              </a:rPr>
              <a:t>Transport </a:t>
            </a:r>
            <a:r>
              <a:rPr sz="2600" spc="-150" dirty="0">
                <a:latin typeface="Times New Roman"/>
                <a:cs typeface="Times New Roman"/>
              </a:rPr>
              <a:t>layer </a:t>
            </a:r>
            <a:r>
              <a:rPr sz="2600" spc="-130" dirty="0">
                <a:latin typeface="Times New Roman"/>
                <a:cs typeface="Times New Roman"/>
              </a:rPr>
              <a:t>breaks </a:t>
            </a:r>
            <a:r>
              <a:rPr sz="2600" spc="-75" dirty="0">
                <a:latin typeface="Times New Roman"/>
                <a:cs typeface="Times New Roman"/>
              </a:rPr>
              <a:t>the </a:t>
            </a:r>
            <a:r>
              <a:rPr sz="2600" spc="-170" dirty="0">
                <a:latin typeface="Times New Roman"/>
                <a:cs typeface="Times New Roman"/>
              </a:rPr>
              <a:t>message </a:t>
            </a:r>
            <a:r>
              <a:rPr sz="2600" spc="-105" dirty="0">
                <a:latin typeface="Times New Roman"/>
                <a:cs typeface="Times New Roman"/>
              </a:rPr>
              <a:t>(data) </a:t>
            </a:r>
            <a:r>
              <a:rPr sz="2600" spc="-75" dirty="0">
                <a:latin typeface="Times New Roman"/>
                <a:cs typeface="Times New Roman"/>
              </a:rPr>
              <a:t>into </a:t>
            </a:r>
            <a:r>
              <a:rPr sz="2600" spc="-150" dirty="0">
                <a:latin typeface="Times New Roman"/>
                <a:cs typeface="Times New Roman"/>
              </a:rPr>
              <a:t>small </a:t>
            </a:r>
            <a:r>
              <a:rPr sz="2600" spc="-105" dirty="0">
                <a:latin typeface="Times New Roman"/>
                <a:cs typeface="Times New Roman"/>
              </a:rPr>
              <a:t>units </a:t>
            </a:r>
            <a:r>
              <a:rPr sz="2600" spc="-500" dirty="0">
                <a:latin typeface="Times New Roman"/>
                <a:cs typeface="Times New Roman"/>
              </a:rPr>
              <a:t>so  </a:t>
            </a:r>
            <a:r>
              <a:rPr sz="2600" spc="-85" dirty="0">
                <a:latin typeface="Times New Roman"/>
                <a:cs typeface="Times New Roman"/>
              </a:rPr>
              <a:t>that </a:t>
            </a:r>
            <a:r>
              <a:rPr sz="2600" spc="-120" dirty="0">
                <a:latin typeface="Times New Roman"/>
                <a:cs typeface="Times New Roman"/>
              </a:rPr>
              <a:t>they </a:t>
            </a:r>
            <a:r>
              <a:rPr sz="2600" spc="-105" dirty="0">
                <a:latin typeface="Times New Roman"/>
                <a:cs typeface="Times New Roman"/>
              </a:rPr>
              <a:t>are </a:t>
            </a:r>
            <a:r>
              <a:rPr sz="2600" spc="-130" dirty="0">
                <a:latin typeface="Times New Roman"/>
                <a:cs typeface="Times New Roman"/>
              </a:rPr>
              <a:t>handled </a:t>
            </a:r>
            <a:r>
              <a:rPr sz="2600" spc="-95" dirty="0">
                <a:latin typeface="Times New Roman"/>
                <a:cs typeface="Times New Roman"/>
              </a:rPr>
              <a:t>more </a:t>
            </a:r>
            <a:r>
              <a:rPr sz="2600" spc="-135" dirty="0">
                <a:latin typeface="Times New Roman"/>
                <a:cs typeface="Times New Roman"/>
              </a:rPr>
              <a:t>efficiently </a:t>
            </a:r>
            <a:r>
              <a:rPr sz="2600" spc="-200" dirty="0">
                <a:latin typeface="Times New Roman"/>
                <a:cs typeface="Times New Roman"/>
              </a:rPr>
              <a:t>by </a:t>
            </a:r>
            <a:r>
              <a:rPr sz="2600" spc="-80" dirty="0">
                <a:latin typeface="Times New Roman"/>
                <a:cs typeface="Times New Roman"/>
              </a:rPr>
              <a:t>the </a:t>
            </a:r>
            <a:r>
              <a:rPr sz="2600" spc="-95" dirty="0">
                <a:latin typeface="Times New Roman"/>
                <a:cs typeface="Times New Roman"/>
              </a:rPr>
              <a:t>network</a:t>
            </a:r>
            <a:r>
              <a:rPr sz="2600" spc="-65" dirty="0">
                <a:latin typeface="Times New Roman"/>
                <a:cs typeface="Times New Roman"/>
              </a:rPr>
              <a:t> </a:t>
            </a:r>
            <a:r>
              <a:rPr sz="2600" spc="-145" dirty="0">
                <a:latin typeface="Times New Roman"/>
                <a:cs typeface="Times New Roman"/>
              </a:rPr>
              <a:t>layer.</a:t>
            </a:r>
            <a:endParaRPr sz="2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444" y="202438"/>
            <a:ext cx="7312356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1" spc="-265" dirty="0">
                <a:latin typeface="Trebuchet MS"/>
                <a:cs typeface="Trebuchet MS"/>
              </a:rPr>
              <a:t>Layer </a:t>
            </a:r>
            <a:r>
              <a:rPr b="1" spc="-210" dirty="0">
                <a:latin typeface="Trebuchet MS"/>
                <a:cs typeface="Trebuchet MS"/>
              </a:rPr>
              <a:t>5: </a:t>
            </a:r>
            <a:r>
              <a:rPr b="1" spc="-280" dirty="0">
                <a:latin typeface="Trebuchet MS"/>
                <a:cs typeface="Trebuchet MS"/>
              </a:rPr>
              <a:t>The </a:t>
            </a:r>
            <a:r>
              <a:rPr b="1" spc="-45" dirty="0">
                <a:latin typeface="Trebuchet MS"/>
                <a:cs typeface="Trebuchet MS"/>
              </a:rPr>
              <a:t>Session </a:t>
            </a:r>
            <a:r>
              <a:rPr b="1" spc="-265">
                <a:latin typeface="Trebuchet MS"/>
                <a:cs typeface="Trebuchet MS"/>
              </a:rPr>
              <a:t>Layer</a:t>
            </a:r>
            <a:r>
              <a:rPr b="1" spc="-315">
                <a:latin typeface="Trebuchet MS"/>
                <a:cs typeface="Trebuchet MS"/>
              </a:rPr>
              <a:t> </a:t>
            </a:r>
            <a:endParaRPr b="1" spc="-425" dirty="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93444" y="1433830"/>
            <a:ext cx="7468870" cy="248094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86385" marR="583565" indent="-273685">
              <a:lnSpc>
                <a:spcPct val="100000"/>
              </a:lnSpc>
              <a:spcBef>
                <a:spcPts val="105"/>
              </a:spcBef>
              <a:buClr>
                <a:srgbClr val="D24717"/>
              </a:buClr>
              <a:buSzPct val="84615"/>
              <a:buFont typeface="Arial"/>
              <a:buChar char=""/>
              <a:tabLst>
                <a:tab pos="287020" algn="l"/>
              </a:tabLst>
            </a:pPr>
            <a:r>
              <a:rPr sz="2600" spc="-175" dirty="0">
                <a:latin typeface="Times New Roman"/>
                <a:cs typeface="Times New Roman"/>
              </a:rPr>
              <a:t>Session </a:t>
            </a:r>
            <a:r>
              <a:rPr sz="2600" spc="-150" dirty="0">
                <a:latin typeface="Times New Roman"/>
                <a:cs typeface="Times New Roman"/>
              </a:rPr>
              <a:t>layer </a:t>
            </a:r>
            <a:r>
              <a:rPr sz="2600" spc="-175" dirty="0">
                <a:latin typeface="Times New Roman"/>
                <a:cs typeface="Times New Roman"/>
              </a:rPr>
              <a:t>manages </a:t>
            </a:r>
            <a:r>
              <a:rPr sz="2600" spc="-150" dirty="0">
                <a:latin typeface="Times New Roman"/>
                <a:cs typeface="Times New Roman"/>
              </a:rPr>
              <a:t>and </a:t>
            </a:r>
            <a:r>
              <a:rPr sz="2600" spc="-135" dirty="0">
                <a:latin typeface="Times New Roman"/>
                <a:cs typeface="Times New Roman"/>
              </a:rPr>
              <a:t>synchronize </a:t>
            </a:r>
            <a:r>
              <a:rPr sz="2600" spc="-75" dirty="0">
                <a:latin typeface="Times New Roman"/>
                <a:cs typeface="Times New Roman"/>
              </a:rPr>
              <a:t>the </a:t>
            </a:r>
            <a:r>
              <a:rPr sz="2600" spc="-145" dirty="0">
                <a:latin typeface="Times New Roman"/>
                <a:cs typeface="Times New Roman"/>
              </a:rPr>
              <a:t>conversation  </a:t>
            </a:r>
            <a:r>
              <a:rPr sz="2600" spc="-110" dirty="0">
                <a:latin typeface="Times New Roman"/>
                <a:cs typeface="Times New Roman"/>
              </a:rPr>
              <a:t>between </a:t>
            </a:r>
            <a:r>
              <a:rPr sz="2600" spc="-105" dirty="0">
                <a:latin typeface="Times New Roman"/>
                <a:cs typeface="Times New Roman"/>
              </a:rPr>
              <a:t>two </a:t>
            </a:r>
            <a:r>
              <a:rPr sz="2600" spc="-100" dirty="0">
                <a:latin typeface="Times New Roman"/>
                <a:cs typeface="Times New Roman"/>
              </a:rPr>
              <a:t>different</a:t>
            </a:r>
            <a:r>
              <a:rPr sz="2600" spc="-20" dirty="0">
                <a:latin typeface="Times New Roman"/>
                <a:cs typeface="Times New Roman"/>
              </a:rPr>
              <a:t> </a:t>
            </a:r>
            <a:r>
              <a:rPr sz="2600" spc="-120" dirty="0">
                <a:latin typeface="Times New Roman"/>
                <a:cs typeface="Times New Roman"/>
              </a:rPr>
              <a:t>applications.</a:t>
            </a:r>
            <a:endParaRPr sz="2600">
              <a:latin typeface="Times New Roman"/>
              <a:cs typeface="Times New Roman"/>
            </a:endParaRPr>
          </a:p>
          <a:p>
            <a:pPr marL="286385" marR="5080" indent="-273685">
              <a:lnSpc>
                <a:spcPct val="100000"/>
              </a:lnSpc>
              <a:spcBef>
                <a:spcPts val="600"/>
              </a:spcBef>
              <a:buClr>
                <a:srgbClr val="D24717"/>
              </a:buClr>
              <a:buSzPct val="84615"/>
              <a:buFont typeface="Arial"/>
              <a:buChar char=""/>
              <a:tabLst>
                <a:tab pos="287020" algn="l"/>
              </a:tabLst>
            </a:pPr>
            <a:r>
              <a:rPr sz="2600" spc="-135" dirty="0">
                <a:latin typeface="Times New Roman"/>
                <a:cs typeface="Times New Roman"/>
              </a:rPr>
              <a:t>Transfer </a:t>
            </a:r>
            <a:r>
              <a:rPr sz="2600" spc="-160" dirty="0">
                <a:latin typeface="Times New Roman"/>
                <a:cs typeface="Times New Roman"/>
              </a:rPr>
              <a:t>of </a:t>
            </a:r>
            <a:r>
              <a:rPr sz="2600" spc="-130" dirty="0">
                <a:latin typeface="Times New Roman"/>
                <a:cs typeface="Times New Roman"/>
              </a:rPr>
              <a:t>data </a:t>
            </a:r>
            <a:r>
              <a:rPr sz="2600" spc="-110" dirty="0">
                <a:latin typeface="Times New Roman"/>
                <a:cs typeface="Times New Roman"/>
              </a:rPr>
              <a:t>from source </a:t>
            </a:r>
            <a:r>
              <a:rPr sz="2600" spc="-35" dirty="0">
                <a:latin typeface="Times New Roman"/>
                <a:cs typeface="Times New Roman"/>
              </a:rPr>
              <a:t>to </a:t>
            </a:r>
            <a:r>
              <a:rPr sz="2600" spc="-105" dirty="0">
                <a:latin typeface="Times New Roman"/>
                <a:cs typeface="Times New Roman"/>
              </a:rPr>
              <a:t>destination </a:t>
            </a:r>
            <a:r>
              <a:rPr sz="2600" spc="-150" dirty="0">
                <a:latin typeface="Times New Roman"/>
                <a:cs typeface="Times New Roman"/>
              </a:rPr>
              <a:t>session layer  </a:t>
            </a:r>
            <a:r>
              <a:rPr sz="2600" spc="-114" dirty="0">
                <a:latin typeface="Times New Roman"/>
                <a:cs typeface="Times New Roman"/>
              </a:rPr>
              <a:t>streams </a:t>
            </a:r>
            <a:r>
              <a:rPr sz="2600" spc="-150" dirty="0">
                <a:latin typeface="Times New Roman"/>
                <a:cs typeface="Times New Roman"/>
              </a:rPr>
              <a:t>of </a:t>
            </a:r>
            <a:r>
              <a:rPr sz="2600" spc="-130" dirty="0">
                <a:latin typeface="Times New Roman"/>
                <a:cs typeface="Times New Roman"/>
              </a:rPr>
              <a:t>data </a:t>
            </a:r>
            <a:r>
              <a:rPr sz="2600" spc="-100" dirty="0">
                <a:latin typeface="Times New Roman"/>
                <a:cs typeface="Times New Roman"/>
              </a:rPr>
              <a:t>are </a:t>
            </a:r>
            <a:r>
              <a:rPr sz="2600" spc="-125" dirty="0">
                <a:latin typeface="Times New Roman"/>
                <a:cs typeface="Times New Roman"/>
              </a:rPr>
              <a:t>marked </a:t>
            </a:r>
            <a:r>
              <a:rPr sz="2600" spc="-145" dirty="0">
                <a:latin typeface="Times New Roman"/>
                <a:cs typeface="Times New Roman"/>
              </a:rPr>
              <a:t>and </a:t>
            </a:r>
            <a:r>
              <a:rPr sz="2600" spc="-100" dirty="0">
                <a:latin typeface="Times New Roman"/>
                <a:cs typeface="Times New Roman"/>
              </a:rPr>
              <a:t>are </a:t>
            </a:r>
            <a:r>
              <a:rPr sz="2600" spc="-120" dirty="0">
                <a:latin typeface="Times New Roman"/>
                <a:cs typeface="Times New Roman"/>
              </a:rPr>
              <a:t>resynchronized </a:t>
            </a:r>
            <a:r>
              <a:rPr sz="2600" spc="-105" dirty="0">
                <a:latin typeface="Times New Roman"/>
                <a:cs typeface="Times New Roman"/>
              </a:rPr>
              <a:t>properly,  </a:t>
            </a:r>
            <a:r>
              <a:rPr sz="2600" spc="-155" dirty="0">
                <a:latin typeface="Times New Roman"/>
                <a:cs typeface="Times New Roman"/>
              </a:rPr>
              <a:t>so </a:t>
            </a:r>
            <a:r>
              <a:rPr sz="2600" spc="-85" dirty="0">
                <a:latin typeface="Times New Roman"/>
                <a:cs typeface="Times New Roman"/>
              </a:rPr>
              <a:t>that </a:t>
            </a:r>
            <a:r>
              <a:rPr sz="2600" spc="-75" dirty="0">
                <a:latin typeface="Times New Roman"/>
                <a:cs typeface="Times New Roman"/>
              </a:rPr>
              <a:t>the </a:t>
            </a:r>
            <a:r>
              <a:rPr sz="2600" spc="-130" dirty="0">
                <a:latin typeface="Times New Roman"/>
                <a:cs typeface="Times New Roman"/>
              </a:rPr>
              <a:t>ends </a:t>
            </a:r>
            <a:r>
              <a:rPr sz="2600" spc="-150" dirty="0">
                <a:latin typeface="Times New Roman"/>
                <a:cs typeface="Times New Roman"/>
              </a:rPr>
              <a:t>of </a:t>
            </a:r>
            <a:r>
              <a:rPr sz="2600" spc="-75" dirty="0">
                <a:latin typeface="Times New Roman"/>
                <a:cs typeface="Times New Roman"/>
              </a:rPr>
              <a:t>the </a:t>
            </a:r>
            <a:r>
              <a:rPr sz="2600" spc="-175" dirty="0">
                <a:latin typeface="Times New Roman"/>
                <a:cs typeface="Times New Roman"/>
              </a:rPr>
              <a:t>messages </a:t>
            </a:r>
            <a:r>
              <a:rPr sz="2600" spc="-100" dirty="0">
                <a:latin typeface="Times New Roman"/>
                <a:cs typeface="Times New Roman"/>
              </a:rPr>
              <a:t>are </a:t>
            </a:r>
            <a:r>
              <a:rPr sz="2600" spc="-65" dirty="0">
                <a:latin typeface="Times New Roman"/>
                <a:cs typeface="Times New Roman"/>
              </a:rPr>
              <a:t>not </a:t>
            </a:r>
            <a:r>
              <a:rPr sz="2600" spc="-80" dirty="0">
                <a:latin typeface="Times New Roman"/>
                <a:cs typeface="Times New Roman"/>
              </a:rPr>
              <a:t>cut </a:t>
            </a:r>
            <a:r>
              <a:rPr sz="2600" spc="-105" dirty="0">
                <a:latin typeface="Times New Roman"/>
                <a:cs typeface="Times New Roman"/>
              </a:rPr>
              <a:t>prematurely </a:t>
            </a:r>
            <a:r>
              <a:rPr sz="2600" spc="-150" dirty="0">
                <a:latin typeface="Times New Roman"/>
                <a:cs typeface="Times New Roman"/>
              </a:rPr>
              <a:t>and  </a:t>
            </a:r>
            <a:r>
              <a:rPr sz="2600" spc="-130" dirty="0">
                <a:latin typeface="Times New Roman"/>
                <a:cs typeface="Times New Roman"/>
              </a:rPr>
              <a:t>data </a:t>
            </a:r>
            <a:r>
              <a:rPr sz="2600" spc="-155" dirty="0">
                <a:latin typeface="Times New Roman"/>
                <a:cs typeface="Times New Roman"/>
              </a:rPr>
              <a:t>loss </a:t>
            </a:r>
            <a:r>
              <a:rPr sz="2600" spc="-165" dirty="0">
                <a:latin typeface="Times New Roman"/>
                <a:cs typeface="Times New Roman"/>
              </a:rPr>
              <a:t>is</a:t>
            </a:r>
            <a:r>
              <a:rPr sz="2600" spc="65" dirty="0">
                <a:latin typeface="Times New Roman"/>
                <a:cs typeface="Times New Roman"/>
              </a:rPr>
              <a:t> </a:t>
            </a:r>
            <a:r>
              <a:rPr sz="2600" spc="-125" dirty="0">
                <a:latin typeface="Times New Roman"/>
                <a:cs typeface="Times New Roman"/>
              </a:rPr>
              <a:t>avoided.</a:t>
            </a:r>
            <a:endParaRPr sz="2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202438"/>
            <a:ext cx="91440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1" spc="-265" dirty="0">
                <a:latin typeface="Trebuchet MS"/>
                <a:cs typeface="Trebuchet MS"/>
              </a:rPr>
              <a:t>Layer </a:t>
            </a:r>
            <a:r>
              <a:rPr b="1" spc="-210" dirty="0">
                <a:latin typeface="Trebuchet MS"/>
                <a:cs typeface="Trebuchet MS"/>
              </a:rPr>
              <a:t>6: </a:t>
            </a:r>
            <a:r>
              <a:rPr b="1" spc="-280" dirty="0">
                <a:latin typeface="Trebuchet MS"/>
                <a:cs typeface="Trebuchet MS"/>
              </a:rPr>
              <a:t>The </a:t>
            </a:r>
            <a:r>
              <a:rPr b="1" spc="-180" dirty="0">
                <a:latin typeface="Trebuchet MS"/>
                <a:cs typeface="Trebuchet MS"/>
              </a:rPr>
              <a:t>Presentation </a:t>
            </a:r>
            <a:r>
              <a:rPr b="1" spc="-265">
                <a:latin typeface="Trebuchet MS"/>
                <a:cs typeface="Trebuchet MS"/>
              </a:rPr>
              <a:t>Layer</a:t>
            </a:r>
            <a:r>
              <a:rPr b="1" spc="-160">
                <a:latin typeface="Trebuchet MS"/>
                <a:cs typeface="Trebuchet MS"/>
              </a:rPr>
              <a:t> </a:t>
            </a:r>
            <a:endParaRPr b="1" spc="-425" dirty="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93444" y="1433830"/>
            <a:ext cx="7419975" cy="42183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86385" marR="5080" indent="-273685" algn="just">
              <a:lnSpc>
                <a:spcPct val="100000"/>
              </a:lnSpc>
              <a:spcBef>
                <a:spcPts val="105"/>
              </a:spcBef>
              <a:buClr>
                <a:srgbClr val="D24717"/>
              </a:buClr>
              <a:buSzPct val="84615"/>
              <a:buFont typeface="Arial"/>
              <a:buChar char=""/>
              <a:tabLst>
                <a:tab pos="287020" algn="l"/>
              </a:tabLst>
            </a:pPr>
            <a:r>
              <a:rPr sz="2600" spc="-95" dirty="0">
                <a:latin typeface="Times New Roman"/>
                <a:cs typeface="Times New Roman"/>
              </a:rPr>
              <a:t>Presentation </a:t>
            </a:r>
            <a:r>
              <a:rPr sz="2600" spc="-150" dirty="0">
                <a:latin typeface="Times New Roman"/>
                <a:cs typeface="Times New Roman"/>
              </a:rPr>
              <a:t>layer </a:t>
            </a:r>
            <a:r>
              <a:rPr sz="2600" spc="-135" dirty="0">
                <a:latin typeface="Times New Roman"/>
                <a:cs typeface="Times New Roman"/>
              </a:rPr>
              <a:t>takes </a:t>
            </a:r>
            <a:r>
              <a:rPr sz="2600" spc="-114" dirty="0">
                <a:latin typeface="Times New Roman"/>
                <a:cs typeface="Times New Roman"/>
              </a:rPr>
              <a:t>care </a:t>
            </a:r>
            <a:r>
              <a:rPr sz="2600" spc="-85" dirty="0">
                <a:latin typeface="Times New Roman"/>
                <a:cs typeface="Times New Roman"/>
              </a:rPr>
              <a:t>that </a:t>
            </a:r>
            <a:r>
              <a:rPr sz="2600" spc="-75" dirty="0">
                <a:latin typeface="Times New Roman"/>
                <a:cs typeface="Times New Roman"/>
              </a:rPr>
              <a:t>the </a:t>
            </a:r>
            <a:r>
              <a:rPr sz="2600" spc="-130" dirty="0">
                <a:latin typeface="Times New Roman"/>
                <a:cs typeface="Times New Roman"/>
              </a:rPr>
              <a:t>data </a:t>
            </a:r>
            <a:r>
              <a:rPr sz="2600" spc="-160" dirty="0">
                <a:latin typeface="Times New Roman"/>
                <a:cs typeface="Times New Roman"/>
              </a:rPr>
              <a:t>is </a:t>
            </a:r>
            <a:r>
              <a:rPr sz="2600" spc="-95" dirty="0">
                <a:latin typeface="Times New Roman"/>
                <a:cs typeface="Times New Roman"/>
              </a:rPr>
              <a:t>sent </a:t>
            </a:r>
            <a:r>
              <a:rPr sz="2600" spc="-120" dirty="0">
                <a:latin typeface="Times New Roman"/>
                <a:cs typeface="Times New Roman"/>
              </a:rPr>
              <a:t>in </a:t>
            </a:r>
            <a:r>
              <a:rPr sz="2600" spc="-150" dirty="0">
                <a:latin typeface="Times New Roman"/>
                <a:cs typeface="Times New Roman"/>
              </a:rPr>
              <a:t>such </a:t>
            </a:r>
            <a:r>
              <a:rPr sz="2600" spc="-204" dirty="0">
                <a:latin typeface="Times New Roman"/>
                <a:cs typeface="Times New Roman"/>
              </a:rPr>
              <a:t>a  </a:t>
            </a:r>
            <a:r>
              <a:rPr sz="2600" spc="-229" dirty="0">
                <a:latin typeface="Times New Roman"/>
                <a:cs typeface="Times New Roman"/>
              </a:rPr>
              <a:t>way </a:t>
            </a:r>
            <a:r>
              <a:rPr sz="2600" spc="-85" dirty="0">
                <a:latin typeface="Times New Roman"/>
                <a:cs typeface="Times New Roman"/>
              </a:rPr>
              <a:t>that </a:t>
            </a:r>
            <a:r>
              <a:rPr sz="2600" spc="-75" dirty="0">
                <a:latin typeface="Times New Roman"/>
                <a:cs typeface="Times New Roman"/>
              </a:rPr>
              <a:t>the </a:t>
            </a:r>
            <a:r>
              <a:rPr sz="2600" spc="-105" dirty="0">
                <a:latin typeface="Times New Roman"/>
                <a:cs typeface="Times New Roman"/>
              </a:rPr>
              <a:t>receiver </a:t>
            </a:r>
            <a:r>
              <a:rPr sz="2600" spc="-120" dirty="0">
                <a:latin typeface="Times New Roman"/>
                <a:cs typeface="Times New Roman"/>
              </a:rPr>
              <a:t>will </a:t>
            </a:r>
            <a:r>
              <a:rPr sz="2600" spc="-100" dirty="0">
                <a:latin typeface="Times New Roman"/>
                <a:cs typeface="Times New Roman"/>
              </a:rPr>
              <a:t>understand </a:t>
            </a:r>
            <a:r>
              <a:rPr sz="2600" spc="-75" dirty="0">
                <a:latin typeface="Times New Roman"/>
                <a:cs typeface="Times New Roman"/>
              </a:rPr>
              <a:t>the </a:t>
            </a:r>
            <a:r>
              <a:rPr sz="2600" spc="-105" dirty="0">
                <a:latin typeface="Times New Roman"/>
                <a:cs typeface="Times New Roman"/>
              </a:rPr>
              <a:t>information (data)  </a:t>
            </a:r>
            <a:r>
              <a:rPr sz="2600" spc="-145" dirty="0">
                <a:latin typeface="Times New Roman"/>
                <a:cs typeface="Times New Roman"/>
              </a:rPr>
              <a:t>and </a:t>
            </a:r>
            <a:r>
              <a:rPr sz="2600" spc="-120" dirty="0">
                <a:latin typeface="Times New Roman"/>
                <a:cs typeface="Times New Roman"/>
              </a:rPr>
              <a:t>will be </a:t>
            </a:r>
            <a:r>
              <a:rPr sz="2600" spc="-150" dirty="0">
                <a:latin typeface="Times New Roman"/>
                <a:cs typeface="Times New Roman"/>
              </a:rPr>
              <a:t>able </a:t>
            </a:r>
            <a:r>
              <a:rPr sz="2600" spc="-35" dirty="0">
                <a:latin typeface="Times New Roman"/>
                <a:cs typeface="Times New Roman"/>
              </a:rPr>
              <a:t>to </a:t>
            </a:r>
            <a:r>
              <a:rPr sz="2600" spc="-135" dirty="0">
                <a:latin typeface="Times New Roman"/>
                <a:cs typeface="Times New Roman"/>
              </a:rPr>
              <a:t>use </a:t>
            </a:r>
            <a:r>
              <a:rPr sz="2600" spc="-75" dirty="0">
                <a:latin typeface="Times New Roman"/>
                <a:cs typeface="Times New Roman"/>
              </a:rPr>
              <a:t>the</a:t>
            </a:r>
            <a:r>
              <a:rPr sz="2600" spc="180" dirty="0">
                <a:latin typeface="Times New Roman"/>
                <a:cs typeface="Times New Roman"/>
              </a:rPr>
              <a:t> </a:t>
            </a:r>
            <a:r>
              <a:rPr sz="2600" spc="-85" dirty="0">
                <a:latin typeface="Times New Roman"/>
                <a:cs typeface="Times New Roman"/>
              </a:rPr>
              <a:t>data.</a:t>
            </a:r>
            <a:endParaRPr sz="2600">
              <a:latin typeface="Times New Roman"/>
              <a:cs typeface="Times New Roman"/>
            </a:endParaRPr>
          </a:p>
          <a:p>
            <a:pPr marL="286385" marR="133350" indent="-273685" algn="just">
              <a:lnSpc>
                <a:spcPct val="100000"/>
              </a:lnSpc>
              <a:spcBef>
                <a:spcPts val="600"/>
              </a:spcBef>
              <a:buClr>
                <a:srgbClr val="D24717"/>
              </a:buClr>
              <a:buSzPct val="84615"/>
              <a:buFont typeface="Arial"/>
              <a:buChar char=""/>
              <a:tabLst>
                <a:tab pos="287020" algn="l"/>
              </a:tabLst>
            </a:pPr>
            <a:r>
              <a:rPr sz="2600" spc="-110" dirty="0">
                <a:latin typeface="Times New Roman"/>
                <a:cs typeface="Times New Roman"/>
              </a:rPr>
              <a:t>While </a:t>
            </a:r>
            <a:r>
              <a:rPr sz="2600" spc="-130" dirty="0">
                <a:latin typeface="Times New Roman"/>
                <a:cs typeface="Times New Roman"/>
              </a:rPr>
              <a:t>receiving </a:t>
            </a:r>
            <a:r>
              <a:rPr sz="2600" spc="-75" dirty="0">
                <a:latin typeface="Times New Roman"/>
                <a:cs typeface="Times New Roman"/>
              </a:rPr>
              <a:t>the </a:t>
            </a:r>
            <a:r>
              <a:rPr sz="2600" spc="-80" dirty="0">
                <a:latin typeface="Times New Roman"/>
                <a:cs typeface="Times New Roman"/>
              </a:rPr>
              <a:t>data, </a:t>
            </a:r>
            <a:r>
              <a:rPr sz="2600" spc="-95" dirty="0">
                <a:latin typeface="Times New Roman"/>
                <a:cs typeface="Times New Roman"/>
              </a:rPr>
              <a:t>presentation </a:t>
            </a:r>
            <a:r>
              <a:rPr sz="2600" spc="-150" dirty="0">
                <a:latin typeface="Times New Roman"/>
                <a:cs typeface="Times New Roman"/>
              </a:rPr>
              <a:t>layer </a:t>
            </a:r>
            <a:r>
              <a:rPr sz="2600" spc="-105">
                <a:latin typeface="Times New Roman"/>
                <a:cs typeface="Times New Roman"/>
              </a:rPr>
              <a:t>transforms </a:t>
            </a:r>
            <a:r>
              <a:rPr sz="2600" spc="-455" smtClean="0">
                <a:latin typeface="Times New Roman"/>
                <a:cs typeface="Times New Roman"/>
              </a:rPr>
              <a:t>t</a:t>
            </a:r>
            <a:r>
              <a:rPr lang="en-US" sz="2600" spc="-455" dirty="0" smtClean="0">
                <a:latin typeface="Times New Roman"/>
                <a:cs typeface="Times New Roman"/>
              </a:rPr>
              <a:t>he</a:t>
            </a:r>
            <a:r>
              <a:rPr sz="2600" spc="-455" smtClean="0">
                <a:latin typeface="Times New Roman"/>
                <a:cs typeface="Times New Roman"/>
              </a:rPr>
              <a:t> </a:t>
            </a:r>
            <a:r>
              <a:rPr sz="2600" spc="-130" dirty="0">
                <a:latin typeface="Times New Roman"/>
                <a:cs typeface="Times New Roman"/>
              </a:rPr>
              <a:t>data </a:t>
            </a:r>
            <a:r>
              <a:rPr sz="2600" spc="-35" dirty="0">
                <a:latin typeface="Times New Roman"/>
                <a:cs typeface="Times New Roman"/>
              </a:rPr>
              <a:t>to </a:t>
            </a:r>
            <a:r>
              <a:rPr sz="2600" spc="-120" dirty="0">
                <a:latin typeface="Times New Roman"/>
                <a:cs typeface="Times New Roman"/>
              </a:rPr>
              <a:t>be </a:t>
            </a:r>
            <a:r>
              <a:rPr sz="2600" spc="-135" dirty="0">
                <a:latin typeface="Times New Roman"/>
                <a:cs typeface="Times New Roman"/>
              </a:rPr>
              <a:t>ready </a:t>
            </a:r>
            <a:r>
              <a:rPr sz="2600" spc="-95" dirty="0">
                <a:latin typeface="Times New Roman"/>
                <a:cs typeface="Times New Roman"/>
              </a:rPr>
              <a:t>for </a:t>
            </a:r>
            <a:r>
              <a:rPr sz="2600" spc="-75" dirty="0">
                <a:latin typeface="Times New Roman"/>
                <a:cs typeface="Times New Roman"/>
              </a:rPr>
              <a:t>the </a:t>
            </a:r>
            <a:r>
              <a:rPr sz="2600" spc="-125" dirty="0">
                <a:latin typeface="Times New Roman"/>
                <a:cs typeface="Times New Roman"/>
              </a:rPr>
              <a:t>application</a:t>
            </a:r>
            <a:r>
              <a:rPr sz="2600" spc="114" dirty="0">
                <a:latin typeface="Times New Roman"/>
                <a:cs typeface="Times New Roman"/>
              </a:rPr>
              <a:t> </a:t>
            </a:r>
            <a:r>
              <a:rPr sz="2600" spc="-145" dirty="0">
                <a:latin typeface="Times New Roman"/>
                <a:cs typeface="Times New Roman"/>
              </a:rPr>
              <a:t>layer.</a:t>
            </a:r>
            <a:endParaRPr sz="2600">
              <a:latin typeface="Times New Roman"/>
              <a:cs typeface="Times New Roman"/>
            </a:endParaRPr>
          </a:p>
          <a:p>
            <a:pPr marL="286385" marR="129539" indent="-273685" algn="just">
              <a:lnSpc>
                <a:spcPct val="100000"/>
              </a:lnSpc>
              <a:spcBef>
                <a:spcPts val="605"/>
              </a:spcBef>
              <a:buClr>
                <a:srgbClr val="D24717"/>
              </a:buClr>
              <a:buSzPct val="84615"/>
              <a:buFont typeface="Arial"/>
              <a:buChar char=""/>
              <a:tabLst>
                <a:tab pos="287020" algn="l"/>
              </a:tabLst>
            </a:pPr>
            <a:r>
              <a:rPr sz="2600" spc="-155" smtClean="0">
                <a:latin typeface="Times New Roman"/>
                <a:cs typeface="Times New Roman"/>
              </a:rPr>
              <a:t>Languages</a:t>
            </a:r>
            <a:r>
              <a:rPr lang="en-US" sz="2600" spc="-155" dirty="0" smtClean="0">
                <a:latin typeface="Times New Roman"/>
                <a:cs typeface="Times New Roman"/>
              </a:rPr>
              <a:t> </a:t>
            </a:r>
            <a:r>
              <a:rPr sz="2600" spc="-155" smtClean="0">
                <a:latin typeface="Times New Roman"/>
                <a:cs typeface="Times New Roman"/>
              </a:rPr>
              <a:t>(</a:t>
            </a:r>
            <a:r>
              <a:rPr sz="2600" spc="-155" dirty="0">
                <a:latin typeface="Times New Roman"/>
                <a:cs typeface="Times New Roman"/>
              </a:rPr>
              <a:t>syntax) </a:t>
            </a:r>
            <a:r>
              <a:rPr sz="2600" spc="-160" dirty="0">
                <a:latin typeface="Times New Roman"/>
                <a:cs typeface="Times New Roman"/>
              </a:rPr>
              <a:t>can </a:t>
            </a:r>
            <a:r>
              <a:rPr sz="2600" spc="-114" dirty="0">
                <a:latin typeface="Times New Roman"/>
                <a:cs typeface="Times New Roman"/>
              </a:rPr>
              <a:t>be </a:t>
            </a:r>
            <a:r>
              <a:rPr sz="2600" spc="-100" dirty="0">
                <a:latin typeface="Times New Roman"/>
                <a:cs typeface="Times New Roman"/>
              </a:rPr>
              <a:t>different </a:t>
            </a:r>
            <a:r>
              <a:rPr sz="2600" spc="-155" dirty="0">
                <a:latin typeface="Times New Roman"/>
                <a:cs typeface="Times New Roman"/>
              </a:rPr>
              <a:t>of </a:t>
            </a:r>
            <a:r>
              <a:rPr sz="2600" spc="-80" dirty="0">
                <a:latin typeface="Times New Roman"/>
                <a:cs typeface="Times New Roman"/>
              </a:rPr>
              <a:t>the </a:t>
            </a:r>
            <a:r>
              <a:rPr sz="2600" spc="-105" dirty="0">
                <a:latin typeface="Times New Roman"/>
                <a:cs typeface="Times New Roman"/>
              </a:rPr>
              <a:t>two  </a:t>
            </a:r>
            <a:r>
              <a:rPr sz="2600" spc="-135" dirty="0">
                <a:latin typeface="Times New Roman"/>
                <a:cs typeface="Times New Roman"/>
              </a:rPr>
              <a:t>communicating </a:t>
            </a:r>
            <a:r>
              <a:rPr sz="2600" spc="-125" dirty="0">
                <a:latin typeface="Times New Roman"/>
                <a:cs typeface="Times New Roman"/>
              </a:rPr>
              <a:t>systems. </a:t>
            </a:r>
            <a:r>
              <a:rPr sz="2600" spc="-85" dirty="0">
                <a:latin typeface="Times New Roman"/>
                <a:cs typeface="Times New Roman"/>
              </a:rPr>
              <a:t>Under </a:t>
            </a:r>
            <a:r>
              <a:rPr sz="2600" spc="-114" dirty="0">
                <a:latin typeface="Times New Roman"/>
                <a:cs typeface="Times New Roman"/>
              </a:rPr>
              <a:t>this </a:t>
            </a:r>
            <a:r>
              <a:rPr sz="2600" spc="-105" dirty="0">
                <a:latin typeface="Times New Roman"/>
                <a:cs typeface="Times New Roman"/>
              </a:rPr>
              <a:t>condition </a:t>
            </a:r>
            <a:r>
              <a:rPr sz="2600" spc="-95" dirty="0">
                <a:latin typeface="Times New Roman"/>
                <a:cs typeface="Times New Roman"/>
              </a:rPr>
              <a:t>presentation  </a:t>
            </a:r>
            <a:r>
              <a:rPr sz="2600" spc="-150" dirty="0">
                <a:latin typeface="Times New Roman"/>
                <a:cs typeface="Times New Roman"/>
              </a:rPr>
              <a:t>layer </a:t>
            </a:r>
            <a:r>
              <a:rPr sz="2600" spc="-185" dirty="0">
                <a:latin typeface="Times New Roman"/>
                <a:cs typeface="Times New Roman"/>
              </a:rPr>
              <a:t>plays </a:t>
            </a:r>
            <a:r>
              <a:rPr sz="2600" spc="-204" dirty="0">
                <a:latin typeface="Times New Roman"/>
                <a:cs typeface="Times New Roman"/>
              </a:rPr>
              <a:t>a </a:t>
            </a:r>
            <a:r>
              <a:rPr sz="2600" spc="-75" dirty="0">
                <a:latin typeface="Times New Roman"/>
                <a:cs typeface="Times New Roman"/>
              </a:rPr>
              <a:t>role </a:t>
            </a:r>
            <a:r>
              <a:rPr sz="2600" spc="-160" dirty="0">
                <a:latin typeface="Times New Roman"/>
                <a:cs typeface="Times New Roman"/>
              </a:rPr>
              <a:t>of </a:t>
            </a:r>
            <a:r>
              <a:rPr sz="2600" spc="-90" dirty="0">
                <a:latin typeface="Times New Roman"/>
                <a:cs typeface="Times New Roman"/>
              </a:rPr>
              <a:t>translator.</a:t>
            </a:r>
            <a:endParaRPr sz="2600">
              <a:latin typeface="Times New Roman"/>
              <a:cs typeface="Times New Roman"/>
            </a:endParaRPr>
          </a:p>
          <a:p>
            <a:pPr marL="286385" marR="784225" indent="-273685" algn="just">
              <a:lnSpc>
                <a:spcPct val="100000"/>
              </a:lnSpc>
              <a:spcBef>
                <a:spcPts val="595"/>
              </a:spcBef>
              <a:buClr>
                <a:srgbClr val="D24717"/>
              </a:buClr>
              <a:buSzPct val="84615"/>
              <a:buFont typeface="Arial"/>
              <a:buChar char=""/>
              <a:tabLst>
                <a:tab pos="287020" algn="l"/>
              </a:tabLst>
            </a:pPr>
            <a:r>
              <a:rPr sz="2600" spc="-80" dirty="0">
                <a:latin typeface="Times New Roman"/>
                <a:cs typeface="Times New Roman"/>
              </a:rPr>
              <a:t>It </a:t>
            </a:r>
            <a:r>
              <a:rPr sz="2600" spc="-105" dirty="0">
                <a:latin typeface="Times New Roman"/>
                <a:cs typeface="Times New Roman"/>
              </a:rPr>
              <a:t>perfroms </a:t>
            </a:r>
            <a:r>
              <a:rPr sz="2600" spc="-135" dirty="0">
                <a:latin typeface="Times New Roman"/>
                <a:cs typeface="Times New Roman"/>
              </a:rPr>
              <a:t>Data </a:t>
            </a:r>
            <a:r>
              <a:rPr sz="2600" spc="-105" dirty="0">
                <a:latin typeface="Times New Roman"/>
                <a:cs typeface="Times New Roman"/>
              </a:rPr>
              <a:t>compression, </a:t>
            </a:r>
            <a:r>
              <a:rPr sz="2600" spc="-135" dirty="0">
                <a:latin typeface="Times New Roman"/>
                <a:cs typeface="Times New Roman"/>
              </a:rPr>
              <a:t>Data </a:t>
            </a:r>
            <a:r>
              <a:rPr sz="2600" spc="-80" dirty="0">
                <a:latin typeface="Times New Roman"/>
                <a:cs typeface="Times New Roman"/>
              </a:rPr>
              <a:t>encryption, </a:t>
            </a:r>
            <a:r>
              <a:rPr sz="2600" spc="-210" dirty="0">
                <a:latin typeface="Times New Roman"/>
                <a:cs typeface="Times New Roman"/>
              </a:rPr>
              <a:t>Data  </a:t>
            </a:r>
            <a:r>
              <a:rPr sz="2600" spc="-130" dirty="0">
                <a:latin typeface="Times New Roman"/>
                <a:cs typeface="Times New Roman"/>
              </a:rPr>
              <a:t>conversion</a:t>
            </a:r>
            <a:r>
              <a:rPr sz="2600" spc="-70" dirty="0">
                <a:latin typeface="Times New Roman"/>
                <a:cs typeface="Times New Roman"/>
              </a:rPr>
              <a:t> </a:t>
            </a:r>
            <a:r>
              <a:rPr sz="2600" spc="-40" dirty="0">
                <a:latin typeface="Times New Roman"/>
                <a:cs typeface="Times New Roman"/>
              </a:rPr>
              <a:t>etc.</a:t>
            </a:r>
            <a:endParaRPr sz="2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444" y="202438"/>
            <a:ext cx="7769556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1" spc="-265" dirty="0">
                <a:latin typeface="Trebuchet MS"/>
                <a:cs typeface="Trebuchet MS"/>
              </a:rPr>
              <a:t>Layer </a:t>
            </a:r>
            <a:r>
              <a:rPr b="1" spc="-345" dirty="0">
                <a:latin typeface="Trebuchet MS"/>
                <a:cs typeface="Trebuchet MS"/>
              </a:rPr>
              <a:t>7: </a:t>
            </a:r>
            <a:r>
              <a:rPr b="1" spc="-210" dirty="0">
                <a:latin typeface="Trebuchet MS"/>
                <a:cs typeface="Trebuchet MS"/>
              </a:rPr>
              <a:t>Application </a:t>
            </a:r>
            <a:r>
              <a:rPr b="1" spc="-265">
                <a:latin typeface="Trebuchet MS"/>
                <a:cs typeface="Trebuchet MS"/>
              </a:rPr>
              <a:t>Layer</a:t>
            </a:r>
            <a:r>
              <a:rPr b="1" spc="-80">
                <a:latin typeface="Trebuchet MS"/>
                <a:cs typeface="Trebuchet MS"/>
              </a:rPr>
              <a:t> </a:t>
            </a:r>
            <a:endParaRPr b="1" spc="-425" dirty="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93444" y="1358239"/>
            <a:ext cx="7474584" cy="263271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286385" indent="-273685">
              <a:lnSpc>
                <a:spcPct val="100000"/>
              </a:lnSpc>
              <a:spcBef>
                <a:spcPts val="700"/>
              </a:spcBef>
              <a:buClr>
                <a:srgbClr val="D24717"/>
              </a:buClr>
              <a:buSzPct val="84615"/>
              <a:buFont typeface="Arial"/>
              <a:buChar char=""/>
              <a:tabLst>
                <a:tab pos="287020" algn="l"/>
              </a:tabLst>
            </a:pPr>
            <a:r>
              <a:rPr sz="2600" spc="-80" dirty="0">
                <a:latin typeface="Times New Roman"/>
                <a:cs typeface="Times New Roman"/>
              </a:rPr>
              <a:t>It </a:t>
            </a:r>
            <a:r>
              <a:rPr sz="2600" spc="-165" dirty="0">
                <a:latin typeface="Times New Roman"/>
                <a:cs typeface="Times New Roman"/>
              </a:rPr>
              <a:t>is </a:t>
            </a:r>
            <a:r>
              <a:rPr sz="2600" spc="-80" dirty="0">
                <a:latin typeface="Times New Roman"/>
                <a:cs typeface="Times New Roman"/>
              </a:rPr>
              <a:t>the </a:t>
            </a:r>
            <a:r>
              <a:rPr sz="2600" spc="-90" dirty="0">
                <a:latin typeface="Times New Roman"/>
                <a:cs typeface="Times New Roman"/>
              </a:rPr>
              <a:t>topmost</a:t>
            </a:r>
            <a:r>
              <a:rPr sz="2600" spc="65" dirty="0">
                <a:latin typeface="Times New Roman"/>
                <a:cs typeface="Times New Roman"/>
              </a:rPr>
              <a:t> </a:t>
            </a:r>
            <a:r>
              <a:rPr sz="2600" spc="-145" dirty="0">
                <a:latin typeface="Times New Roman"/>
                <a:cs typeface="Times New Roman"/>
              </a:rPr>
              <a:t>layer.</a:t>
            </a:r>
            <a:endParaRPr sz="2600">
              <a:latin typeface="Times New Roman"/>
              <a:cs typeface="Times New Roman"/>
            </a:endParaRPr>
          </a:p>
          <a:p>
            <a:pPr marL="286385" marR="43180" indent="-273685" algn="just">
              <a:lnSpc>
                <a:spcPct val="100000"/>
              </a:lnSpc>
              <a:spcBef>
                <a:spcPts val="600"/>
              </a:spcBef>
              <a:buClr>
                <a:srgbClr val="D24717"/>
              </a:buClr>
              <a:buSzPct val="84615"/>
              <a:buFont typeface="Arial"/>
              <a:buChar char=""/>
              <a:tabLst>
                <a:tab pos="287020" algn="l"/>
              </a:tabLst>
            </a:pPr>
            <a:r>
              <a:rPr sz="2600" spc="-120" dirty="0">
                <a:latin typeface="Times New Roman"/>
                <a:cs typeface="Times New Roman"/>
              </a:rPr>
              <a:t>Transferring </a:t>
            </a:r>
            <a:r>
              <a:rPr sz="2600" spc="-150" dirty="0">
                <a:latin typeface="Times New Roman"/>
                <a:cs typeface="Times New Roman"/>
              </a:rPr>
              <a:t>of </a:t>
            </a:r>
            <a:r>
              <a:rPr sz="2600" spc="-145" dirty="0">
                <a:latin typeface="Times New Roman"/>
                <a:cs typeface="Times New Roman"/>
              </a:rPr>
              <a:t>files </a:t>
            </a:r>
            <a:r>
              <a:rPr sz="2600" spc="-110" dirty="0">
                <a:latin typeface="Times New Roman"/>
                <a:cs typeface="Times New Roman"/>
              </a:rPr>
              <a:t>disturbing </a:t>
            </a:r>
            <a:r>
              <a:rPr sz="2600" spc="-75" dirty="0">
                <a:latin typeface="Times New Roman"/>
                <a:cs typeface="Times New Roman"/>
              </a:rPr>
              <a:t>the </a:t>
            </a:r>
            <a:r>
              <a:rPr sz="2600" spc="-95" dirty="0">
                <a:latin typeface="Times New Roman"/>
                <a:cs typeface="Times New Roman"/>
              </a:rPr>
              <a:t>results </a:t>
            </a:r>
            <a:r>
              <a:rPr sz="2600" spc="-35" dirty="0">
                <a:latin typeface="Times New Roman"/>
                <a:cs typeface="Times New Roman"/>
              </a:rPr>
              <a:t>to </a:t>
            </a:r>
            <a:r>
              <a:rPr sz="2600" spc="-75" dirty="0">
                <a:latin typeface="Times New Roman"/>
                <a:cs typeface="Times New Roman"/>
              </a:rPr>
              <a:t>the </a:t>
            </a:r>
            <a:r>
              <a:rPr sz="2600" spc="-95" dirty="0">
                <a:latin typeface="Times New Roman"/>
                <a:cs typeface="Times New Roman"/>
              </a:rPr>
              <a:t>user </a:t>
            </a:r>
            <a:r>
              <a:rPr sz="2600" spc="-165" dirty="0">
                <a:latin typeface="Times New Roman"/>
                <a:cs typeface="Times New Roman"/>
              </a:rPr>
              <a:t>is </a:t>
            </a:r>
            <a:r>
              <a:rPr sz="2600" spc="-160" dirty="0">
                <a:latin typeface="Times New Roman"/>
                <a:cs typeface="Times New Roman"/>
              </a:rPr>
              <a:t>also  </a:t>
            </a:r>
            <a:r>
              <a:rPr sz="2600" spc="-110" dirty="0">
                <a:latin typeface="Times New Roman"/>
                <a:cs typeface="Times New Roman"/>
              </a:rPr>
              <a:t>done </a:t>
            </a:r>
            <a:r>
              <a:rPr sz="2600" spc="-120" dirty="0">
                <a:latin typeface="Times New Roman"/>
                <a:cs typeface="Times New Roman"/>
              </a:rPr>
              <a:t>in </a:t>
            </a:r>
            <a:r>
              <a:rPr sz="2600" spc="-114" dirty="0">
                <a:latin typeface="Times New Roman"/>
                <a:cs typeface="Times New Roman"/>
              </a:rPr>
              <a:t>this </a:t>
            </a:r>
            <a:r>
              <a:rPr sz="2600" spc="-145" dirty="0">
                <a:latin typeface="Times New Roman"/>
                <a:cs typeface="Times New Roman"/>
              </a:rPr>
              <a:t>layer. </a:t>
            </a:r>
            <a:r>
              <a:rPr sz="2600" spc="-185" dirty="0">
                <a:latin typeface="Times New Roman"/>
                <a:cs typeface="Times New Roman"/>
              </a:rPr>
              <a:t>Mail </a:t>
            </a:r>
            <a:r>
              <a:rPr sz="2600" spc="-95" dirty="0">
                <a:latin typeface="Times New Roman"/>
                <a:cs typeface="Times New Roman"/>
              </a:rPr>
              <a:t>services, </a:t>
            </a:r>
            <a:r>
              <a:rPr sz="2600" spc="-80" dirty="0">
                <a:latin typeface="Times New Roman"/>
                <a:cs typeface="Times New Roman"/>
              </a:rPr>
              <a:t>directory </a:t>
            </a:r>
            <a:r>
              <a:rPr sz="2600" spc="-95" dirty="0">
                <a:latin typeface="Times New Roman"/>
                <a:cs typeface="Times New Roman"/>
              </a:rPr>
              <a:t>services, network  resource </a:t>
            </a:r>
            <a:r>
              <a:rPr sz="2600" spc="-75" dirty="0">
                <a:latin typeface="Times New Roman"/>
                <a:cs typeface="Times New Roman"/>
              </a:rPr>
              <a:t>etc </a:t>
            </a:r>
            <a:r>
              <a:rPr sz="2600" spc="-100" dirty="0">
                <a:latin typeface="Times New Roman"/>
                <a:cs typeface="Times New Roman"/>
              </a:rPr>
              <a:t>are </a:t>
            </a:r>
            <a:r>
              <a:rPr sz="2600" spc="-120" dirty="0">
                <a:latin typeface="Times New Roman"/>
                <a:cs typeface="Times New Roman"/>
              </a:rPr>
              <a:t>services provided </a:t>
            </a:r>
            <a:r>
              <a:rPr sz="2600" spc="-200" dirty="0">
                <a:latin typeface="Times New Roman"/>
                <a:cs typeface="Times New Roman"/>
              </a:rPr>
              <a:t>by </a:t>
            </a:r>
            <a:r>
              <a:rPr sz="2600" spc="-125" dirty="0">
                <a:latin typeface="Times New Roman"/>
                <a:cs typeface="Times New Roman"/>
              </a:rPr>
              <a:t>application</a:t>
            </a:r>
            <a:r>
              <a:rPr sz="2600" spc="200" dirty="0">
                <a:latin typeface="Times New Roman"/>
                <a:cs typeface="Times New Roman"/>
              </a:rPr>
              <a:t> </a:t>
            </a:r>
            <a:r>
              <a:rPr sz="2600" spc="-145" dirty="0">
                <a:latin typeface="Times New Roman"/>
                <a:cs typeface="Times New Roman"/>
              </a:rPr>
              <a:t>layer.</a:t>
            </a:r>
            <a:endParaRPr sz="2600">
              <a:latin typeface="Times New Roman"/>
              <a:cs typeface="Times New Roman"/>
            </a:endParaRPr>
          </a:p>
          <a:p>
            <a:pPr marL="286385" marR="5080" indent="-273685" algn="just">
              <a:lnSpc>
                <a:spcPct val="100000"/>
              </a:lnSpc>
              <a:spcBef>
                <a:spcPts val="600"/>
              </a:spcBef>
              <a:buClr>
                <a:srgbClr val="D24717"/>
              </a:buClr>
              <a:buSzPct val="84615"/>
              <a:buFont typeface="Arial"/>
              <a:buChar char=""/>
              <a:tabLst>
                <a:tab pos="287020" algn="l"/>
              </a:tabLst>
            </a:pPr>
            <a:r>
              <a:rPr sz="2600" spc="-155" dirty="0">
                <a:latin typeface="Times New Roman"/>
                <a:cs typeface="Times New Roman"/>
              </a:rPr>
              <a:t>This </a:t>
            </a:r>
            <a:r>
              <a:rPr sz="2600" spc="-150" dirty="0">
                <a:latin typeface="Times New Roman"/>
                <a:cs typeface="Times New Roman"/>
              </a:rPr>
              <a:t>layer </a:t>
            </a:r>
            <a:r>
              <a:rPr sz="2600" spc="-165" dirty="0">
                <a:latin typeface="Times New Roman"/>
                <a:cs typeface="Times New Roman"/>
              </a:rPr>
              <a:t>mainly </a:t>
            </a:r>
            <a:r>
              <a:rPr sz="2600" spc="-140" dirty="0">
                <a:latin typeface="Times New Roman"/>
                <a:cs typeface="Times New Roman"/>
              </a:rPr>
              <a:t>holds </a:t>
            </a:r>
            <a:r>
              <a:rPr sz="2600" spc="-125" dirty="0">
                <a:latin typeface="Times New Roman"/>
                <a:cs typeface="Times New Roman"/>
              </a:rPr>
              <a:t>application </a:t>
            </a:r>
            <a:r>
              <a:rPr sz="2600" spc="-120" dirty="0">
                <a:latin typeface="Times New Roman"/>
                <a:cs typeface="Times New Roman"/>
              </a:rPr>
              <a:t>programs </a:t>
            </a:r>
            <a:r>
              <a:rPr sz="2600" spc="-35" dirty="0">
                <a:latin typeface="Times New Roman"/>
                <a:cs typeface="Times New Roman"/>
              </a:rPr>
              <a:t>to </a:t>
            </a:r>
            <a:r>
              <a:rPr sz="2600" spc="-110" dirty="0">
                <a:latin typeface="Times New Roman"/>
                <a:cs typeface="Times New Roman"/>
              </a:rPr>
              <a:t>act </a:t>
            </a:r>
            <a:r>
              <a:rPr sz="2600" spc="-114" dirty="0">
                <a:latin typeface="Times New Roman"/>
                <a:cs typeface="Times New Roman"/>
              </a:rPr>
              <a:t>upon </a:t>
            </a:r>
            <a:r>
              <a:rPr sz="2600" spc="-415" dirty="0">
                <a:latin typeface="Times New Roman"/>
                <a:cs typeface="Times New Roman"/>
              </a:rPr>
              <a:t>the  </a:t>
            </a:r>
            <a:r>
              <a:rPr sz="2600" spc="-120" dirty="0">
                <a:latin typeface="Times New Roman"/>
                <a:cs typeface="Times New Roman"/>
              </a:rPr>
              <a:t>received </a:t>
            </a:r>
            <a:r>
              <a:rPr sz="2600" spc="-145" dirty="0">
                <a:latin typeface="Times New Roman"/>
                <a:cs typeface="Times New Roman"/>
              </a:rPr>
              <a:t>and </a:t>
            </a:r>
            <a:r>
              <a:rPr sz="2600" spc="-45" dirty="0">
                <a:latin typeface="Times New Roman"/>
                <a:cs typeface="Times New Roman"/>
              </a:rPr>
              <a:t>to </a:t>
            </a:r>
            <a:r>
              <a:rPr sz="2600" spc="-120" dirty="0">
                <a:latin typeface="Times New Roman"/>
                <a:cs typeface="Times New Roman"/>
              </a:rPr>
              <a:t>be </a:t>
            </a:r>
            <a:r>
              <a:rPr sz="2600" spc="-95" dirty="0">
                <a:latin typeface="Times New Roman"/>
                <a:cs typeface="Times New Roman"/>
              </a:rPr>
              <a:t>sent</a:t>
            </a:r>
            <a:r>
              <a:rPr sz="2600" spc="65" dirty="0">
                <a:latin typeface="Times New Roman"/>
                <a:cs typeface="Times New Roman"/>
              </a:rPr>
              <a:t> </a:t>
            </a:r>
            <a:r>
              <a:rPr sz="2600" spc="-85" dirty="0">
                <a:latin typeface="Times New Roman"/>
                <a:cs typeface="Times New Roman"/>
              </a:rPr>
              <a:t>data.</a:t>
            </a:r>
            <a:endParaRPr sz="2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444" y="688974"/>
            <a:ext cx="416687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75" dirty="0"/>
              <a:t>LAN</a:t>
            </a:r>
            <a:r>
              <a:rPr sz="4000" spc="-254" dirty="0"/>
              <a:t> </a:t>
            </a:r>
            <a:r>
              <a:rPr sz="4000" spc="-35" dirty="0"/>
              <a:t>Disadvantages</a:t>
            </a:r>
            <a:endParaRPr sz="4000"/>
          </a:p>
        </p:txBody>
      </p:sp>
      <p:sp>
        <p:nvSpPr>
          <p:cNvPr id="3" name="object 3"/>
          <p:cNvSpPr txBox="1"/>
          <p:nvPr/>
        </p:nvSpPr>
        <p:spPr>
          <a:xfrm>
            <a:off x="993444" y="1433830"/>
            <a:ext cx="7604125" cy="31965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86385" marR="281940" indent="-273685">
              <a:lnSpc>
                <a:spcPct val="100000"/>
              </a:lnSpc>
              <a:spcBef>
                <a:spcPts val="105"/>
              </a:spcBef>
              <a:buClr>
                <a:srgbClr val="D24717"/>
              </a:buClr>
              <a:buSzPct val="84615"/>
              <a:buFont typeface="Arial"/>
              <a:buChar char=""/>
              <a:tabLst>
                <a:tab pos="287020" algn="l"/>
              </a:tabLst>
            </a:pPr>
            <a:r>
              <a:rPr sz="2600" b="1" spc="-20" dirty="0">
                <a:latin typeface="Times New Roman"/>
                <a:cs typeface="Times New Roman"/>
              </a:rPr>
              <a:t>Special </a:t>
            </a:r>
            <a:r>
              <a:rPr sz="2600" b="1" spc="10" dirty="0">
                <a:solidFill>
                  <a:srgbClr val="FF0000"/>
                </a:solidFill>
                <a:latin typeface="Times New Roman"/>
                <a:cs typeface="Times New Roman"/>
              </a:rPr>
              <a:t>security </a:t>
            </a:r>
            <a:r>
              <a:rPr sz="2600" b="1" spc="-35" dirty="0">
                <a:solidFill>
                  <a:srgbClr val="FF0000"/>
                </a:solidFill>
                <a:latin typeface="Times New Roman"/>
                <a:cs typeface="Times New Roman"/>
              </a:rPr>
              <a:t>measures </a:t>
            </a:r>
            <a:r>
              <a:rPr sz="2600" spc="-100" dirty="0">
                <a:latin typeface="Times New Roman"/>
                <a:cs typeface="Times New Roman"/>
              </a:rPr>
              <a:t>are </a:t>
            </a:r>
            <a:r>
              <a:rPr sz="2600" spc="-105" dirty="0">
                <a:latin typeface="Times New Roman"/>
                <a:cs typeface="Times New Roman"/>
              </a:rPr>
              <a:t>needed </a:t>
            </a:r>
            <a:r>
              <a:rPr sz="2600" b="1" spc="65" dirty="0">
                <a:latin typeface="Times New Roman"/>
                <a:cs typeface="Times New Roman"/>
              </a:rPr>
              <a:t>to </a:t>
            </a:r>
            <a:r>
              <a:rPr sz="2600" b="1" spc="25" dirty="0">
                <a:latin typeface="Times New Roman"/>
                <a:cs typeface="Times New Roman"/>
              </a:rPr>
              <a:t>stop </a:t>
            </a:r>
            <a:r>
              <a:rPr sz="2600" spc="-110" dirty="0">
                <a:latin typeface="Times New Roman"/>
                <a:cs typeface="Times New Roman"/>
              </a:rPr>
              <a:t>users  </a:t>
            </a:r>
            <a:r>
              <a:rPr sz="2600" spc="-114" dirty="0">
                <a:latin typeface="Times New Roman"/>
                <a:cs typeface="Times New Roman"/>
              </a:rPr>
              <a:t>from </a:t>
            </a:r>
            <a:r>
              <a:rPr sz="2600" b="1" spc="5" dirty="0">
                <a:latin typeface="Times New Roman"/>
                <a:cs typeface="Times New Roman"/>
              </a:rPr>
              <a:t>using </a:t>
            </a:r>
            <a:r>
              <a:rPr sz="2600" b="1" spc="-30" dirty="0">
                <a:latin typeface="Times New Roman"/>
                <a:cs typeface="Times New Roman"/>
              </a:rPr>
              <a:t>programs </a:t>
            </a:r>
            <a:r>
              <a:rPr sz="2600" b="1" spc="-15" dirty="0">
                <a:latin typeface="Times New Roman"/>
                <a:cs typeface="Times New Roman"/>
              </a:rPr>
              <a:t>and </a:t>
            </a:r>
            <a:r>
              <a:rPr sz="2600" b="1" spc="-45" dirty="0">
                <a:latin typeface="Times New Roman"/>
                <a:cs typeface="Times New Roman"/>
              </a:rPr>
              <a:t>data </a:t>
            </a:r>
            <a:r>
              <a:rPr sz="2600" b="1" spc="-20" dirty="0">
                <a:latin typeface="Times New Roman"/>
                <a:cs typeface="Times New Roman"/>
              </a:rPr>
              <a:t>that </a:t>
            </a:r>
            <a:r>
              <a:rPr sz="2600" b="1" spc="20" dirty="0">
                <a:latin typeface="Times New Roman"/>
                <a:cs typeface="Times New Roman"/>
              </a:rPr>
              <a:t>they </a:t>
            </a:r>
            <a:r>
              <a:rPr sz="2600" b="1" spc="25" dirty="0">
                <a:latin typeface="Times New Roman"/>
                <a:cs typeface="Times New Roman"/>
              </a:rPr>
              <a:t>should</a:t>
            </a:r>
            <a:r>
              <a:rPr sz="2600" b="1" spc="-375" dirty="0">
                <a:latin typeface="Times New Roman"/>
                <a:cs typeface="Times New Roman"/>
              </a:rPr>
              <a:t> </a:t>
            </a:r>
            <a:r>
              <a:rPr sz="2600" b="1" spc="50" dirty="0">
                <a:latin typeface="Times New Roman"/>
                <a:cs typeface="Times New Roman"/>
              </a:rPr>
              <a:t>not  </a:t>
            </a:r>
            <a:r>
              <a:rPr sz="2600" b="1" spc="-45" dirty="0">
                <a:latin typeface="Times New Roman"/>
                <a:cs typeface="Times New Roman"/>
              </a:rPr>
              <a:t>have </a:t>
            </a:r>
            <a:r>
              <a:rPr sz="2600" b="1" spc="-10" dirty="0">
                <a:latin typeface="Times New Roman"/>
                <a:cs typeface="Times New Roman"/>
              </a:rPr>
              <a:t>access</a:t>
            </a:r>
            <a:r>
              <a:rPr sz="2600" b="1" spc="-90" dirty="0">
                <a:latin typeface="Times New Roman"/>
                <a:cs typeface="Times New Roman"/>
              </a:rPr>
              <a:t> </a:t>
            </a:r>
            <a:r>
              <a:rPr sz="2600" b="1" spc="60" dirty="0">
                <a:latin typeface="Times New Roman"/>
                <a:cs typeface="Times New Roman"/>
              </a:rPr>
              <a:t>to</a:t>
            </a:r>
            <a:r>
              <a:rPr sz="2600" spc="60" dirty="0">
                <a:latin typeface="Times New Roman"/>
                <a:cs typeface="Times New Roman"/>
              </a:rPr>
              <a:t>;</a:t>
            </a:r>
            <a:endParaRPr sz="2600">
              <a:latin typeface="Times New Roman"/>
              <a:cs typeface="Times New Roman"/>
            </a:endParaRPr>
          </a:p>
          <a:p>
            <a:pPr marL="286385" lvl="1">
              <a:lnSpc>
                <a:spcPct val="100000"/>
              </a:lnSpc>
              <a:buClr>
                <a:srgbClr val="FF0000"/>
              </a:buClr>
              <a:buFont typeface="Times New Roman"/>
              <a:buChar char="•"/>
              <a:tabLst>
                <a:tab pos="477520" algn="l"/>
              </a:tabLst>
            </a:pPr>
            <a:r>
              <a:rPr sz="2600" b="1" spc="-5" dirty="0">
                <a:latin typeface="Times New Roman"/>
                <a:cs typeface="Times New Roman"/>
              </a:rPr>
              <a:t>Networks </a:t>
            </a:r>
            <a:r>
              <a:rPr sz="2600" spc="-100" dirty="0">
                <a:latin typeface="Times New Roman"/>
                <a:cs typeface="Times New Roman"/>
              </a:rPr>
              <a:t>are </a:t>
            </a:r>
            <a:r>
              <a:rPr sz="2600" b="1" spc="15" dirty="0">
                <a:solidFill>
                  <a:srgbClr val="FF0000"/>
                </a:solidFill>
                <a:latin typeface="Times New Roman"/>
                <a:cs typeface="Times New Roman"/>
              </a:rPr>
              <a:t>difficult </a:t>
            </a:r>
            <a:r>
              <a:rPr sz="2600" b="1" spc="65" dirty="0">
                <a:solidFill>
                  <a:srgbClr val="FF0000"/>
                </a:solidFill>
                <a:latin typeface="Times New Roman"/>
                <a:cs typeface="Times New Roman"/>
              </a:rPr>
              <a:t>to </a:t>
            </a:r>
            <a:r>
              <a:rPr sz="2600" b="1" spc="5" dirty="0">
                <a:solidFill>
                  <a:srgbClr val="FF0000"/>
                </a:solidFill>
                <a:latin typeface="Times New Roman"/>
                <a:cs typeface="Times New Roman"/>
              </a:rPr>
              <a:t>set </a:t>
            </a:r>
            <a:r>
              <a:rPr sz="2600" b="1" spc="30" dirty="0">
                <a:solidFill>
                  <a:srgbClr val="FF0000"/>
                </a:solidFill>
                <a:latin typeface="Times New Roman"/>
                <a:cs typeface="Times New Roman"/>
              </a:rPr>
              <a:t>up </a:t>
            </a:r>
            <a:r>
              <a:rPr sz="2600" spc="-145" dirty="0">
                <a:latin typeface="Times New Roman"/>
                <a:cs typeface="Times New Roman"/>
              </a:rPr>
              <a:t>and </a:t>
            </a:r>
            <a:r>
              <a:rPr sz="2600" spc="-105" dirty="0">
                <a:latin typeface="Times New Roman"/>
                <a:cs typeface="Times New Roman"/>
              </a:rPr>
              <a:t>need </a:t>
            </a:r>
            <a:r>
              <a:rPr sz="2600" spc="-35" dirty="0">
                <a:latin typeface="Times New Roman"/>
                <a:cs typeface="Times New Roman"/>
              </a:rPr>
              <a:t>to</a:t>
            </a:r>
            <a:r>
              <a:rPr sz="2600" spc="-390" dirty="0">
                <a:latin typeface="Times New Roman"/>
                <a:cs typeface="Times New Roman"/>
              </a:rPr>
              <a:t> </a:t>
            </a:r>
            <a:r>
              <a:rPr sz="2600" spc="-120" dirty="0">
                <a:latin typeface="Times New Roman"/>
                <a:cs typeface="Times New Roman"/>
              </a:rPr>
              <a:t>be</a:t>
            </a:r>
            <a:endParaRPr sz="2600">
              <a:latin typeface="Times New Roman"/>
              <a:cs typeface="Times New Roman"/>
            </a:endParaRPr>
          </a:p>
          <a:p>
            <a:pPr marL="286385">
              <a:lnSpc>
                <a:spcPct val="100000"/>
              </a:lnSpc>
            </a:pPr>
            <a:r>
              <a:rPr sz="2600" b="1" spc="-10" dirty="0">
                <a:latin typeface="Times New Roman"/>
                <a:cs typeface="Times New Roman"/>
              </a:rPr>
              <a:t>maintained </a:t>
            </a:r>
            <a:r>
              <a:rPr sz="2600" spc="-200" dirty="0">
                <a:latin typeface="Times New Roman"/>
                <a:cs typeface="Times New Roman"/>
              </a:rPr>
              <a:t>by </a:t>
            </a:r>
            <a:r>
              <a:rPr sz="2600" b="1" spc="20" dirty="0">
                <a:latin typeface="Times New Roman"/>
                <a:cs typeface="Times New Roman"/>
              </a:rPr>
              <a:t>skilled</a:t>
            </a:r>
            <a:r>
              <a:rPr sz="2600" b="1" spc="40" dirty="0">
                <a:latin typeface="Times New Roman"/>
                <a:cs typeface="Times New Roman"/>
              </a:rPr>
              <a:t> </a:t>
            </a:r>
            <a:r>
              <a:rPr sz="2600" b="1" spc="20" dirty="0">
                <a:latin typeface="Times New Roman"/>
                <a:cs typeface="Times New Roman"/>
              </a:rPr>
              <a:t>technicians</a:t>
            </a:r>
            <a:r>
              <a:rPr sz="2600" spc="20" dirty="0">
                <a:latin typeface="Times New Roman"/>
                <a:cs typeface="Times New Roman"/>
              </a:rPr>
              <a:t>.</a:t>
            </a:r>
            <a:endParaRPr sz="2600">
              <a:latin typeface="Times New Roman"/>
              <a:cs typeface="Times New Roman"/>
            </a:endParaRPr>
          </a:p>
          <a:p>
            <a:pPr marL="286385" marR="5080" lvl="1">
              <a:lnSpc>
                <a:spcPct val="100000"/>
              </a:lnSpc>
              <a:spcBef>
                <a:spcPts val="5"/>
              </a:spcBef>
              <a:buClr>
                <a:srgbClr val="FF0000"/>
              </a:buClr>
              <a:buFont typeface="Times New Roman"/>
              <a:buChar char="•"/>
              <a:tabLst>
                <a:tab pos="477520" algn="l"/>
              </a:tabLst>
            </a:pPr>
            <a:r>
              <a:rPr sz="2600" b="1" spc="-60" dirty="0">
                <a:latin typeface="Times New Roman"/>
                <a:cs typeface="Times New Roman"/>
              </a:rPr>
              <a:t>If </a:t>
            </a:r>
            <a:r>
              <a:rPr sz="2600" b="1" spc="35" dirty="0">
                <a:latin typeface="Times New Roman"/>
                <a:cs typeface="Times New Roman"/>
              </a:rPr>
              <a:t>the </a:t>
            </a:r>
            <a:r>
              <a:rPr sz="2600" b="1" spc="20" dirty="0">
                <a:latin typeface="Times New Roman"/>
                <a:cs typeface="Times New Roman"/>
              </a:rPr>
              <a:t>file </a:t>
            </a:r>
            <a:r>
              <a:rPr sz="2600" b="1" spc="-25" dirty="0">
                <a:latin typeface="Times New Roman"/>
                <a:cs typeface="Times New Roman"/>
              </a:rPr>
              <a:t>server </a:t>
            </a:r>
            <a:r>
              <a:rPr sz="2600" b="1" spc="25" dirty="0">
                <a:latin typeface="Times New Roman"/>
                <a:cs typeface="Times New Roman"/>
              </a:rPr>
              <a:t>develops </a:t>
            </a:r>
            <a:r>
              <a:rPr sz="2600" b="1" spc="-110" dirty="0">
                <a:latin typeface="Times New Roman"/>
                <a:cs typeface="Times New Roman"/>
              </a:rPr>
              <a:t>a </a:t>
            </a:r>
            <a:r>
              <a:rPr sz="2600" b="1" spc="5" dirty="0">
                <a:latin typeface="Times New Roman"/>
                <a:cs typeface="Times New Roman"/>
              </a:rPr>
              <a:t>serious </a:t>
            </a:r>
            <a:r>
              <a:rPr sz="2600" b="1" spc="-5" dirty="0">
                <a:latin typeface="Times New Roman"/>
                <a:cs typeface="Times New Roman"/>
              </a:rPr>
              <a:t>fault, </a:t>
            </a:r>
            <a:r>
              <a:rPr sz="2600" b="1" spc="-15" dirty="0">
                <a:solidFill>
                  <a:srgbClr val="FF0000"/>
                </a:solidFill>
                <a:latin typeface="Times New Roman"/>
                <a:cs typeface="Times New Roman"/>
              </a:rPr>
              <a:t>all </a:t>
            </a:r>
            <a:r>
              <a:rPr sz="2600" b="1" spc="35" dirty="0">
                <a:solidFill>
                  <a:srgbClr val="FF0000"/>
                </a:solidFill>
                <a:latin typeface="Times New Roman"/>
                <a:cs typeface="Times New Roman"/>
              </a:rPr>
              <a:t>the  </a:t>
            </a:r>
            <a:r>
              <a:rPr sz="2600" b="1" spc="-25" dirty="0">
                <a:solidFill>
                  <a:srgbClr val="FF0000"/>
                </a:solidFill>
                <a:latin typeface="Times New Roman"/>
                <a:cs typeface="Times New Roman"/>
              </a:rPr>
              <a:t>users </a:t>
            </a:r>
            <a:r>
              <a:rPr sz="2600" b="1" spc="-50" dirty="0">
                <a:solidFill>
                  <a:srgbClr val="FF0000"/>
                </a:solidFill>
                <a:latin typeface="Times New Roman"/>
                <a:cs typeface="Times New Roman"/>
              </a:rPr>
              <a:t>are </a:t>
            </a:r>
            <a:r>
              <a:rPr sz="2600" b="1" spc="20" dirty="0">
                <a:solidFill>
                  <a:srgbClr val="FF0000"/>
                </a:solidFill>
                <a:latin typeface="Times New Roman"/>
                <a:cs typeface="Times New Roman"/>
              </a:rPr>
              <a:t>affected</a:t>
            </a:r>
            <a:r>
              <a:rPr sz="2600" spc="20" dirty="0">
                <a:latin typeface="Times New Roman"/>
                <a:cs typeface="Times New Roman"/>
              </a:rPr>
              <a:t>, </a:t>
            </a:r>
            <a:r>
              <a:rPr sz="2600" spc="-70" dirty="0">
                <a:latin typeface="Times New Roman"/>
                <a:cs typeface="Times New Roman"/>
              </a:rPr>
              <a:t>rather </a:t>
            </a:r>
            <a:r>
              <a:rPr sz="2600" spc="-110" dirty="0">
                <a:latin typeface="Times New Roman"/>
                <a:cs typeface="Times New Roman"/>
              </a:rPr>
              <a:t>than </a:t>
            </a:r>
            <a:r>
              <a:rPr sz="2600" spc="-100" dirty="0">
                <a:latin typeface="Times New Roman"/>
                <a:cs typeface="Times New Roman"/>
              </a:rPr>
              <a:t>just </a:t>
            </a:r>
            <a:r>
              <a:rPr sz="2600" spc="-110" dirty="0">
                <a:latin typeface="Times New Roman"/>
                <a:cs typeface="Times New Roman"/>
              </a:rPr>
              <a:t>one </a:t>
            </a:r>
            <a:r>
              <a:rPr sz="2600" spc="-95" dirty="0">
                <a:latin typeface="Times New Roman"/>
                <a:cs typeface="Times New Roman"/>
              </a:rPr>
              <a:t>user </a:t>
            </a:r>
            <a:r>
              <a:rPr sz="2600" spc="-120" dirty="0">
                <a:latin typeface="Times New Roman"/>
                <a:cs typeface="Times New Roman"/>
              </a:rPr>
              <a:t>in </a:t>
            </a:r>
            <a:r>
              <a:rPr sz="2600" spc="-75" dirty="0">
                <a:latin typeface="Times New Roman"/>
                <a:cs typeface="Times New Roman"/>
              </a:rPr>
              <a:t>the </a:t>
            </a:r>
            <a:r>
              <a:rPr sz="2600" spc="-165" dirty="0">
                <a:latin typeface="Times New Roman"/>
                <a:cs typeface="Times New Roman"/>
              </a:rPr>
              <a:t>case </a:t>
            </a:r>
            <a:r>
              <a:rPr sz="2600" spc="-150" dirty="0">
                <a:latin typeface="Times New Roman"/>
                <a:cs typeface="Times New Roman"/>
              </a:rPr>
              <a:t>of </a:t>
            </a:r>
            <a:r>
              <a:rPr sz="2600" spc="-204" dirty="0">
                <a:latin typeface="Times New Roman"/>
                <a:cs typeface="Times New Roman"/>
              </a:rPr>
              <a:t>a  </a:t>
            </a:r>
            <a:r>
              <a:rPr sz="2600" spc="-120" dirty="0">
                <a:latin typeface="Times New Roman"/>
                <a:cs typeface="Times New Roman"/>
              </a:rPr>
              <a:t>stand-alone</a:t>
            </a:r>
            <a:r>
              <a:rPr sz="2600" spc="-70" dirty="0">
                <a:latin typeface="Times New Roman"/>
                <a:cs typeface="Times New Roman"/>
              </a:rPr>
              <a:t> </a:t>
            </a:r>
            <a:r>
              <a:rPr sz="2600" spc="-114" dirty="0">
                <a:latin typeface="Times New Roman"/>
                <a:cs typeface="Times New Roman"/>
              </a:rPr>
              <a:t>machine.</a:t>
            </a:r>
            <a:endParaRPr sz="26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202438"/>
            <a:ext cx="89916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1" spc="-130" dirty="0">
                <a:latin typeface="Trebuchet MS"/>
                <a:cs typeface="Trebuchet MS"/>
              </a:rPr>
              <a:t>Merits </a:t>
            </a:r>
            <a:r>
              <a:rPr b="1" spc="-210" dirty="0">
                <a:latin typeface="Trebuchet MS"/>
                <a:cs typeface="Trebuchet MS"/>
              </a:rPr>
              <a:t>of </a:t>
            </a:r>
            <a:r>
              <a:rPr b="1" spc="-45" dirty="0">
                <a:latin typeface="Trebuchet MS"/>
                <a:cs typeface="Trebuchet MS"/>
              </a:rPr>
              <a:t>OSI </a:t>
            </a:r>
            <a:r>
              <a:rPr b="1" spc="-240">
                <a:latin typeface="Trebuchet MS"/>
                <a:cs typeface="Trebuchet MS"/>
              </a:rPr>
              <a:t>reference</a:t>
            </a:r>
            <a:r>
              <a:rPr b="1" spc="-515">
                <a:latin typeface="Trebuchet MS"/>
                <a:cs typeface="Trebuchet MS"/>
              </a:rPr>
              <a:t> </a:t>
            </a:r>
            <a:r>
              <a:rPr b="1" spc="-220" smtClean="0">
                <a:latin typeface="Trebuchet MS"/>
                <a:cs typeface="Trebuchet MS"/>
              </a:rPr>
              <a:t>model</a:t>
            </a:r>
            <a:endParaRPr b="1" spc="-220" dirty="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93444" y="1433830"/>
            <a:ext cx="7588884" cy="3028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86385" marR="5080" indent="-273685">
              <a:lnSpc>
                <a:spcPct val="100000"/>
              </a:lnSpc>
              <a:spcBef>
                <a:spcPts val="105"/>
              </a:spcBef>
              <a:buClr>
                <a:srgbClr val="D24717"/>
              </a:buClr>
              <a:buSzPct val="84615"/>
              <a:buFont typeface="Arial"/>
              <a:buChar char=""/>
              <a:tabLst>
                <a:tab pos="287020" algn="l"/>
              </a:tabLst>
            </a:pPr>
            <a:r>
              <a:rPr sz="2600" spc="-180" dirty="0">
                <a:latin typeface="Times New Roman"/>
                <a:cs typeface="Times New Roman"/>
              </a:rPr>
              <a:t>OSI </a:t>
            </a:r>
            <a:r>
              <a:rPr sz="2600" spc="-120" dirty="0">
                <a:latin typeface="Times New Roman"/>
                <a:cs typeface="Times New Roman"/>
              </a:rPr>
              <a:t>model </a:t>
            </a:r>
            <a:r>
              <a:rPr sz="2600" spc="-135" dirty="0">
                <a:latin typeface="Times New Roman"/>
                <a:cs typeface="Times New Roman"/>
              </a:rPr>
              <a:t>distinguishes well </a:t>
            </a:r>
            <a:r>
              <a:rPr sz="2600" spc="-110" dirty="0">
                <a:latin typeface="Times New Roman"/>
                <a:cs typeface="Times New Roman"/>
              </a:rPr>
              <a:t>between </a:t>
            </a:r>
            <a:r>
              <a:rPr sz="2600" spc="-75" dirty="0">
                <a:latin typeface="Times New Roman"/>
                <a:cs typeface="Times New Roman"/>
              </a:rPr>
              <a:t>the </a:t>
            </a:r>
            <a:r>
              <a:rPr sz="2600" spc="-95" dirty="0">
                <a:latin typeface="Times New Roman"/>
                <a:cs typeface="Times New Roman"/>
              </a:rPr>
              <a:t>services, </a:t>
            </a:r>
            <a:r>
              <a:rPr sz="2600" spc="-150" dirty="0">
                <a:latin typeface="Times New Roman"/>
                <a:cs typeface="Times New Roman"/>
              </a:rPr>
              <a:t>interfaces  </a:t>
            </a:r>
            <a:r>
              <a:rPr sz="2600" spc="-145" dirty="0">
                <a:latin typeface="Times New Roman"/>
                <a:cs typeface="Times New Roman"/>
              </a:rPr>
              <a:t>and</a:t>
            </a:r>
            <a:r>
              <a:rPr sz="2600" spc="-85" dirty="0">
                <a:latin typeface="Times New Roman"/>
                <a:cs typeface="Times New Roman"/>
              </a:rPr>
              <a:t> protocols.</a:t>
            </a:r>
            <a:endParaRPr sz="2600">
              <a:latin typeface="Times New Roman"/>
              <a:cs typeface="Times New Roman"/>
            </a:endParaRPr>
          </a:p>
          <a:p>
            <a:pPr marL="286385" indent="-273685">
              <a:lnSpc>
                <a:spcPct val="100000"/>
              </a:lnSpc>
              <a:spcBef>
                <a:spcPts val="600"/>
              </a:spcBef>
              <a:buClr>
                <a:srgbClr val="D24717"/>
              </a:buClr>
              <a:buSzPct val="84615"/>
              <a:buFont typeface="Arial"/>
              <a:buChar char=""/>
              <a:tabLst>
                <a:tab pos="287020" algn="l"/>
              </a:tabLst>
            </a:pPr>
            <a:r>
              <a:rPr sz="2600" spc="-100" dirty="0">
                <a:latin typeface="Times New Roman"/>
                <a:cs typeface="Times New Roman"/>
              </a:rPr>
              <a:t>Protocols </a:t>
            </a:r>
            <a:r>
              <a:rPr sz="2600" spc="-150" dirty="0">
                <a:latin typeface="Times New Roman"/>
                <a:cs typeface="Times New Roman"/>
              </a:rPr>
              <a:t>of </a:t>
            </a:r>
            <a:r>
              <a:rPr sz="2600" spc="-180" dirty="0">
                <a:latin typeface="Times New Roman"/>
                <a:cs typeface="Times New Roman"/>
              </a:rPr>
              <a:t>OSI </a:t>
            </a:r>
            <a:r>
              <a:rPr sz="2600" spc="-120" dirty="0">
                <a:latin typeface="Times New Roman"/>
                <a:cs typeface="Times New Roman"/>
              </a:rPr>
              <a:t>model </a:t>
            </a:r>
            <a:r>
              <a:rPr sz="2600" spc="-100" dirty="0">
                <a:latin typeface="Times New Roman"/>
                <a:cs typeface="Times New Roman"/>
              </a:rPr>
              <a:t>are </a:t>
            </a:r>
            <a:r>
              <a:rPr sz="2600" spc="-135" dirty="0">
                <a:latin typeface="Times New Roman"/>
                <a:cs typeface="Times New Roman"/>
              </a:rPr>
              <a:t>very well</a:t>
            </a:r>
            <a:r>
              <a:rPr sz="2600" spc="305" dirty="0">
                <a:latin typeface="Times New Roman"/>
                <a:cs typeface="Times New Roman"/>
              </a:rPr>
              <a:t> </a:t>
            </a:r>
            <a:r>
              <a:rPr sz="2600" spc="-90" dirty="0">
                <a:latin typeface="Times New Roman"/>
                <a:cs typeface="Times New Roman"/>
              </a:rPr>
              <a:t>hidden.</a:t>
            </a:r>
            <a:endParaRPr sz="2600">
              <a:latin typeface="Times New Roman"/>
              <a:cs typeface="Times New Roman"/>
            </a:endParaRPr>
          </a:p>
          <a:p>
            <a:pPr marL="286385" marR="438150" indent="-273685">
              <a:lnSpc>
                <a:spcPct val="100000"/>
              </a:lnSpc>
              <a:spcBef>
                <a:spcPts val="600"/>
              </a:spcBef>
              <a:buClr>
                <a:srgbClr val="D24717"/>
              </a:buClr>
              <a:buSzPct val="84615"/>
              <a:buFont typeface="Arial"/>
              <a:buChar char=""/>
              <a:tabLst>
                <a:tab pos="287020" algn="l"/>
              </a:tabLst>
            </a:pPr>
            <a:r>
              <a:rPr sz="2600" spc="-100" dirty="0">
                <a:latin typeface="Times New Roman"/>
                <a:cs typeface="Times New Roman"/>
              </a:rPr>
              <a:t>Protocols </a:t>
            </a:r>
            <a:r>
              <a:rPr sz="2600" spc="-160" dirty="0">
                <a:latin typeface="Times New Roman"/>
                <a:cs typeface="Times New Roman"/>
              </a:rPr>
              <a:t>can </a:t>
            </a:r>
            <a:r>
              <a:rPr sz="2600" spc="-120" dirty="0">
                <a:latin typeface="Times New Roman"/>
                <a:cs typeface="Times New Roman"/>
              </a:rPr>
              <a:t>be </a:t>
            </a:r>
            <a:r>
              <a:rPr sz="2600" spc="-110" dirty="0">
                <a:latin typeface="Times New Roman"/>
                <a:cs typeface="Times New Roman"/>
              </a:rPr>
              <a:t>replaced </a:t>
            </a:r>
            <a:r>
              <a:rPr sz="2600" spc="-200" dirty="0">
                <a:latin typeface="Times New Roman"/>
                <a:cs typeface="Times New Roman"/>
              </a:rPr>
              <a:t>by </a:t>
            </a:r>
            <a:r>
              <a:rPr sz="2600" spc="-135" dirty="0">
                <a:latin typeface="Times New Roman"/>
                <a:cs typeface="Times New Roman"/>
              </a:rPr>
              <a:t>new </a:t>
            </a:r>
            <a:r>
              <a:rPr sz="2600" spc="-100" dirty="0">
                <a:latin typeface="Times New Roman"/>
                <a:cs typeface="Times New Roman"/>
              </a:rPr>
              <a:t>protocols </a:t>
            </a:r>
            <a:r>
              <a:rPr sz="2600" spc="-204" dirty="0">
                <a:latin typeface="Times New Roman"/>
                <a:cs typeface="Times New Roman"/>
              </a:rPr>
              <a:t>as </a:t>
            </a:r>
            <a:r>
              <a:rPr sz="2600" spc="-160" dirty="0">
                <a:latin typeface="Times New Roman"/>
                <a:cs typeface="Times New Roman"/>
              </a:rPr>
              <a:t>technology  </a:t>
            </a:r>
            <a:r>
              <a:rPr sz="2600" spc="-135" dirty="0">
                <a:latin typeface="Times New Roman"/>
                <a:cs typeface="Times New Roman"/>
              </a:rPr>
              <a:t>changes.</a:t>
            </a:r>
            <a:endParaRPr sz="2600">
              <a:latin typeface="Times New Roman"/>
              <a:cs typeface="Times New Roman"/>
            </a:endParaRPr>
          </a:p>
          <a:p>
            <a:pPr marL="286385" marR="1560195" indent="-273685">
              <a:lnSpc>
                <a:spcPct val="100000"/>
              </a:lnSpc>
              <a:spcBef>
                <a:spcPts val="605"/>
              </a:spcBef>
              <a:buClr>
                <a:srgbClr val="D24717"/>
              </a:buClr>
              <a:buSzPct val="84615"/>
              <a:buFont typeface="Arial"/>
              <a:buChar char=""/>
              <a:tabLst>
                <a:tab pos="287020" algn="l"/>
              </a:tabLst>
            </a:pPr>
            <a:r>
              <a:rPr sz="2600" spc="-110" dirty="0">
                <a:latin typeface="Times New Roman"/>
                <a:cs typeface="Times New Roman"/>
              </a:rPr>
              <a:t>Supports connection </a:t>
            </a:r>
            <a:r>
              <a:rPr sz="2600" spc="-70" dirty="0">
                <a:latin typeface="Times New Roman"/>
                <a:cs typeface="Times New Roman"/>
              </a:rPr>
              <a:t>oriented </a:t>
            </a:r>
            <a:r>
              <a:rPr sz="2600" spc="-120" dirty="0">
                <a:latin typeface="Times New Roman"/>
                <a:cs typeface="Times New Roman"/>
              </a:rPr>
              <a:t>services </a:t>
            </a:r>
            <a:r>
              <a:rPr sz="2600" spc="-204" dirty="0">
                <a:latin typeface="Times New Roman"/>
                <a:cs typeface="Times New Roman"/>
              </a:rPr>
              <a:t>as </a:t>
            </a:r>
            <a:r>
              <a:rPr sz="2600" spc="-135" dirty="0">
                <a:latin typeface="Times New Roman"/>
                <a:cs typeface="Times New Roman"/>
              </a:rPr>
              <a:t>well </a:t>
            </a:r>
            <a:r>
              <a:rPr sz="2600" spc="-575" dirty="0">
                <a:latin typeface="Times New Roman"/>
                <a:cs typeface="Times New Roman"/>
              </a:rPr>
              <a:t>as  </a:t>
            </a:r>
            <a:r>
              <a:rPr sz="2600" spc="-120" dirty="0">
                <a:latin typeface="Times New Roman"/>
                <a:cs typeface="Times New Roman"/>
              </a:rPr>
              <a:t>connectionless</a:t>
            </a:r>
            <a:r>
              <a:rPr sz="2600" spc="-85" dirty="0">
                <a:latin typeface="Times New Roman"/>
                <a:cs typeface="Times New Roman"/>
              </a:rPr>
              <a:t> </a:t>
            </a:r>
            <a:r>
              <a:rPr sz="2600" spc="-90" dirty="0">
                <a:latin typeface="Times New Roman"/>
                <a:cs typeface="Times New Roman"/>
              </a:rPr>
              <a:t>service.</a:t>
            </a:r>
            <a:endParaRPr sz="2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202438"/>
            <a:ext cx="91440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1" spc="-165" dirty="0">
                <a:latin typeface="Trebuchet MS"/>
                <a:cs typeface="Trebuchet MS"/>
              </a:rPr>
              <a:t>Demerits </a:t>
            </a:r>
            <a:r>
              <a:rPr b="1" spc="-210" dirty="0">
                <a:latin typeface="Trebuchet MS"/>
                <a:cs typeface="Trebuchet MS"/>
              </a:rPr>
              <a:t>of </a:t>
            </a:r>
            <a:r>
              <a:rPr b="1" spc="-45" dirty="0">
                <a:latin typeface="Trebuchet MS"/>
                <a:cs typeface="Trebuchet MS"/>
              </a:rPr>
              <a:t>OSI </a:t>
            </a:r>
            <a:r>
              <a:rPr b="1" spc="-240" dirty="0">
                <a:latin typeface="Trebuchet MS"/>
                <a:cs typeface="Trebuchet MS"/>
              </a:rPr>
              <a:t>reference</a:t>
            </a:r>
            <a:r>
              <a:rPr b="1" spc="-500" dirty="0">
                <a:latin typeface="Trebuchet MS"/>
                <a:cs typeface="Trebuchet MS"/>
              </a:rPr>
              <a:t> </a:t>
            </a:r>
            <a:r>
              <a:rPr b="1" spc="-220" dirty="0">
                <a:latin typeface="Trebuchet MS"/>
                <a:cs typeface="Trebuchet MS"/>
              </a:rPr>
              <a:t>model: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93444" y="1358239"/>
            <a:ext cx="6607175" cy="1443355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286385" indent="-273685">
              <a:lnSpc>
                <a:spcPct val="100000"/>
              </a:lnSpc>
              <a:spcBef>
                <a:spcPts val="700"/>
              </a:spcBef>
              <a:buClr>
                <a:srgbClr val="D24717"/>
              </a:buClr>
              <a:buSzPct val="84615"/>
              <a:buFont typeface="Arial"/>
              <a:buChar char=""/>
              <a:tabLst>
                <a:tab pos="287020" algn="l"/>
              </a:tabLst>
            </a:pPr>
            <a:r>
              <a:rPr sz="2600" spc="-145" dirty="0">
                <a:latin typeface="Times New Roman"/>
                <a:cs typeface="Times New Roman"/>
              </a:rPr>
              <a:t>Model </a:t>
            </a:r>
            <a:r>
              <a:rPr sz="2600" spc="-195" dirty="0">
                <a:latin typeface="Times New Roman"/>
                <a:cs typeface="Times New Roman"/>
              </a:rPr>
              <a:t>was </a:t>
            </a:r>
            <a:r>
              <a:rPr sz="2600" spc="-145" dirty="0">
                <a:latin typeface="Times New Roman"/>
                <a:cs typeface="Times New Roman"/>
              </a:rPr>
              <a:t>devised </a:t>
            </a:r>
            <a:r>
              <a:rPr sz="2600" spc="-105" dirty="0">
                <a:latin typeface="Times New Roman"/>
                <a:cs typeface="Times New Roman"/>
              </a:rPr>
              <a:t>before </a:t>
            </a:r>
            <a:r>
              <a:rPr sz="2600" spc="-75" dirty="0">
                <a:latin typeface="Times New Roman"/>
                <a:cs typeface="Times New Roman"/>
              </a:rPr>
              <a:t>the </a:t>
            </a:r>
            <a:r>
              <a:rPr sz="2600" spc="-120" dirty="0">
                <a:latin typeface="Times New Roman"/>
                <a:cs typeface="Times New Roman"/>
              </a:rPr>
              <a:t>invention </a:t>
            </a:r>
            <a:r>
              <a:rPr sz="2600" spc="-155" dirty="0">
                <a:latin typeface="Times New Roman"/>
                <a:cs typeface="Times New Roman"/>
              </a:rPr>
              <a:t>of</a:t>
            </a:r>
            <a:r>
              <a:rPr sz="2600" spc="305" dirty="0">
                <a:latin typeface="Times New Roman"/>
                <a:cs typeface="Times New Roman"/>
              </a:rPr>
              <a:t> </a:t>
            </a:r>
            <a:r>
              <a:rPr sz="2600" spc="-120" dirty="0">
                <a:latin typeface="Times New Roman"/>
                <a:cs typeface="Times New Roman"/>
              </a:rPr>
              <a:t>protocols.</a:t>
            </a:r>
            <a:endParaRPr sz="2600">
              <a:latin typeface="Times New Roman"/>
              <a:cs typeface="Times New Roman"/>
            </a:endParaRPr>
          </a:p>
          <a:p>
            <a:pPr marL="286385" indent="-273685">
              <a:lnSpc>
                <a:spcPct val="100000"/>
              </a:lnSpc>
              <a:spcBef>
                <a:spcPts val="600"/>
              </a:spcBef>
              <a:buClr>
                <a:srgbClr val="D24717"/>
              </a:buClr>
              <a:buSzPct val="84615"/>
              <a:buFont typeface="Arial"/>
              <a:buChar char=""/>
              <a:tabLst>
                <a:tab pos="287020" algn="l"/>
              </a:tabLst>
            </a:pPr>
            <a:r>
              <a:rPr sz="2600" spc="-110" dirty="0">
                <a:latin typeface="Times New Roman"/>
                <a:cs typeface="Times New Roman"/>
              </a:rPr>
              <a:t>Fitting </a:t>
            </a:r>
            <a:r>
              <a:rPr sz="2600" spc="-150" dirty="0">
                <a:latin typeface="Times New Roman"/>
                <a:cs typeface="Times New Roman"/>
              </a:rPr>
              <a:t>of </a:t>
            </a:r>
            <a:r>
              <a:rPr sz="2600" spc="-100" dirty="0">
                <a:latin typeface="Times New Roman"/>
                <a:cs typeface="Times New Roman"/>
              </a:rPr>
              <a:t>protocols </a:t>
            </a:r>
            <a:r>
              <a:rPr sz="2600" spc="-165" dirty="0">
                <a:latin typeface="Times New Roman"/>
                <a:cs typeface="Times New Roman"/>
              </a:rPr>
              <a:t>is </a:t>
            </a:r>
            <a:r>
              <a:rPr sz="2600" spc="-105" dirty="0">
                <a:latin typeface="Times New Roman"/>
                <a:cs typeface="Times New Roman"/>
              </a:rPr>
              <a:t>tedious</a:t>
            </a:r>
            <a:r>
              <a:rPr sz="2600" spc="190" dirty="0">
                <a:latin typeface="Times New Roman"/>
                <a:cs typeface="Times New Roman"/>
              </a:rPr>
              <a:t> </a:t>
            </a:r>
            <a:r>
              <a:rPr sz="2600" spc="-85" dirty="0">
                <a:latin typeface="Times New Roman"/>
                <a:cs typeface="Times New Roman"/>
              </a:rPr>
              <a:t>task.</a:t>
            </a:r>
            <a:endParaRPr sz="2600">
              <a:latin typeface="Times New Roman"/>
              <a:cs typeface="Times New Roman"/>
            </a:endParaRPr>
          </a:p>
          <a:p>
            <a:pPr marL="286385" indent="-273685">
              <a:lnSpc>
                <a:spcPct val="100000"/>
              </a:lnSpc>
              <a:spcBef>
                <a:spcPts val="600"/>
              </a:spcBef>
              <a:buClr>
                <a:srgbClr val="D24717"/>
              </a:buClr>
              <a:buSzPct val="84615"/>
              <a:buFont typeface="Arial"/>
              <a:buChar char=""/>
              <a:tabLst>
                <a:tab pos="287020" algn="l"/>
              </a:tabLst>
            </a:pPr>
            <a:r>
              <a:rPr sz="2600" spc="-80" dirty="0">
                <a:latin typeface="Times New Roman"/>
                <a:cs typeface="Times New Roman"/>
              </a:rPr>
              <a:t>It </a:t>
            </a:r>
            <a:r>
              <a:rPr sz="2600" spc="-165" dirty="0">
                <a:latin typeface="Times New Roman"/>
                <a:cs typeface="Times New Roman"/>
              </a:rPr>
              <a:t>is </a:t>
            </a:r>
            <a:r>
              <a:rPr sz="2600" spc="-100" dirty="0">
                <a:latin typeface="Times New Roman"/>
                <a:cs typeface="Times New Roman"/>
              </a:rPr>
              <a:t>just </a:t>
            </a:r>
            <a:r>
              <a:rPr sz="2600" spc="-130" dirty="0">
                <a:latin typeface="Times New Roman"/>
                <a:cs typeface="Times New Roman"/>
              </a:rPr>
              <a:t>used </a:t>
            </a:r>
            <a:r>
              <a:rPr sz="2600" spc="-204" dirty="0">
                <a:latin typeface="Times New Roman"/>
                <a:cs typeface="Times New Roman"/>
              </a:rPr>
              <a:t>as a </a:t>
            </a:r>
            <a:r>
              <a:rPr sz="2600" spc="-95" dirty="0">
                <a:latin typeface="Times New Roman"/>
                <a:cs typeface="Times New Roman"/>
              </a:rPr>
              <a:t>reference</a:t>
            </a:r>
            <a:r>
              <a:rPr sz="2600" spc="365" dirty="0">
                <a:latin typeface="Times New Roman"/>
                <a:cs typeface="Times New Roman"/>
              </a:rPr>
              <a:t> </a:t>
            </a:r>
            <a:r>
              <a:rPr sz="2600" spc="-80" dirty="0">
                <a:latin typeface="Times New Roman"/>
                <a:cs typeface="Times New Roman"/>
              </a:rPr>
              <a:t>model.</a:t>
            </a:r>
            <a:endParaRPr sz="2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444" y="688974"/>
            <a:ext cx="154749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210" dirty="0"/>
              <a:t>Ou</a:t>
            </a:r>
            <a:r>
              <a:rPr sz="4000" spc="-160" dirty="0"/>
              <a:t>t</a:t>
            </a:r>
            <a:r>
              <a:rPr sz="4000" spc="-155" dirty="0"/>
              <a:t>line</a:t>
            </a:r>
            <a:endParaRPr sz="4000"/>
          </a:p>
        </p:txBody>
      </p:sp>
      <p:sp>
        <p:nvSpPr>
          <p:cNvPr id="3" name="object 3"/>
          <p:cNvSpPr/>
          <p:nvPr/>
        </p:nvSpPr>
        <p:spPr>
          <a:xfrm>
            <a:off x="914400" y="1450594"/>
            <a:ext cx="6858000" cy="463550"/>
          </a:xfrm>
          <a:custGeom>
            <a:avLst/>
            <a:gdLst/>
            <a:ahLst/>
            <a:cxnLst/>
            <a:rect l="l" t="t" r="r" b="b"/>
            <a:pathLst>
              <a:path w="6858000" h="463550">
                <a:moveTo>
                  <a:pt x="0" y="77215"/>
                </a:moveTo>
                <a:lnTo>
                  <a:pt x="6067" y="47148"/>
                </a:lnTo>
                <a:lnTo>
                  <a:pt x="22615" y="22605"/>
                </a:lnTo>
                <a:lnTo>
                  <a:pt x="47159" y="6064"/>
                </a:lnTo>
                <a:lnTo>
                  <a:pt x="77215" y="0"/>
                </a:lnTo>
                <a:lnTo>
                  <a:pt x="6780783" y="0"/>
                </a:lnTo>
                <a:lnTo>
                  <a:pt x="6810851" y="6064"/>
                </a:lnTo>
                <a:lnTo>
                  <a:pt x="6835394" y="22606"/>
                </a:lnTo>
                <a:lnTo>
                  <a:pt x="6851935" y="47148"/>
                </a:lnTo>
                <a:lnTo>
                  <a:pt x="6858000" y="77215"/>
                </a:lnTo>
                <a:lnTo>
                  <a:pt x="6858000" y="386079"/>
                </a:lnTo>
                <a:lnTo>
                  <a:pt x="6851935" y="416147"/>
                </a:lnTo>
                <a:lnTo>
                  <a:pt x="6835394" y="440689"/>
                </a:lnTo>
                <a:lnTo>
                  <a:pt x="6810851" y="457231"/>
                </a:lnTo>
                <a:lnTo>
                  <a:pt x="6780783" y="463295"/>
                </a:lnTo>
                <a:lnTo>
                  <a:pt x="77215" y="463295"/>
                </a:lnTo>
                <a:lnTo>
                  <a:pt x="47159" y="457231"/>
                </a:lnTo>
                <a:lnTo>
                  <a:pt x="22615" y="440689"/>
                </a:lnTo>
                <a:lnTo>
                  <a:pt x="6067" y="416147"/>
                </a:lnTo>
                <a:lnTo>
                  <a:pt x="0" y="386079"/>
                </a:lnTo>
                <a:lnTo>
                  <a:pt x="0" y="77215"/>
                </a:lnTo>
                <a:close/>
              </a:path>
            </a:pathLst>
          </a:custGeom>
          <a:ln w="12700">
            <a:solidFill>
              <a:srgbClr val="BE401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14400" y="1965832"/>
            <a:ext cx="6858000" cy="463550"/>
          </a:xfrm>
          <a:custGeom>
            <a:avLst/>
            <a:gdLst/>
            <a:ahLst/>
            <a:cxnLst/>
            <a:rect l="l" t="t" r="r" b="b"/>
            <a:pathLst>
              <a:path w="6858000" h="463550">
                <a:moveTo>
                  <a:pt x="0" y="77215"/>
                </a:moveTo>
                <a:lnTo>
                  <a:pt x="6067" y="47148"/>
                </a:lnTo>
                <a:lnTo>
                  <a:pt x="22615" y="22605"/>
                </a:lnTo>
                <a:lnTo>
                  <a:pt x="47159" y="6064"/>
                </a:lnTo>
                <a:lnTo>
                  <a:pt x="77215" y="0"/>
                </a:lnTo>
                <a:lnTo>
                  <a:pt x="6780783" y="0"/>
                </a:lnTo>
                <a:lnTo>
                  <a:pt x="6810851" y="6064"/>
                </a:lnTo>
                <a:lnTo>
                  <a:pt x="6835394" y="22606"/>
                </a:lnTo>
                <a:lnTo>
                  <a:pt x="6851935" y="47148"/>
                </a:lnTo>
                <a:lnTo>
                  <a:pt x="6858000" y="77215"/>
                </a:lnTo>
                <a:lnTo>
                  <a:pt x="6858000" y="386079"/>
                </a:lnTo>
                <a:lnTo>
                  <a:pt x="6851935" y="416147"/>
                </a:lnTo>
                <a:lnTo>
                  <a:pt x="6835394" y="440689"/>
                </a:lnTo>
                <a:lnTo>
                  <a:pt x="6810851" y="457231"/>
                </a:lnTo>
                <a:lnTo>
                  <a:pt x="6780783" y="463295"/>
                </a:lnTo>
                <a:lnTo>
                  <a:pt x="77215" y="463295"/>
                </a:lnTo>
                <a:lnTo>
                  <a:pt x="47159" y="457231"/>
                </a:lnTo>
                <a:lnTo>
                  <a:pt x="22615" y="440689"/>
                </a:lnTo>
                <a:lnTo>
                  <a:pt x="6067" y="416147"/>
                </a:lnTo>
                <a:lnTo>
                  <a:pt x="0" y="386079"/>
                </a:lnTo>
                <a:lnTo>
                  <a:pt x="0" y="77215"/>
                </a:lnTo>
                <a:close/>
              </a:path>
            </a:pathLst>
          </a:custGeom>
          <a:ln w="12700">
            <a:solidFill>
              <a:srgbClr val="BE401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14400" y="2480945"/>
            <a:ext cx="6858000" cy="463550"/>
          </a:xfrm>
          <a:custGeom>
            <a:avLst/>
            <a:gdLst/>
            <a:ahLst/>
            <a:cxnLst/>
            <a:rect l="l" t="t" r="r" b="b"/>
            <a:pathLst>
              <a:path w="6858000" h="463550">
                <a:moveTo>
                  <a:pt x="0" y="77215"/>
                </a:moveTo>
                <a:lnTo>
                  <a:pt x="6067" y="47148"/>
                </a:lnTo>
                <a:lnTo>
                  <a:pt x="22615" y="22605"/>
                </a:lnTo>
                <a:lnTo>
                  <a:pt x="47159" y="6064"/>
                </a:lnTo>
                <a:lnTo>
                  <a:pt x="77215" y="0"/>
                </a:lnTo>
                <a:lnTo>
                  <a:pt x="6780783" y="0"/>
                </a:lnTo>
                <a:lnTo>
                  <a:pt x="6810851" y="6064"/>
                </a:lnTo>
                <a:lnTo>
                  <a:pt x="6835394" y="22606"/>
                </a:lnTo>
                <a:lnTo>
                  <a:pt x="6851935" y="47148"/>
                </a:lnTo>
                <a:lnTo>
                  <a:pt x="6858000" y="77215"/>
                </a:lnTo>
                <a:lnTo>
                  <a:pt x="6858000" y="386079"/>
                </a:lnTo>
                <a:lnTo>
                  <a:pt x="6851935" y="416147"/>
                </a:lnTo>
                <a:lnTo>
                  <a:pt x="6835394" y="440689"/>
                </a:lnTo>
                <a:lnTo>
                  <a:pt x="6810851" y="457231"/>
                </a:lnTo>
                <a:lnTo>
                  <a:pt x="6780783" y="463295"/>
                </a:lnTo>
                <a:lnTo>
                  <a:pt x="77215" y="463295"/>
                </a:lnTo>
                <a:lnTo>
                  <a:pt x="47159" y="457231"/>
                </a:lnTo>
                <a:lnTo>
                  <a:pt x="22615" y="440689"/>
                </a:lnTo>
                <a:lnTo>
                  <a:pt x="6067" y="416147"/>
                </a:lnTo>
                <a:lnTo>
                  <a:pt x="0" y="386079"/>
                </a:lnTo>
                <a:lnTo>
                  <a:pt x="0" y="77215"/>
                </a:lnTo>
                <a:close/>
              </a:path>
            </a:pathLst>
          </a:custGeom>
          <a:ln w="12700">
            <a:solidFill>
              <a:srgbClr val="BE401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14400" y="2996057"/>
            <a:ext cx="6858000" cy="463550"/>
          </a:xfrm>
          <a:custGeom>
            <a:avLst/>
            <a:gdLst/>
            <a:ahLst/>
            <a:cxnLst/>
            <a:rect l="l" t="t" r="r" b="b"/>
            <a:pathLst>
              <a:path w="6858000" h="463550">
                <a:moveTo>
                  <a:pt x="0" y="77215"/>
                </a:moveTo>
                <a:lnTo>
                  <a:pt x="6067" y="47202"/>
                </a:lnTo>
                <a:lnTo>
                  <a:pt x="22615" y="22653"/>
                </a:lnTo>
                <a:lnTo>
                  <a:pt x="47159" y="6082"/>
                </a:lnTo>
                <a:lnTo>
                  <a:pt x="77215" y="0"/>
                </a:lnTo>
                <a:lnTo>
                  <a:pt x="6780783" y="0"/>
                </a:lnTo>
                <a:lnTo>
                  <a:pt x="6810851" y="6082"/>
                </a:lnTo>
                <a:lnTo>
                  <a:pt x="6835394" y="22653"/>
                </a:lnTo>
                <a:lnTo>
                  <a:pt x="6851935" y="47202"/>
                </a:lnTo>
                <a:lnTo>
                  <a:pt x="6858000" y="77215"/>
                </a:lnTo>
                <a:lnTo>
                  <a:pt x="6858000" y="386079"/>
                </a:lnTo>
                <a:lnTo>
                  <a:pt x="6851935" y="416167"/>
                </a:lnTo>
                <a:lnTo>
                  <a:pt x="6835394" y="440753"/>
                </a:lnTo>
                <a:lnTo>
                  <a:pt x="6810851" y="457338"/>
                </a:lnTo>
                <a:lnTo>
                  <a:pt x="6780783" y="463422"/>
                </a:lnTo>
                <a:lnTo>
                  <a:pt x="77215" y="463422"/>
                </a:lnTo>
                <a:lnTo>
                  <a:pt x="47159" y="457338"/>
                </a:lnTo>
                <a:lnTo>
                  <a:pt x="22615" y="440753"/>
                </a:lnTo>
                <a:lnTo>
                  <a:pt x="6067" y="416167"/>
                </a:lnTo>
                <a:lnTo>
                  <a:pt x="0" y="386079"/>
                </a:lnTo>
                <a:lnTo>
                  <a:pt x="0" y="77215"/>
                </a:lnTo>
                <a:close/>
              </a:path>
            </a:pathLst>
          </a:custGeom>
          <a:ln w="12699">
            <a:solidFill>
              <a:srgbClr val="BE401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14400" y="3511296"/>
            <a:ext cx="6858000" cy="463550"/>
          </a:xfrm>
          <a:custGeom>
            <a:avLst/>
            <a:gdLst/>
            <a:ahLst/>
            <a:cxnLst/>
            <a:rect l="l" t="t" r="r" b="b"/>
            <a:pathLst>
              <a:path w="6858000" h="463550">
                <a:moveTo>
                  <a:pt x="0" y="77215"/>
                </a:moveTo>
                <a:lnTo>
                  <a:pt x="6067" y="47148"/>
                </a:lnTo>
                <a:lnTo>
                  <a:pt x="22615" y="22605"/>
                </a:lnTo>
                <a:lnTo>
                  <a:pt x="47159" y="6064"/>
                </a:lnTo>
                <a:lnTo>
                  <a:pt x="77215" y="0"/>
                </a:lnTo>
                <a:lnTo>
                  <a:pt x="6780783" y="0"/>
                </a:lnTo>
                <a:lnTo>
                  <a:pt x="6810851" y="6064"/>
                </a:lnTo>
                <a:lnTo>
                  <a:pt x="6835394" y="22606"/>
                </a:lnTo>
                <a:lnTo>
                  <a:pt x="6851935" y="47148"/>
                </a:lnTo>
                <a:lnTo>
                  <a:pt x="6858000" y="77215"/>
                </a:lnTo>
                <a:lnTo>
                  <a:pt x="6858000" y="386079"/>
                </a:lnTo>
                <a:lnTo>
                  <a:pt x="6851935" y="416147"/>
                </a:lnTo>
                <a:lnTo>
                  <a:pt x="6835394" y="440689"/>
                </a:lnTo>
                <a:lnTo>
                  <a:pt x="6810851" y="457231"/>
                </a:lnTo>
                <a:lnTo>
                  <a:pt x="6780783" y="463295"/>
                </a:lnTo>
                <a:lnTo>
                  <a:pt x="77215" y="463295"/>
                </a:lnTo>
                <a:lnTo>
                  <a:pt x="47159" y="457231"/>
                </a:lnTo>
                <a:lnTo>
                  <a:pt x="22615" y="440689"/>
                </a:lnTo>
                <a:lnTo>
                  <a:pt x="6067" y="416147"/>
                </a:lnTo>
                <a:lnTo>
                  <a:pt x="0" y="386079"/>
                </a:lnTo>
                <a:lnTo>
                  <a:pt x="0" y="77215"/>
                </a:lnTo>
                <a:close/>
              </a:path>
            </a:pathLst>
          </a:custGeom>
          <a:ln w="12700">
            <a:solidFill>
              <a:srgbClr val="BE401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914400" y="4026408"/>
            <a:ext cx="6858000" cy="463550"/>
          </a:xfrm>
          <a:custGeom>
            <a:avLst/>
            <a:gdLst/>
            <a:ahLst/>
            <a:cxnLst/>
            <a:rect l="l" t="t" r="r" b="b"/>
            <a:pathLst>
              <a:path w="6858000" h="463550">
                <a:moveTo>
                  <a:pt x="0" y="77216"/>
                </a:moveTo>
                <a:lnTo>
                  <a:pt x="6067" y="47148"/>
                </a:lnTo>
                <a:lnTo>
                  <a:pt x="22615" y="22606"/>
                </a:lnTo>
                <a:lnTo>
                  <a:pt x="47159" y="6064"/>
                </a:lnTo>
                <a:lnTo>
                  <a:pt x="77215" y="0"/>
                </a:lnTo>
                <a:lnTo>
                  <a:pt x="6780783" y="0"/>
                </a:lnTo>
                <a:lnTo>
                  <a:pt x="6810851" y="6064"/>
                </a:lnTo>
                <a:lnTo>
                  <a:pt x="6835394" y="22606"/>
                </a:lnTo>
                <a:lnTo>
                  <a:pt x="6851935" y="47148"/>
                </a:lnTo>
                <a:lnTo>
                  <a:pt x="6858000" y="77216"/>
                </a:lnTo>
                <a:lnTo>
                  <a:pt x="6858000" y="386080"/>
                </a:lnTo>
                <a:lnTo>
                  <a:pt x="6851935" y="416147"/>
                </a:lnTo>
                <a:lnTo>
                  <a:pt x="6835394" y="440690"/>
                </a:lnTo>
                <a:lnTo>
                  <a:pt x="6810851" y="457231"/>
                </a:lnTo>
                <a:lnTo>
                  <a:pt x="6780783" y="463296"/>
                </a:lnTo>
                <a:lnTo>
                  <a:pt x="77215" y="463296"/>
                </a:lnTo>
                <a:lnTo>
                  <a:pt x="47159" y="457231"/>
                </a:lnTo>
                <a:lnTo>
                  <a:pt x="22615" y="440690"/>
                </a:lnTo>
                <a:lnTo>
                  <a:pt x="6067" y="416147"/>
                </a:lnTo>
                <a:lnTo>
                  <a:pt x="0" y="386080"/>
                </a:lnTo>
                <a:lnTo>
                  <a:pt x="0" y="77216"/>
                </a:lnTo>
                <a:close/>
              </a:path>
            </a:pathLst>
          </a:custGeom>
          <a:ln w="12700">
            <a:solidFill>
              <a:srgbClr val="BE401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14400" y="4541520"/>
            <a:ext cx="6858000" cy="463550"/>
          </a:xfrm>
          <a:custGeom>
            <a:avLst/>
            <a:gdLst/>
            <a:ahLst/>
            <a:cxnLst/>
            <a:rect l="l" t="t" r="r" b="b"/>
            <a:pathLst>
              <a:path w="6858000" h="463550">
                <a:moveTo>
                  <a:pt x="0" y="77342"/>
                </a:moveTo>
                <a:lnTo>
                  <a:pt x="6067" y="47255"/>
                </a:lnTo>
                <a:lnTo>
                  <a:pt x="22615" y="22669"/>
                </a:lnTo>
                <a:lnTo>
                  <a:pt x="47159" y="6084"/>
                </a:lnTo>
                <a:lnTo>
                  <a:pt x="77215" y="0"/>
                </a:lnTo>
                <a:lnTo>
                  <a:pt x="6780783" y="0"/>
                </a:lnTo>
                <a:lnTo>
                  <a:pt x="6810851" y="6084"/>
                </a:lnTo>
                <a:lnTo>
                  <a:pt x="6835394" y="22669"/>
                </a:lnTo>
                <a:lnTo>
                  <a:pt x="6851935" y="47255"/>
                </a:lnTo>
                <a:lnTo>
                  <a:pt x="6858000" y="77342"/>
                </a:lnTo>
                <a:lnTo>
                  <a:pt x="6858000" y="386206"/>
                </a:lnTo>
                <a:lnTo>
                  <a:pt x="6851935" y="416220"/>
                </a:lnTo>
                <a:lnTo>
                  <a:pt x="6835394" y="440769"/>
                </a:lnTo>
                <a:lnTo>
                  <a:pt x="6810851" y="457340"/>
                </a:lnTo>
                <a:lnTo>
                  <a:pt x="6780783" y="463422"/>
                </a:lnTo>
                <a:lnTo>
                  <a:pt x="77215" y="463422"/>
                </a:lnTo>
                <a:lnTo>
                  <a:pt x="47159" y="457340"/>
                </a:lnTo>
                <a:lnTo>
                  <a:pt x="22615" y="440769"/>
                </a:lnTo>
                <a:lnTo>
                  <a:pt x="6067" y="416220"/>
                </a:lnTo>
                <a:lnTo>
                  <a:pt x="0" y="386206"/>
                </a:lnTo>
                <a:lnTo>
                  <a:pt x="0" y="77342"/>
                </a:lnTo>
                <a:close/>
              </a:path>
            </a:pathLst>
          </a:custGeom>
          <a:ln w="12699">
            <a:solidFill>
              <a:srgbClr val="BE401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14400" y="5056759"/>
            <a:ext cx="6858000" cy="463550"/>
          </a:xfrm>
          <a:custGeom>
            <a:avLst/>
            <a:gdLst/>
            <a:ahLst/>
            <a:cxnLst/>
            <a:rect l="l" t="t" r="r" b="b"/>
            <a:pathLst>
              <a:path w="6858000" h="463550">
                <a:moveTo>
                  <a:pt x="0" y="77216"/>
                </a:moveTo>
                <a:lnTo>
                  <a:pt x="6067" y="47148"/>
                </a:lnTo>
                <a:lnTo>
                  <a:pt x="22615" y="22606"/>
                </a:lnTo>
                <a:lnTo>
                  <a:pt x="47159" y="6064"/>
                </a:lnTo>
                <a:lnTo>
                  <a:pt x="77215" y="0"/>
                </a:lnTo>
                <a:lnTo>
                  <a:pt x="6780783" y="0"/>
                </a:lnTo>
                <a:lnTo>
                  <a:pt x="6810851" y="6064"/>
                </a:lnTo>
                <a:lnTo>
                  <a:pt x="6835394" y="22606"/>
                </a:lnTo>
                <a:lnTo>
                  <a:pt x="6851935" y="47148"/>
                </a:lnTo>
                <a:lnTo>
                  <a:pt x="6858000" y="77216"/>
                </a:lnTo>
                <a:lnTo>
                  <a:pt x="6858000" y="386080"/>
                </a:lnTo>
                <a:lnTo>
                  <a:pt x="6851935" y="416147"/>
                </a:lnTo>
                <a:lnTo>
                  <a:pt x="6835394" y="440690"/>
                </a:lnTo>
                <a:lnTo>
                  <a:pt x="6810851" y="457231"/>
                </a:lnTo>
                <a:lnTo>
                  <a:pt x="6780783" y="463296"/>
                </a:lnTo>
                <a:lnTo>
                  <a:pt x="77215" y="463296"/>
                </a:lnTo>
                <a:lnTo>
                  <a:pt x="47159" y="457231"/>
                </a:lnTo>
                <a:lnTo>
                  <a:pt x="22615" y="440690"/>
                </a:lnTo>
                <a:lnTo>
                  <a:pt x="6067" y="416147"/>
                </a:lnTo>
                <a:lnTo>
                  <a:pt x="0" y="386080"/>
                </a:lnTo>
                <a:lnTo>
                  <a:pt x="0" y="77216"/>
                </a:lnTo>
                <a:close/>
              </a:path>
            </a:pathLst>
          </a:custGeom>
          <a:ln w="12700">
            <a:solidFill>
              <a:srgbClr val="BE401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14400" y="5571871"/>
            <a:ext cx="6858000" cy="463550"/>
          </a:xfrm>
          <a:custGeom>
            <a:avLst/>
            <a:gdLst/>
            <a:ahLst/>
            <a:cxnLst/>
            <a:rect l="l" t="t" r="r" b="b"/>
            <a:pathLst>
              <a:path w="6858000" h="463550">
                <a:moveTo>
                  <a:pt x="0" y="77254"/>
                </a:moveTo>
                <a:lnTo>
                  <a:pt x="6067" y="47186"/>
                </a:lnTo>
                <a:lnTo>
                  <a:pt x="22615" y="22629"/>
                </a:lnTo>
                <a:lnTo>
                  <a:pt x="47159" y="6071"/>
                </a:lnTo>
                <a:lnTo>
                  <a:pt x="77215" y="0"/>
                </a:lnTo>
                <a:lnTo>
                  <a:pt x="6780783" y="0"/>
                </a:lnTo>
                <a:lnTo>
                  <a:pt x="6810851" y="6071"/>
                </a:lnTo>
                <a:lnTo>
                  <a:pt x="6835394" y="22629"/>
                </a:lnTo>
                <a:lnTo>
                  <a:pt x="6851935" y="47186"/>
                </a:lnTo>
                <a:lnTo>
                  <a:pt x="6858000" y="77254"/>
                </a:lnTo>
                <a:lnTo>
                  <a:pt x="6858000" y="386130"/>
                </a:lnTo>
                <a:lnTo>
                  <a:pt x="6851935" y="416187"/>
                </a:lnTo>
                <a:lnTo>
                  <a:pt x="6835394" y="440731"/>
                </a:lnTo>
                <a:lnTo>
                  <a:pt x="6810851" y="457278"/>
                </a:lnTo>
                <a:lnTo>
                  <a:pt x="6780783" y="463346"/>
                </a:lnTo>
                <a:lnTo>
                  <a:pt x="77215" y="463346"/>
                </a:lnTo>
                <a:lnTo>
                  <a:pt x="47159" y="457278"/>
                </a:lnTo>
                <a:lnTo>
                  <a:pt x="22615" y="440731"/>
                </a:lnTo>
                <a:lnTo>
                  <a:pt x="6067" y="416187"/>
                </a:lnTo>
                <a:lnTo>
                  <a:pt x="0" y="386130"/>
                </a:lnTo>
                <a:lnTo>
                  <a:pt x="0" y="77254"/>
                </a:lnTo>
                <a:close/>
              </a:path>
            </a:pathLst>
          </a:custGeom>
          <a:ln w="12699">
            <a:solidFill>
              <a:srgbClr val="BE401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914400" y="6087059"/>
            <a:ext cx="6858000" cy="463550"/>
          </a:xfrm>
          <a:custGeom>
            <a:avLst/>
            <a:gdLst/>
            <a:ahLst/>
            <a:cxnLst/>
            <a:rect l="l" t="t" r="r" b="b"/>
            <a:pathLst>
              <a:path w="6858000" h="463550">
                <a:moveTo>
                  <a:pt x="0" y="77216"/>
                </a:moveTo>
                <a:lnTo>
                  <a:pt x="6067" y="47159"/>
                </a:lnTo>
                <a:lnTo>
                  <a:pt x="22615" y="22615"/>
                </a:lnTo>
                <a:lnTo>
                  <a:pt x="47159" y="6067"/>
                </a:lnTo>
                <a:lnTo>
                  <a:pt x="77215" y="0"/>
                </a:lnTo>
                <a:lnTo>
                  <a:pt x="6780783" y="0"/>
                </a:lnTo>
                <a:lnTo>
                  <a:pt x="6810851" y="6067"/>
                </a:lnTo>
                <a:lnTo>
                  <a:pt x="6835394" y="22615"/>
                </a:lnTo>
                <a:lnTo>
                  <a:pt x="6851935" y="47159"/>
                </a:lnTo>
                <a:lnTo>
                  <a:pt x="6858000" y="77216"/>
                </a:lnTo>
                <a:lnTo>
                  <a:pt x="6858000" y="386092"/>
                </a:lnTo>
                <a:lnTo>
                  <a:pt x="6851935" y="416156"/>
                </a:lnTo>
                <a:lnTo>
                  <a:pt x="6835394" y="440704"/>
                </a:lnTo>
                <a:lnTo>
                  <a:pt x="6810851" y="457253"/>
                </a:lnTo>
                <a:lnTo>
                  <a:pt x="6780783" y="463321"/>
                </a:lnTo>
                <a:lnTo>
                  <a:pt x="77215" y="463321"/>
                </a:lnTo>
                <a:lnTo>
                  <a:pt x="47159" y="457253"/>
                </a:lnTo>
                <a:lnTo>
                  <a:pt x="22615" y="440704"/>
                </a:lnTo>
                <a:lnTo>
                  <a:pt x="6067" y="416156"/>
                </a:lnTo>
                <a:lnTo>
                  <a:pt x="0" y="386092"/>
                </a:lnTo>
                <a:lnTo>
                  <a:pt x="0" y="77216"/>
                </a:lnTo>
                <a:close/>
              </a:path>
            </a:pathLst>
          </a:custGeom>
          <a:ln w="12699">
            <a:solidFill>
              <a:srgbClr val="BE401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993139" y="1470406"/>
            <a:ext cx="6036945" cy="495808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9685">
              <a:lnSpc>
                <a:spcPct val="100000"/>
              </a:lnSpc>
              <a:spcBef>
                <a:spcPts val="105"/>
              </a:spcBef>
            </a:pPr>
            <a:r>
              <a:rPr sz="2000" b="1" spc="15" dirty="0">
                <a:solidFill>
                  <a:srgbClr val="BEBEBE"/>
                </a:solidFill>
                <a:latin typeface="Times New Roman"/>
                <a:cs typeface="Times New Roman"/>
              </a:rPr>
              <a:t>Introduction </a:t>
            </a:r>
            <a:r>
              <a:rPr sz="2000" b="1" spc="20" dirty="0">
                <a:solidFill>
                  <a:srgbClr val="BEBEBE"/>
                </a:solidFill>
                <a:latin typeface="Times New Roman"/>
                <a:cs typeface="Times New Roman"/>
              </a:rPr>
              <a:t>of </a:t>
            </a:r>
            <a:r>
              <a:rPr sz="2000" b="1" spc="-175" dirty="0">
                <a:solidFill>
                  <a:srgbClr val="BEBEBE"/>
                </a:solidFill>
                <a:latin typeface="Times New Roman"/>
                <a:cs typeface="Times New Roman"/>
              </a:rPr>
              <a:t>LAN; </a:t>
            </a:r>
            <a:r>
              <a:rPr sz="2000" b="1" spc="-135" dirty="0">
                <a:solidFill>
                  <a:srgbClr val="BEBEBE"/>
                </a:solidFill>
                <a:latin typeface="Times New Roman"/>
                <a:cs typeface="Times New Roman"/>
              </a:rPr>
              <a:t>MAN;WAN; </a:t>
            </a:r>
            <a:r>
              <a:rPr sz="2000" b="1" spc="-130" dirty="0">
                <a:solidFill>
                  <a:srgbClr val="BEBEBE"/>
                </a:solidFill>
                <a:latin typeface="Times New Roman"/>
                <a:cs typeface="Times New Roman"/>
              </a:rPr>
              <a:t>PAN, </a:t>
            </a:r>
            <a:r>
              <a:rPr sz="2000" b="1" spc="25" dirty="0">
                <a:solidFill>
                  <a:srgbClr val="BEBEBE"/>
                </a:solidFill>
                <a:latin typeface="Times New Roman"/>
                <a:cs typeface="Times New Roman"/>
              </a:rPr>
              <a:t>Ad-hoc</a:t>
            </a:r>
            <a:r>
              <a:rPr sz="2000" b="1" spc="-250" dirty="0">
                <a:solidFill>
                  <a:srgbClr val="BEBEBE"/>
                </a:solidFill>
                <a:latin typeface="Times New Roman"/>
                <a:cs typeface="Times New Roman"/>
              </a:rPr>
              <a:t> </a:t>
            </a:r>
            <a:r>
              <a:rPr sz="2000" b="1" spc="-5" dirty="0">
                <a:solidFill>
                  <a:srgbClr val="BEBEBE"/>
                </a:solidFill>
                <a:latin typeface="Times New Roman"/>
                <a:cs typeface="Times New Roman"/>
              </a:rPr>
              <a:t>Network</a:t>
            </a:r>
            <a:endParaRPr sz="2000">
              <a:latin typeface="Times New Roman"/>
              <a:cs typeface="Times New Roman"/>
            </a:endParaRPr>
          </a:p>
          <a:p>
            <a:pPr marL="19685">
              <a:lnSpc>
                <a:spcPct val="100000"/>
              </a:lnSpc>
              <a:spcBef>
                <a:spcPts val="1655"/>
              </a:spcBef>
            </a:pPr>
            <a:r>
              <a:rPr sz="2000" b="1" spc="5" dirty="0">
                <a:solidFill>
                  <a:srgbClr val="BEBEBE"/>
                </a:solidFill>
                <a:latin typeface="Times New Roman"/>
                <a:cs typeface="Times New Roman"/>
              </a:rPr>
              <a:t>Topologies</a:t>
            </a:r>
            <a:endParaRPr sz="2000">
              <a:latin typeface="Times New Roman"/>
              <a:cs typeface="Times New Roman"/>
            </a:endParaRPr>
          </a:p>
          <a:p>
            <a:pPr marL="19685" marR="3536315">
              <a:lnSpc>
                <a:spcPct val="169000"/>
              </a:lnSpc>
            </a:pPr>
            <a:r>
              <a:rPr sz="2000" b="1" spc="-5" dirty="0">
                <a:solidFill>
                  <a:srgbClr val="BEBEBE"/>
                </a:solidFill>
                <a:latin typeface="Times New Roman"/>
                <a:cs typeface="Times New Roman"/>
              </a:rPr>
              <a:t>Network</a:t>
            </a:r>
            <a:r>
              <a:rPr sz="2000" b="1" spc="-165" dirty="0">
                <a:solidFill>
                  <a:srgbClr val="BEBEBE"/>
                </a:solidFill>
                <a:latin typeface="Times New Roman"/>
                <a:cs typeface="Times New Roman"/>
              </a:rPr>
              <a:t> </a:t>
            </a:r>
            <a:r>
              <a:rPr sz="2000" b="1" spc="-5" dirty="0">
                <a:solidFill>
                  <a:srgbClr val="BEBEBE"/>
                </a:solidFill>
                <a:latin typeface="Times New Roman"/>
                <a:cs typeface="Times New Roman"/>
              </a:rPr>
              <a:t>Architectures  </a:t>
            </a:r>
            <a:r>
              <a:rPr sz="2000" b="1" spc="-125" dirty="0">
                <a:solidFill>
                  <a:srgbClr val="BEBEBE"/>
                </a:solidFill>
                <a:latin typeface="Times New Roman"/>
                <a:cs typeface="Times New Roman"/>
              </a:rPr>
              <a:t>OSI</a:t>
            </a:r>
            <a:r>
              <a:rPr sz="2000" b="1" spc="-55" dirty="0">
                <a:solidFill>
                  <a:srgbClr val="BEBEBE"/>
                </a:solidFill>
                <a:latin typeface="Times New Roman"/>
                <a:cs typeface="Times New Roman"/>
              </a:rPr>
              <a:t> </a:t>
            </a:r>
            <a:r>
              <a:rPr sz="2000" b="1" spc="25" dirty="0">
                <a:solidFill>
                  <a:srgbClr val="BEBEBE"/>
                </a:solidFill>
                <a:latin typeface="Times New Roman"/>
                <a:cs typeface="Times New Roman"/>
              </a:rPr>
              <a:t>Model</a:t>
            </a: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820"/>
              </a:spcBef>
            </a:pPr>
            <a:r>
              <a:rPr sz="1800" b="1" spc="-40" dirty="0">
                <a:solidFill>
                  <a:srgbClr val="FF0000"/>
                </a:solidFill>
                <a:latin typeface="Times New Roman"/>
                <a:cs typeface="Times New Roman"/>
              </a:rPr>
              <a:t>TCP/IP</a:t>
            </a:r>
            <a:r>
              <a:rPr sz="1800" b="1" spc="-5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b="1" spc="15" dirty="0">
                <a:solidFill>
                  <a:srgbClr val="FF0000"/>
                </a:solidFill>
                <a:latin typeface="Times New Roman"/>
                <a:cs typeface="Times New Roman"/>
              </a:rPr>
              <a:t>Model</a:t>
            </a:r>
            <a:endParaRPr sz="1800">
              <a:latin typeface="Times New Roman"/>
              <a:cs typeface="Times New Roman"/>
            </a:endParaRPr>
          </a:p>
          <a:p>
            <a:pPr marL="12700" marR="4053840">
              <a:lnSpc>
                <a:spcPct val="187800"/>
              </a:lnSpc>
            </a:pPr>
            <a:r>
              <a:rPr sz="1800" spc="-105" dirty="0">
                <a:latin typeface="Times New Roman"/>
                <a:cs typeface="Times New Roman"/>
              </a:rPr>
              <a:t>Design </a:t>
            </a:r>
            <a:r>
              <a:rPr sz="1800" spc="-110" dirty="0">
                <a:latin typeface="Times New Roman"/>
                <a:cs typeface="Times New Roman"/>
              </a:rPr>
              <a:t>issues </a:t>
            </a:r>
            <a:r>
              <a:rPr sz="1800" spc="-65" dirty="0">
                <a:latin typeface="Times New Roman"/>
                <a:cs typeface="Times New Roman"/>
              </a:rPr>
              <a:t>for </a:t>
            </a:r>
            <a:r>
              <a:rPr sz="1800" spc="-120" dirty="0">
                <a:latin typeface="Times New Roman"/>
                <a:cs typeface="Times New Roman"/>
              </a:rPr>
              <a:t>Layers  </a:t>
            </a:r>
            <a:r>
              <a:rPr sz="1800" spc="-110" dirty="0">
                <a:latin typeface="Times New Roman"/>
                <a:cs typeface="Times New Roman"/>
              </a:rPr>
              <a:t>Transmission Mediums  </a:t>
            </a:r>
            <a:r>
              <a:rPr sz="1800" spc="-70" dirty="0">
                <a:latin typeface="Times New Roman"/>
                <a:cs typeface="Times New Roman"/>
              </a:rPr>
              <a:t>Network </a:t>
            </a:r>
            <a:r>
              <a:rPr sz="1800" spc="-110" dirty="0">
                <a:latin typeface="Times New Roman"/>
                <a:cs typeface="Times New Roman"/>
              </a:rPr>
              <a:t>Devices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800" spc="-85" dirty="0">
                <a:latin typeface="Times New Roman"/>
                <a:cs typeface="Times New Roman"/>
              </a:rPr>
              <a:t>Manchester </a:t>
            </a:r>
            <a:r>
              <a:rPr sz="1800" spc="-100" dirty="0">
                <a:latin typeface="Times New Roman"/>
                <a:cs typeface="Times New Roman"/>
              </a:rPr>
              <a:t>and </a:t>
            </a:r>
            <a:r>
              <a:rPr sz="1800" spc="-80" dirty="0">
                <a:latin typeface="Times New Roman"/>
                <a:cs typeface="Times New Roman"/>
              </a:rPr>
              <a:t>Differential </a:t>
            </a:r>
            <a:r>
              <a:rPr sz="1800" spc="-85" dirty="0">
                <a:latin typeface="Times New Roman"/>
                <a:cs typeface="Times New Roman"/>
              </a:rPr>
              <a:t>Manchester</a:t>
            </a:r>
            <a:r>
              <a:rPr sz="1800" spc="20" dirty="0">
                <a:latin typeface="Times New Roman"/>
                <a:cs typeface="Times New Roman"/>
              </a:rPr>
              <a:t> </a:t>
            </a:r>
            <a:r>
              <a:rPr sz="1800" spc="-95" dirty="0">
                <a:latin typeface="Times New Roman"/>
                <a:cs typeface="Times New Roman"/>
              </a:rPr>
              <a:t>Encodings;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6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800" spc="-90" dirty="0">
                <a:latin typeface="Times New Roman"/>
                <a:cs typeface="Times New Roman"/>
              </a:rPr>
              <a:t>IEEE802.11: Frequency </a:t>
            </a:r>
            <a:r>
              <a:rPr sz="1800" spc="-95" dirty="0">
                <a:latin typeface="Times New Roman"/>
                <a:cs typeface="Times New Roman"/>
              </a:rPr>
              <a:t>Hopping </a:t>
            </a:r>
            <a:r>
              <a:rPr sz="1800" spc="-145" dirty="0">
                <a:latin typeface="Times New Roman"/>
                <a:cs typeface="Times New Roman"/>
              </a:rPr>
              <a:t>(FHSS) </a:t>
            </a:r>
            <a:r>
              <a:rPr sz="1800" spc="-100" dirty="0">
                <a:latin typeface="Times New Roman"/>
                <a:cs typeface="Times New Roman"/>
              </a:rPr>
              <a:t>and </a:t>
            </a:r>
            <a:r>
              <a:rPr sz="1800" spc="-60" dirty="0">
                <a:latin typeface="Times New Roman"/>
                <a:cs typeface="Times New Roman"/>
              </a:rPr>
              <a:t>Direct </a:t>
            </a:r>
            <a:r>
              <a:rPr sz="1800" spc="-105" dirty="0">
                <a:latin typeface="Times New Roman"/>
                <a:cs typeface="Times New Roman"/>
              </a:rPr>
              <a:t>Sequence</a:t>
            </a:r>
            <a:r>
              <a:rPr sz="1800" spc="-130" dirty="0">
                <a:latin typeface="Times New Roman"/>
                <a:cs typeface="Times New Roman"/>
              </a:rPr>
              <a:t> </a:t>
            </a:r>
            <a:r>
              <a:rPr sz="1800" spc="-155" dirty="0">
                <a:latin typeface="Times New Roman"/>
                <a:cs typeface="Times New Roman"/>
              </a:rPr>
              <a:t>(DSSS)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444" y="688974"/>
            <a:ext cx="491744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165" dirty="0"/>
              <a:t>TCP/IP </a:t>
            </a:r>
            <a:r>
              <a:rPr sz="4000" spc="-120" dirty="0"/>
              <a:t>model</a:t>
            </a:r>
            <a:r>
              <a:rPr sz="4000" spc="-315" dirty="0"/>
              <a:t> </a:t>
            </a:r>
            <a:r>
              <a:rPr sz="4000" spc="-190" dirty="0"/>
              <a:t>overview</a:t>
            </a:r>
            <a:endParaRPr sz="4000"/>
          </a:p>
        </p:txBody>
      </p:sp>
      <p:sp>
        <p:nvSpPr>
          <p:cNvPr id="3" name="object 3"/>
          <p:cNvSpPr txBox="1"/>
          <p:nvPr/>
        </p:nvSpPr>
        <p:spPr>
          <a:xfrm>
            <a:off x="993444" y="1438402"/>
            <a:ext cx="7592695" cy="44335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6385" marR="161925" indent="-273685">
              <a:lnSpc>
                <a:spcPct val="100000"/>
              </a:lnSpc>
              <a:spcBef>
                <a:spcPts val="100"/>
              </a:spcBef>
              <a:buClr>
                <a:srgbClr val="D24717"/>
              </a:buClr>
              <a:buSzPct val="85416"/>
              <a:buFont typeface="Arial"/>
              <a:buChar char=""/>
              <a:tabLst>
                <a:tab pos="286385" algn="l"/>
                <a:tab pos="287020" algn="l"/>
              </a:tabLst>
            </a:pPr>
            <a:r>
              <a:rPr sz="2400" spc="-30" dirty="0">
                <a:latin typeface="Times New Roman"/>
                <a:cs typeface="Times New Roman"/>
              </a:rPr>
              <a:t>TCP/IP </a:t>
            </a:r>
            <a:r>
              <a:rPr sz="2400" spc="-80" dirty="0">
                <a:latin typeface="Times New Roman"/>
                <a:cs typeface="Times New Roman"/>
              </a:rPr>
              <a:t>that </a:t>
            </a:r>
            <a:r>
              <a:rPr sz="2400" spc="-150" dirty="0">
                <a:latin typeface="Times New Roman"/>
                <a:cs typeface="Times New Roman"/>
              </a:rPr>
              <a:t>is </a:t>
            </a:r>
            <a:r>
              <a:rPr sz="2400" spc="-140" dirty="0">
                <a:latin typeface="Times New Roman"/>
                <a:cs typeface="Times New Roman"/>
              </a:rPr>
              <a:t>Transmission </a:t>
            </a:r>
            <a:r>
              <a:rPr sz="2400" spc="-75" dirty="0">
                <a:latin typeface="Times New Roman"/>
                <a:cs typeface="Times New Roman"/>
              </a:rPr>
              <a:t>Control </a:t>
            </a:r>
            <a:r>
              <a:rPr sz="2400" spc="-80" dirty="0">
                <a:latin typeface="Times New Roman"/>
                <a:cs typeface="Times New Roman"/>
              </a:rPr>
              <a:t>Protocol </a:t>
            </a:r>
            <a:r>
              <a:rPr sz="2400" spc="-135" dirty="0">
                <a:latin typeface="Times New Roman"/>
                <a:cs typeface="Times New Roman"/>
              </a:rPr>
              <a:t>and </a:t>
            </a:r>
            <a:r>
              <a:rPr sz="2400" spc="-50" dirty="0">
                <a:latin typeface="Times New Roman"/>
                <a:cs typeface="Times New Roman"/>
              </a:rPr>
              <a:t>Internet  </a:t>
            </a:r>
            <a:r>
              <a:rPr sz="2400" spc="-80" dirty="0">
                <a:latin typeface="Times New Roman"/>
                <a:cs typeface="Times New Roman"/>
              </a:rPr>
              <a:t>Protocol </a:t>
            </a:r>
            <a:r>
              <a:rPr sz="2400" spc="-180" dirty="0">
                <a:latin typeface="Times New Roman"/>
                <a:cs typeface="Times New Roman"/>
              </a:rPr>
              <a:t>was </a:t>
            </a:r>
            <a:r>
              <a:rPr sz="2400" spc="-120" dirty="0">
                <a:latin typeface="Times New Roman"/>
                <a:cs typeface="Times New Roman"/>
              </a:rPr>
              <a:t>developed </a:t>
            </a:r>
            <a:r>
              <a:rPr sz="2400" spc="-185" dirty="0">
                <a:latin typeface="Times New Roman"/>
                <a:cs typeface="Times New Roman"/>
              </a:rPr>
              <a:t>by </a:t>
            </a:r>
            <a:r>
              <a:rPr sz="2400" spc="-70" dirty="0">
                <a:latin typeface="Times New Roman"/>
                <a:cs typeface="Times New Roman"/>
              </a:rPr>
              <a:t>Department </a:t>
            </a:r>
            <a:r>
              <a:rPr sz="2400" spc="-140" dirty="0">
                <a:latin typeface="Times New Roman"/>
                <a:cs typeface="Times New Roman"/>
              </a:rPr>
              <a:t>of </a:t>
            </a:r>
            <a:r>
              <a:rPr sz="2400" spc="-114" dirty="0">
                <a:latin typeface="Times New Roman"/>
                <a:cs typeface="Times New Roman"/>
              </a:rPr>
              <a:t>Defence's </a:t>
            </a:r>
            <a:r>
              <a:rPr sz="2400" spc="-80" dirty="0">
                <a:latin typeface="Times New Roman"/>
                <a:cs typeface="Times New Roman"/>
              </a:rPr>
              <a:t>Project  </a:t>
            </a:r>
            <a:r>
              <a:rPr sz="2400" spc="-125" dirty="0">
                <a:latin typeface="Times New Roman"/>
                <a:cs typeface="Times New Roman"/>
              </a:rPr>
              <a:t>Research </a:t>
            </a:r>
            <a:r>
              <a:rPr sz="2400" spc="-175" dirty="0">
                <a:latin typeface="Times New Roman"/>
                <a:cs typeface="Times New Roman"/>
              </a:rPr>
              <a:t>Agency </a:t>
            </a:r>
            <a:r>
              <a:rPr sz="2400" spc="-180" dirty="0">
                <a:latin typeface="Times New Roman"/>
                <a:cs typeface="Times New Roman"/>
              </a:rPr>
              <a:t>(ARPA, </a:t>
            </a:r>
            <a:r>
              <a:rPr sz="2400" spc="-70" dirty="0">
                <a:latin typeface="Times New Roman"/>
                <a:cs typeface="Times New Roman"/>
              </a:rPr>
              <a:t>later </a:t>
            </a:r>
            <a:r>
              <a:rPr sz="2400" spc="-240" dirty="0">
                <a:latin typeface="Times New Roman"/>
                <a:cs typeface="Times New Roman"/>
              </a:rPr>
              <a:t>DARPA) </a:t>
            </a:r>
            <a:r>
              <a:rPr sz="2400" spc="-190" dirty="0">
                <a:latin typeface="Times New Roman"/>
                <a:cs typeface="Times New Roman"/>
              </a:rPr>
              <a:t>as a </a:t>
            </a:r>
            <a:r>
              <a:rPr sz="2400" spc="-40" dirty="0">
                <a:latin typeface="Times New Roman"/>
                <a:cs typeface="Times New Roman"/>
              </a:rPr>
              <a:t>part </a:t>
            </a:r>
            <a:r>
              <a:rPr sz="2400" spc="-140" dirty="0">
                <a:latin typeface="Times New Roman"/>
                <a:cs typeface="Times New Roman"/>
              </a:rPr>
              <a:t>of </a:t>
            </a:r>
            <a:r>
              <a:rPr sz="2400" spc="-190" dirty="0">
                <a:latin typeface="Times New Roman"/>
                <a:cs typeface="Times New Roman"/>
              </a:rPr>
              <a:t>a </a:t>
            </a:r>
            <a:r>
              <a:rPr sz="2400" spc="-100" dirty="0">
                <a:latin typeface="Times New Roman"/>
                <a:cs typeface="Times New Roman"/>
              </a:rPr>
              <a:t>research  </a:t>
            </a:r>
            <a:r>
              <a:rPr sz="2400" spc="-75" dirty="0">
                <a:latin typeface="Times New Roman"/>
                <a:cs typeface="Times New Roman"/>
              </a:rPr>
              <a:t>project </a:t>
            </a:r>
            <a:r>
              <a:rPr sz="2400" spc="-140" dirty="0">
                <a:latin typeface="Times New Roman"/>
                <a:cs typeface="Times New Roman"/>
              </a:rPr>
              <a:t>of </a:t>
            </a:r>
            <a:r>
              <a:rPr sz="2400" spc="-90" dirty="0">
                <a:latin typeface="Times New Roman"/>
                <a:cs typeface="Times New Roman"/>
              </a:rPr>
              <a:t>network </a:t>
            </a:r>
            <a:r>
              <a:rPr sz="2400" spc="-85" dirty="0">
                <a:latin typeface="Times New Roman"/>
                <a:cs typeface="Times New Roman"/>
              </a:rPr>
              <a:t>interconnection </a:t>
            </a:r>
            <a:r>
              <a:rPr sz="2400" spc="-35" dirty="0">
                <a:latin typeface="Times New Roman"/>
                <a:cs typeface="Times New Roman"/>
              </a:rPr>
              <a:t>to </a:t>
            </a:r>
            <a:r>
              <a:rPr sz="2400" spc="-95" dirty="0">
                <a:latin typeface="Times New Roman"/>
                <a:cs typeface="Times New Roman"/>
              </a:rPr>
              <a:t>connect </a:t>
            </a:r>
            <a:r>
              <a:rPr sz="2400" spc="-65" dirty="0">
                <a:latin typeface="Times New Roman"/>
                <a:cs typeface="Times New Roman"/>
              </a:rPr>
              <a:t>remote</a:t>
            </a:r>
            <a:r>
              <a:rPr sz="2400" spc="100" dirty="0">
                <a:latin typeface="Times New Roman"/>
                <a:cs typeface="Times New Roman"/>
              </a:rPr>
              <a:t> </a:t>
            </a:r>
            <a:r>
              <a:rPr sz="2400" spc="-114" dirty="0">
                <a:latin typeface="Times New Roman"/>
                <a:cs typeface="Times New Roman"/>
              </a:rPr>
              <a:t>machines.</a:t>
            </a:r>
            <a:endParaRPr sz="2400">
              <a:latin typeface="Times New Roman"/>
              <a:cs typeface="Times New Roman"/>
            </a:endParaRPr>
          </a:p>
          <a:p>
            <a:pPr marL="286385" indent="-273685">
              <a:lnSpc>
                <a:spcPct val="100000"/>
              </a:lnSpc>
              <a:spcBef>
                <a:spcPts val="600"/>
              </a:spcBef>
              <a:buClr>
                <a:srgbClr val="D24717"/>
              </a:buClr>
              <a:buSzPct val="85416"/>
              <a:buFont typeface="Arial"/>
              <a:buChar char=""/>
              <a:tabLst>
                <a:tab pos="286385" algn="l"/>
                <a:tab pos="287020" algn="l"/>
              </a:tabLst>
            </a:pPr>
            <a:r>
              <a:rPr sz="2400" spc="-120" dirty="0">
                <a:latin typeface="Times New Roman"/>
                <a:cs typeface="Times New Roman"/>
              </a:rPr>
              <a:t>The </a:t>
            </a:r>
            <a:r>
              <a:rPr sz="2400" spc="-105" dirty="0">
                <a:latin typeface="Times New Roman"/>
                <a:cs typeface="Times New Roman"/>
              </a:rPr>
              <a:t>features </a:t>
            </a:r>
            <a:r>
              <a:rPr sz="2400" spc="-140" dirty="0">
                <a:latin typeface="Times New Roman"/>
                <a:cs typeface="Times New Roman"/>
              </a:rPr>
              <a:t>of </a:t>
            </a:r>
            <a:r>
              <a:rPr sz="2400" spc="-30" dirty="0">
                <a:latin typeface="Times New Roman"/>
                <a:cs typeface="Times New Roman"/>
              </a:rPr>
              <a:t>TCP/IP </a:t>
            </a:r>
            <a:r>
              <a:rPr sz="2400" spc="-90" dirty="0">
                <a:latin typeface="Times New Roman"/>
                <a:cs typeface="Times New Roman"/>
              </a:rPr>
              <a:t>reference </a:t>
            </a:r>
            <a:r>
              <a:rPr sz="2400" spc="-110" dirty="0">
                <a:latin typeface="Times New Roman"/>
                <a:cs typeface="Times New Roman"/>
              </a:rPr>
              <a:t>model</a:t>
            </a:r>
            <a:r>
              <a:rPr sz="2400" spc="-195" dirty="0">
                <a:latin typeface="Times New Roman"/>
                <a:cs typeface="Times New Roman"/>
              </a:rPr>
              <a:t> </a:t>
            </a:r>
            <a:r>
              <a:rPr sz="2400" spc="-75" dirty="0">
                <a:latin typeface="Times New Roman"/>
                <a:cs typeface="Times New Roman"/>
              </a:rPr>
              <a:t>were:</a:t>
            </a:r>
            <a:endParaRPr sz="2400">
              <a:latin typeface="Times New Roman"/>
              <a:cs typeface="Times New Roman"/>
            </a:endParaRPr>
          </a:p>
          <a:p>
            <a:pPr marL="560705" marR="723265" lvl="1" indent="-228600">
              <a:lnSpc>
                <a:spcPct val="100000"/>
              </a:lnSpc>
              <a:spcBef>
                <a:spcPts val="430"/>
              </a:spcBef>
              <a:buClr>
                <a:srgbClr val="9B2C1F"/>
              </a:buClr>
              <a:buSzPct val="84090"/>
              <a:buFont typeface="Arial"/>
              <a:buChar char=""/>
              <a:tabLst>
                <a:tab pos="561340" algn="l"/>
              </a:tabLst>
            </a:pPr>
            <a:r>
              <a:rPr sz="2200" spc="-85" dirty="0">
                <a:latin typeface="Times New Roman"/>
                <a:cs typeface="Times New Roman"/>
              </a:rPr>
              <a:t>Support </a:t>
            </a:r>
            <a:r>
              <a:rPr sz="2200" spc="-80" dirty="0">
                <a:latin typeface="Times New Roman"/>
                <a:cs typeface="Times New Roman"/>
              </a:rPr>
              <a:t>for </a:t>
            </a:r>
            <a:r>
              <a:rPr sz="2200" spc="-175" dirty="0">
                <a:latin typeface="Times New Roman"/>
                <a:cs typeface="Times New Roman"/>
              </a:rPr>
              <a:t>a </a:t>
            </a:r>
            <a:r>
              <a:rPr sz="2200" spc="-110" dirty="0">
                <a:latin typeface="Times New Roman"/>
                <a:cs typeface="Times New Roman"/>
              </a:rPr>
              <a:t>flexible </a:t>
            </a:r>
            <a:r>
              <a:rPr sz="2200" spc="-65" dirty="0">
                <a:latin typeface="Times New Roman"/>
                <a:cs typeface="Times New Roman"/>
              </a:rPr>
              <a:t>architecture. </a:t>
            </a:r>
            <a:r>
              <a:rPr sz="2200" spc="-145" dirty="0">
                <a:latin typeface="Times New Roman"/>
                <a:cs typeface="Times New Roman"/>
              </a:rPr>
              <a:t>Adding </a:t>
            </a:r>
            <a:r>
              <a:rPr sz="2200" spc="-80" dirty="0">
                <a:latin typeface="Times New Roman"/>
                <a:cs typeface="Times New Roman"/>
              </a:rPr>
              <a:t>more </a:t>
            </a:r>
            <a:r>
              <a:rPr sz="2200" spc="-125" dirty="0">
                <a:latin typeface="Times New Roman"/>
                <a:cs typeface="Times New Roman"/>
              </a:rPr>
              <a:t>machines </a:t>
            </a:r>
            <a:r>
              <a:rPr sz="2200" spc="-35" dirty="0">
                <a:latin typeface="Times New Roman"/>
                <a:cs typeface="Times New Roman"/>
              </a:rPr>
              <a:t>to </a:t>
            </a:r>
            <a:r>
              <a:rPr sz="2200" spc="-459" dirty="0">
                <a:latin typeface="Times New Roman"/>
                <a:cs typeface="Times New Roman"/>
              </a:rPr>
              <a:t>a  </a:t>
            </a:r>
            <a:r>
              <a:rPr sz="2200" spc="-85" dirty="0">
                <a:latin typeface="Times New Roman"/>
                <a:cs typeface="Times New Roman"/>
              </a:rPr>
              <a:t>network </a:t>
            </a:r>
            <a:r>
              <a:rPr sz="2200" spc="-170" dirty="0">
                <a:latin typeface="Times New Roman"/>
                <a:cs typeface="Times New Roman"/>
              </a:rPr>
              <a:t>was</a:t>
            </a:r>
            <a:r>
              <a:rPr sz="2200" spc="-20" dirty="0">
                <a:latin typeface="Times New Roman"/>
                <a:cs typeface="Times New Roman"/>
              </a:rPr>
              <a:t> </a:t>
            </a:r>
            <a:r>
              <a:rPr sz="2200" spc="-155" dirty="0">
                <a:latin typeface="Times New Roman"/>
                <a:cs typeface="Times New Roman"/>
              </a:rPr>
              <a:t>easy.</a:t>
            </a:r>
            <a:endParaRPr sz="2200">
              <a:latin typeface="Times New Roman"/>
              <a:cs typeface="Times New Roman"/>
            </a:endParaRPr>
          </a:p>
          <a:p>
            <a:pPr marL="560705" marR="209550" lvl="1" indent="-228600">
              <a:lnSpc>
                <a:spcPct val="100000"/>
              </a:lnSpc>
              <a:spcBef>
                <a:spcPts val="395"/>
              </a:spcBef>
              <a:buClr>
                <a:srgbClr val="9B2C1F"/>
              </a:buClr>
              <a:buSzPct val="84090"/>
              <a:buFont typeface="Arial"/>
              <a:buChar char=""/>
              <a:tabLst>
                <a:tab pos="561340" algn="l"/>
              </a:tabLst>
            </a:pPr>
            <a:r>
              <a:rPr sz="2200" spc="-114" dirty="0">
                <a:latin typeface="Times New Roman"/>
                <a:cs typeface="Times New Roman"/>
              </a:rPr>
              <a:t>The </a:t>
            </a:r>
            <a:r>
              <a:rPr sz="2200" spc="-80" dirty="0">
                <a:latin typeface="Times New Roman"/>
                <a:cs typeface="Times New Roman"/>
              </a:rPr>
              <a:t>network </a:t>
            </a:r>
            <a:r>
              <a:rPr sz="2200" spc="-170" dirty="0">
                <a:latin typeface="Times New Roman"/>
                <a:cs typeface="Times New Roman"/>
              </a:rPr>
              <a:t>was </a:t>
            </a:r>
            <a:r>
              <a:rPr sz="2200" spc="-55" dirty="0">
                <a:latin typeface="Times New Roman"/>
                <a:cs typeface="Times New Roman"/>
              </a:rPr>
              <a:t>robust, </a:t>
            </a:r>
            <a:r>
              <a:rPr sz="2200" spc="-125" dirty="0">
                <a:latin typeface="Times New Roman"/>
                <a:cs typeface="Times New Roman"/>
              </a:rPr>
              <a:t>and </a:t>
            </a:r>
            <a:r>
              <a:rPr sz="2200" spc="-100" dirty="0">
                <a:latin typeface="Times New Roman"/>
                <a:cs typeface="Times New Roman"/>
              </a:rPr>
              <a:t>connections remained </a:t>
            </a:r>
            <a:r>
              <a:rPr sz="2200" spc="-75" dirty="0">
                <a:latin typeface="Times New Roman"/>
                <a:cs typeface="Times New Roman"/>
              </a:rPr>
              <a:t>intact untill </a:t>
            </a:r>
            <a:r>
              <a:rPr sz="2200" spc="-180" dirty="0">
                <a:latin typeface="Times New Roman"/>
                <a:cs typeface="Times New Roman"/>
              </a:rPr>
              <a:t>the  </a:t>
            </a:r>
            <a:r>
              <a:rPr sz="2200" spc="-95" dirty="0">
                <a:latin typeface="Times New Roman"/>
                <a:cs typeface="Times New Roman"/>
              </a:rPr>
              <a:t>source </a:t>
            </a:r>
            <a:r>
              <a:rPr sz="2200" spc="-125" dirty="0">
                <a:latin typeface="Times New Roman"/>
                <a:cs typeface="Times New Roman"/>
              </a:rPr>
              <a:t>and </a:t>
            </a:r>
            <a:r>
              <a:rPr sz="2200" spc="-95" dirty="0">
                <a:latin typeface="Times New Roman"/>
                <a:cs typeface="Times New Roman"/>
              </a:rPr>
              <a:t>destination </a:t>
            </a:r>
            <a:r>
              <a:rPr sz="2200" spc="-125" dirty="0">
                <a:latin typeface="Times New Roman"/>
                <a:cs typeface="Times New Roman"/>
              </a:rPr>
              <a:t>machines </a:t>
            </a:r>
            <a:r>
              <a:rPr sz="2200" spc="-95" dirty="0">
                <a:latin typeface="Times New Roman"/>
                <a:cs typeface="Times New Roman"/>
              </a:rPr>
              <a:t>were</a:t>
            </a:r>
            <a:r>
              <a:rPr sz="2200" spc="215" dirty="0">
                <a:latin typeface="Times New Roman"/>
                <a:cs typeface="Times New Roman"/>
              </a:rPr>
              <a:t> </a:t>
            </a:r>
            <a:r>
              <a:rPr sz="2200" spc="-105" dirty="0">
                <a:latin typeface="Times New Roman"/>
                <a:cs typeface="Times New Roman"/>
              </a:rPr>
              <a:t>functioning.</a:t>
            </a:r>
            <a:endParaRPr sz="2200">
              <a:latin typeface="Times New Roman"/>
              <a:cs typeface="Times New Roman"/>
            </a:endParaRPr>
          </a:p>
          <a:p>
            <a:pPr marL="560705" marR="5080" lvl="1" indent="-228600">
              <a:lnSpc>
                <a:spcPct val="100000"/>
              </a:lnSpc>
              <a:spcBef>
                <a:spcPts val="400"/>
              </a:spcBef>
              <a:buClr>
                <a:srgbClr val="9B2C1F"/>
              </a:buClr>
              <a:buSzPct val="84090"/>
              <a:buFont typeface="Arial"/>
              <a:buChar char=""/>
              <a:tabLst>
                <a:tab pos="561340" algn="l"/>
              </a:tabLst>
            </a:pPr>
            <a:r>
              <a:rPr sz="2200" spc="-114" dirty="0">
                <a:latin typeface="Times New Roman"/>
                <a:cs typeface="Times New Roman"/>
              </a:rPr>
              <a:t>The overall </a:t>
            </a:r>
            <a:r>
              <a:rPr sz="2200" spc="-120" dirty="0">
                <a:latin typeface="Times New Roman"/>
                <a:cs typeface="Times New Roman"/>
              </a:rPr>
              <a:t>idea </a:t>
            </a:r>
            <a:r>
              <a:rPr sz="2200" spc="-170" dirty="0">
                <a:latin typeface="Times New Roman"/>
                <a:cs typeface="Times New Roman"/>
              </a:rPr>
              <a:t>was </a:t>
            </a:r>
            <a:r>
              <a:rPr sz="2200" spc="-35" dirty="0">
                <a:latin typeface="Times New Roman"/>
                <a:cs typeface="Times New Roman"/>
              </a:rPr>
              <a:t>to </a:t>
            </a:r>
            <a:r>
              <a:rPr sz="2200" spc="-130" dirty="0">
                <a:latin typeface="Times New Roman"/>
                <a:cs typeface="Times New Roman"/>
              </a:rPr>
              <a:t>allow </a:t>
            </a:r>
            <a:r>
              <a:rPr sz="2200" spc="-95" dirty="0">
                <a:latin typeface="Times New Roman"/>
                <a:cs typeface="Times New Roman"/>
              </a:rPr>
              <a:t>one </a:t>
            </a:r>
            <a:r>
              <a:rPr sz="2200" spc="-110" dirty="0">
                <a:latin typeface="Times New Roman"/>
                <a:cs typeface="Times New Roman"/>
              </a:rPr>
              <a:t>application </a:t>
            </a:r>
            <a:r>
              <a:rPr sz="2200" spc="-95" dirty="0">
                <a:latin typeface="Times New Roman"/>
                <a:cs typeface="Times New Roman"/>
              </a:rPr>
              <a:t>on one </a:t>
            </a:r>
            <a:r>
              <a:rPr sz="2200" spc="-75" dirty="0">
                <a:latin typeface="Times New Roman"/>
                <a:cs typeface="Times New Roman"/>
              </a:rPr>
              <a:t>computer </a:t>
            </a:r>
            <a:r>
              <a:rPr sz="2200" spc="-35" dirty="0">
                <a:latin typeface="Times New Roman"/>
                <a:cs typeface="Times New Roman"/>
              </a:rPr>
              <a:t>to </a:t>
            </a:r>
            <a:r>
              <a:rPr sz="2200" spc="-370" dirty="0">
                <a:latin typeface="Times New Roman"/>
                <a:cs typeface="Times New Roman"/>
              </a:rPr>
              <a:t>talk  </a:t>
            </a:r>
            <a:r>
              <a:rPr sz="2200" spc="-85" dirty="0">
                <a:latin typeface="Times New Roman"/>
                <a:cs typeface="Times New Roman"/>
              </a:rPr>
              <a:t>to(send </a:t>
            </a:r>
            <a:r>
              <a:rPr sz="2200" spc="-110" dirty="0">
                <a:latin typeface="Times New Roman"/>
                <a:cs typeface="Times New Roman"/>
              </a:rPr>
              <a:t>data </a:t>
            </a:r>
            <a:r>
              <a:rPr sz="2200" spc="-105" dirty="0">
                <a:latin typeface="Times New Roman"/>
                <a:cs typeface="Times New Roman"/>
              </a:rPr>
              <a:t>packets) </a:t>
            </a:r>
            <a:r>
              <a:rPr sz="2200" spc="-80" dirty="0">
                <a:latin typeface="Times New Roman"/>
                <a:cs typeface="Times New Roman"/>
              </a:rPr>
              <a:t>another </a:t>
            </a:r>
            <a:r>
              <a:rPr sz="2200" spc="-110" dirty="0">
                <a:latin typeface="Times New Roman"/>
                <a:cs typeface="Times New Roman"/>
              </a:rPr>
              <a:t>application </a:t>
            </a:r>
            <a:r>
              <a:rPr sz="2200" spc="-85" dirty="0">
                <a:latin typeface="Times New Roman"/>
                <a:cs typeface="Times New Roman"/>
              </a:rPr>
              <a:t>running </a:t>
            </a:r>
            <a:r>
              <a:rPr sz="2200" spc="-95" dirty="0">
                <a:latin typeface="Times New Roman"/>
                <a:cs typeface="Times New Roman"/>
              </a:rPr>
              <a:t>on </a:t>
            </a:r>
            <a:r>
              <a:rPr sz="2200" spc="-85" dirty="0">
                <a:latin typeface="Times New Roman"/>
                <a:cs typeface="Times New Roman"/>
              </a:rPr>
              <a:t>different  </a:t>
            </a:r>
            <a:r>
              <a:rPr sz="2200" spc="-80" dirty="0">
                <a:latin typeface="Times New Roman"/>
                <a:cs typeface="Times New Roman"/>
              </a:rPr>
              <a:t>computer.</a:t>
            </a:r>
            <a:endParaRPr sz="2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444" y="688974"/>
            <a:ext cx="699008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165" dirty="0"/>
              <a:t>TCP/IP </a:t>
            </a:r>
            <a:r>
              <a:rPr sz="4000" spc="-160" dirty="0"/>
              <a:t>reference </a:t>
            </a:r>
            <a:r>
              <a:rPr sz="4000" spc="-120" dirty="0"/>
              <a:t>model</a:t>
            </a:r>
            <a:r>
              <a:rPr sz="4000" spc="-325" dirty="0"/>
              <a:t> </a:t>
            </a:r>
            <a:r>
              <a:rPr sz="4000" spc="-90" dirty="0"/>
              <a:t>diagram</a:t>
            </a:r>
            <a:endParaRPr sz="4000"/>
          </a:p>
        </p:txBody>
      </p:sp>
      <p:sp>
        <p:nvSpPr>
          <p:cNvPr id="3" name="object 3"/>
          <p:cNvSpPr/>
          <p:nvPr/>
        </p:nvSpPr>
        <p:spPr>
          <a:xfrm>
            <a:off x="3383380" y="1626698"/>
            <a:ext cx="2644440" cy="50228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202438"/>
            <a:ext cx="91440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1" spc="-265" dirty="0">
                <a:latin typeface="Trebuchet MS"/>
                <a:cs typeface="Trebuchet MS"/>
              </a:rPr>
              <a:t>Layer </a:t>
            </a:r>
            <a:r>
              <a:rPr b="1" spc="-210" dirty="0">
                <a:latin typeface="Trebuchet MS"/>
                <a:cs typeface="Trebuchet MS"/>
              </a:rPr>
              <a:t>1: </a:t>
            </a:r>
            <a:r>
              <a:rPr b="1" spc="-250" dirty="0">
                <a:latin typeface="Trebuchet MS"/>
                <a:cs typeface="Trebuchet MS"/>
              </a:rPr>
              <a:t>Host-to-network</a:t>
            </a:r>
            <a:r>
              <a:rPr b="1" spc="-229" dirty="0">
                <a:latin typeface="Trebuchet MS"/>
                <a:cs typeface="Trebuchet MS"/>
              </a:rPr>
              <a:t> </a:t>
            </a:r>
            <a:r>
              <a:rPr b="1" spc="-265" dirty="0">
                <a:latin typeface="Trebuchet MS"/>
                <a:cs typeface="Trebuchet MS"/>
              </a:rPr>
              <a:t>Layer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93444" y="1358239"/>
            <a:ext cx="7217409" cy="1839595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286385" indent="-273685">
              <a:lnSpc>
                <a:spcPct val="100000"/>
              </a:lnSpc>
              <a:spcBef>
                <a:spcPts val="700"/>
              </a:spcBef>
              <a:buClr>
                <a:srgbClr val="D24717"/>
              </a:buClr>
              <a:buSzPct val="84615"/>
              <a:buFont typeface="Arial"/>
              <a:buChar char=""/>
              <a:tabLst>
                <a:tab pos="287020" algn="l"/>
              </a:tabLst>
            </a:pPr>
            <a:r>
              <a:rPr sz="2600" spc="-165" dirty="0">
                <a:latin typeface="Times New Roman"/>
                <a:cs typeface="Times New Roman"/>
              </a:rPr>
              <a:t>Lowest </a:t>
            </a:r>
            <a:r>
              <a:rPr sz="2600" spc="-150" dirty="0">
                <a:latin typeface="Times New Roman"/>
                <a:cs typeface="Times New Roman"/>
              </a:rPr>
              <a:t>layer of </a:t>
            </a:r>
            <a:r>
              <a:rPr sz="2600" spc="-75" dirty="0">
                <a:latin typeface="Times New Roman"/>
                <a:cs typeface="Times New Roman"/>
              </a:rPr>
              <a:t>the</a:t>
            </a:r>
            <a:r>
              <a:rPr sz="2600" spc="175" dirty="0">
                <a:latin typeface="Times New Roman"/>
                <a:cs typeface="Times New Roman"/>
              </a:rPr>
              <a:t> </a:t>
            </a:r>
            <a:r>
              <a:rPr sz="2600" spc="-80" dirty="0">
                <a:latin typeface="Times New Roman"/>
                <a:cs typeface="Times New Roman"/>
              </a:rPr>
              <a:t>all.</a:t>
            </a:r>
            <a:endParaRPr sz="2600">
              <a:latin typeface="Times New Roman"/>
              <a:cs typeface="Times New Roman"/>
            </a:endParaRPr>
          </a:p>
          <a:p>
            <a:pPr marL="286385" marR="5080" indent="-273685">
              <a:lnSpc>
                <a:spcPct val="100000"/>
              </a:lnSpc>
              <a:spcBef>
                <a:spcPts val="600"/>
              </a:spcBef>
              <a:buClr>
                <a:srgbClr val="D24717"/>
              </a:buClr>
              <a:buSzPct val="84615"/>
              <a:buFont typeface="Arial"/>
              <a:buChar char=""/>
              <a:tabLst>
                <a:tab pos="287020" algn="l"/>
              </a:tabLst>
            </a:pPr>
            <a:r>
              <a:rPr sz="2600" spc="-90" dirty="0">
                <a:latin typeface="Times New Roman"/>
                <a:cs typeface="Times New Roman"/>
              </a:rPr>
              <a:t>Protocol </a:t>
            </a:r>
            <a:r>
              <a:rPr sz="2600" spc="-165" dirty="0">
                <a:latin typeface="Times New Roman"/>
                <a:cs typeface="Times New Roman"/>
              </a:rPr>
              <a:t>is </a:t>
            </a:r>
            <a:r>
              <a:rPr sz="2600" spc="-130" dirty="0">
                <a:latin typeface="Times New Roman"/>
                <a:cs typeface="Times New Roman"/>
              </a:rPr>
              <a:t>used </a:t>
            </a:r>
            <a:r>
              <a:rPr sz="2600" spc="-35" dirty="0">
                <a:latin typeface="Times New Roman"/>
                <a:cs typeface="Times New Roman"/>
              </a:rPr>
              <a:t>to </a:t>
            </a:r>
            <a:r>
              <a:rPr sz="2600" spc="-105" dirty="0">
                <a:latin typeface="Times New Roman"/>
                <a:cs typeface="Times New Roman"/>
              </a:rPr>
              <a:t>connect </a:t>
            </a:r>
            <a:r>
              <a:rPr sz="2600" spc="-35" dirty="0">
                <a:latin typeface="Times New Roman"/>
                <a:cs typeface="Times New Roman"/>
              </a:rPr>
              <a:t>to </a:t>
            </a:r>
            <a:r>
              <a:rPr sz="2600" spc="-75" dirty="0">
                <a:latin typeface="Times New Roman"/>
                <a:cs typeface="Times New Roman"/>
              </a:rPr>
              <a:t>the </a:t>
            </a:r>
            <a:r>
              <a:rPr sz="2600" spc="-70" dirty="0">
                <a:latin typeface="Times New Roman"/>
                <a:cs typeface="Times New Roman"/>
              </a:rPr>
              <a:t>host, </a:t>
            </a:r>
            <a:r>
              <a:rPr sz="2600" spc="-155" dirty="0">
                <a:latin typeface="Times New Roman"/>
                <a:cs typeface="Times New Roman"/>
              </a:rPr>
              <a:t>so </a:t>
            </a:r>
            <a:r>
              <a:rPr sz="2600" spc="-85" dirty="0">
                <a:latin typeface="Times New Roman"/>
                <a:cs typeface="Times New Roman"/>
              </a:rPr>
              <a:t>that </a:t>
            </a:r>
            <a:r>
              <a:rPr sz="2600" spc="-75" dirty="0">
                <a:latin typeface="Times New Roman"/>
                <a:cs typeface="Times New Roman"/>
              </a:rPr>
              <a:t>the </a:t>
            </a:r>
            <a:r>
              <a:rPr sz="2600" spc="-170" dirty="0">
                <a:latin typeface="Times New Roman"/>
                <a:cs typeface="Times New Roman"/>
              </a:rPr>
              <a:t>packets  </a:t>
            </a:r>
            <a:r>
              <a:rPr sz="2600" spc="-160" dirty="0">
                <a:latin typeface="Times New Roman"/>
                <a:cs typeface="Times New Roman"/>
              </a:rPr>
              <a:t>can </a:t>
            </a:r>
            <a:r>
              <a:rPr sz="2600" spc="-120" dirty="0">
                <a:latin typeface="Times New Roman"/>
                <a:cs typeface="Times New Roman"/>
              </a:rPr>
              <a:t>be </a:t>
            </a:r>
            <a:r>
              <a:rPr sz="2600" spc="-95" dirty="0">
                <a:latin typeface="Times New Roman"/>
                <a:cs typeface="Times New Roman"/>
              </a:rPr>
              <a:t>sent </a:t>
            </a:r>
            <a:r>
              <a:rPr sz="2600" spc="-135" dirty="0">
                <a:latin typeface="Times New Roman"/>
                <a:cs typeface="Times New Roman"/>
              </a:rPr>
              <a:t>over</a:t>
            </a:r>
            <a:r>
              <a:rPr sz="2600" spc="95" dirty="0">
                <a:latin typeface="Times New Roman"/>
                <a:cs typeface="Times New Roman"/>
              </a:rPr>
              <a:t> </a:t>
            </a:r>
            <a:r>
              <a:rPr sz="2600" spc="5" dirty="0">
                <a:latin typeface="Times New Roman"/>
                <a:cs typeface="Times New Roman"/>
              </a:rPr>
              <a:t>it.</a:t>
            </a:r>
            <a:endParaRPr sz="2600">
              <a:latin typeface="Times New Roman"/>
              <a:cs typeface="Times New Roman"/>
            </a:endParaRPr>
          </a:p>
          <a:p>
            <a:pPr marL="286385" indent="-273685">
              <a:lnSpc>
                <a:spcPct val="100000"/>
              </a:lnSpc>
              <a:spcBef>
                <a:spcPts val="600"/>
              </a:spcBef>
              <a:buClr>
                <a:srgbClr val="D24717"/>
              </a:buClr>
              <a:buSzPct val="84615"/>
              <a:buFont typeface="Arial"/>
              <a:buChar char=""/>
              <a:tabLst>
                <a:tab pos="287020" algn="l"/>
              </a:tabLst>
            </a:pPr>
            <a:r>
              <a:rPr sz="2600" spc="-190" dirty="0">
                <a:latin typeface="Times New Roman"/>
                <a:cs typeface="Times New Roman"/>
              </a:rPr>
              <a:t>Varies </a:t>
            </a:r>
            <a:r>
              <a:rPr sz="2600" spc="-114" dirty="0">
                <a:latin typeface="Times New Roman"/>
                <a:cs typeface="Times New Roman"/>
              </a:rPr>
              <a:t>from </a:t>
            </a:r>
            <a:r>
              <a:rPr sz="2600" spc="-110" dirty="0">
                <a:latin typeface="Times New Roman"/>
                <a:cs typeface="Times New Roman"/>
              </a:rPr>
              <a:t>host </a:t>
            </a:r>
            <a:r>
              <a:rPr sz="2600" spc="-35" dirty="0">
                <a:latin typeface="Times New Roman"/>
                <a:cs typeface="Times New Roman"/>
              </a:rPr>
              <a:t>to </a:t>
            </a:r>
            <a:r>
              <a:rPr sz="2600" spc="-114" dirty="0">
                <a:latin typeface="Times New Roman"/>
                <a:cs typeface="Times New Roman"/>
              </a:rPr>
              <a:t>host </a:t>
            </a:r>
            <a:r>
              <a:rPr sz="2600" spc="-145" dirty="0">
                <a:latin typeface="Times New Roman"/>
                <a:cs typeface="Times New Roman"/>
              </a:rPr>
              <a:t>and </a:t>
            </a:r>
            <a:r>
              <a:rPr sz="2600" spc="-95" dirty="0">
                <a:latin typeface="Times New Roman"/>
                <a:cs typeface="Times New Roman"/>
              </a:rPr>
              <a:t>network </a:t>
            </a:r>
            <a:r>
              <a:rPr sz="2600" spc="-35" dirty="0">
                <a:latin typeface="Times New Roman"/>
                <a:cs typeface="Times New Roman"/>
              </a:rPr>
              <a:t>to</a:t>
            </a:r>
            <a:r>
              <a:rPr sz="2600" spc="270" dirty="0">
                <a:latin typeface="Times New Roman"/>
                <a:cs typeface="Times New Roman"/>
              </a:rPr>
              <a:t> </a:t>
            </a:r>
            <a:r>
              <a:rPr sz="2600" spc="-70" dirty="0">
                <a:latin typeface="Times New Roman"/>
                <a:cs typeface="Times New Roman"/>
              </a:rPr>
              <a:t>network.</a:t>
            </a:r>
            <a:endParaRPr sz="2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202438"/>
            <a:ext cx="91440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1" spc="-265" dirty="0">
                <a:latin typeface="Trebuchet MS"/>
                <a:cs typeface="Trebuchet MS"/>
              </a:rPr>
              <a:t>Layer </a:t>
            </a:r>
            <a:r>
              <a:rPr b="1" spc="-210" dirty="0">
                <a:latin typeface="Trebuchet MS"/>
                <a:cs typeface="Trebuchet MS"/>
              </a:rPr>
              <a:t>2: </a:t>
            </a:r>
            <a:r>
              <a:rPr b="1" spc="-240" dirty="0">
                <a:latin typeface="Trebuchet MS"/>
                <a:cs typeface="Trebuchet MS"/>
              </a:rPr>
              <a:t>Internet</a:t>
            </a:r>
            <a:r>
              <a:rPr b="1" spc="-210" dirty="0">
                <a:latin typeface="Trebuchet MS"/>
                <a:cs typeface="Trebuchet MS"/>
              </a:rPr>
              <a:t> </a:t>
            </a:r>
            <a:r>
              <a:rPr b="1" spc="-270" dirty="0">
                <a:latin typeface="Trebuchet MS"/>
                <a:cs typeface="Trebuchet MS"/>
              </a:rPr>
              <a:t>layer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93444" y="1433830"/>
            <a:ext cx="7539355" cy="31051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86385" marR="172720" indent="-273685">
              <a:lnSpc>
                <a:spcPct val="100000"/>
              </a:lnSpc>
              <a:spcBef>
                <a:spcPts val="105"/>
              </a:spcBef>
              <a:buClr>
                <a:srgbClr val="D24717"/>
              </a:buClr>
              <a:buSzPct val="84615"/>
              <a:buFont typeface="Arial"/>
              <a:buChar char=""/>
              <a:tabLst>
                <a:tab pos="287020" algn="l"/>
              </a:tabLst>
            </a:pPr>
            <a:r>
              <a:rPr sz="2600" spc="-130" dirty="0">
                <a:latin typeface="Times New Roman"/>
                <a:cs typeface="Times New Roman"/>
              </a:rPr>
              <a:t>Selection </a:t>
            </a:r>
            <a:r>
              <a:rPr sz="2600" spc="-155" dirty="0">
                <a:latin typeface="Times New Roman"/>
                <a:cs typeface="Times New Roman"/>
              </a:rPr>
              <a:t>of </a:t>
            </a:r>
            <a:r>
              <a:rPr sz="2600" spc="-204" dirty="0">
                <a:latin typeface="Times New Roman"/>
                <a:cs typeface="Times New Roman"/>
              </a:rPr>
              <a:t>a </a:t>
            </a:r>
            <a:r>
              <a:rPr sz="2600" spc="-120" dirty="0">
                <a:latin typeface="Times New Roman"/>
                <a:cs typeface="Times New Roman"/>
              </a:rPr>
              <a:t>packet </a:t>
            </a:r>
            <a:r>
              <a:rPr sz="2600" spc="-135" dirty="0">
                <a:latin typeface="Times New Roman"/>
                <a:cs typeface="Times New Roman"/>
              </a:rPr>
              <a:t>switching </a:t>
            </a:r>
            <a:r>
              <a:rPr sz="2600" spc="-95" dirty="0">
                <a:latin typeface="Times New Roman"/>
                <a:cs typeface="Times New Roman"/>
              </a:rPr>
              <a:t>network </a:t>
            </a:r>
            <a:r>
              <a:rPr sz="2600" spc="-140" dirty="0">
                <a:latin typeface="Times New Roman"/>
                <a:cs typeface="Times New Roman"/>
              </a:rPr>
              <a:t>which </a:t>
            </a:r>
            <a:r>
              <a:rPr sz="2600" spc="-165" dirty="0">
                <a:latin typeface="Times New Roman"/>
                <a:cs typeface="Times New Roman"/>
              </a:rPr>
              <a:t>is </a:t>
            </a:r>
            <a:r>
              <a:rPr sz="2600" spc="-150" dirty="0">
                <a:latin typeface="Times New Roman"/>
                <a:cs typeface="Times New Roman"/>
              </a:rPr>
              <a:t>based </a:t>
            </a:r>
            <a:r>
              <a:rPr sz="2600" spc="-110" dirty="0">
                <a:latin typeface="Times New Roman"/>
                <a:cs typeface="Times New Roman"/>
              </a:rPr>
              <a:t>on </a:t>
            </a:r>
            <a:r>
              <a:rPr sz="2600" spc="-605" dirty="0">
                <a:latin typeface="Times New Roman"/>
                <a:cs typeface="Times New Roman"/>
              </a:rPr>
              <a:t>a  </a:t>
            </a:r>
            <a:r>
              <a:rPr sz="2600" spc="-120" dirty="0">
                <a:latin typeface="Times New Roman"/>
                <a:cs typeface="Times New Roman"/>
              </a:rPr>
              <a:t>connectionless </a:t>
            </a:r>
            <a:r>
              <a:rPr sz="2600" spc="-75" dirty="0">
                <a:latin typeface="Times New Roman"/>
                <a:cs typeface="Times New Roman"/>
              </a:rPr>
              <a:t>internetwork </a:t>
            </a:r>
            <a:r>
              <a:rPr sz="2600" spc="-150" dirty="0">
                <a:latin typeface="Times New Roman"/>
                <a:cs typeface="Times New Roman"/>
              </a:rPr>
              <a:t>layer </a:t>
            </a:r>
            <a:r>
              <a:rPr sz="2600" spc="-160" dirty="0">
                <a:latin typeface="Times New Roman"/>
                <a:cs typeface="Times New Roman"/>
              </a:rPr>
              <a:t>is </a:t>
            </a:r>
            <a:r>
              <a:rPr sz="2600" spc="-130" dirty="0">
                <a:latin typeface="Times New Roman"/>
                <a:cs typeface="Times New Roman"/>
              </a:rPr>
              <a:t>called </a:t>
            </a:r>
            <a:r>
              <a:rPr sz="2600" spc="-204" dirty="0">
                <a:latin typeface="Times New Roman"/>
                <a:cs typeface="Times New Roman"/>
              </a:rPr>
              <a:t>a </a:t>
            </a:r>
            <a:r>
              <a:rPr sz="2600" spc="-50" dirty="0">
                <a:latin typeface="Times New Roman"/>
                <a:cs typeface="Times New Roman"/>
              </a:rPr>
              <a:t>internet</a:t>
            </a:r>
            <a:r>
              <a:rPr sz="2600" spc="-15" dirty="0">
                <a:latin typeface="Times New Roman"/>
                <a:cs typeface="Times New Roman"/>
              </a:rPr>
              <a:t> </a:t>
            </a:r>
            <a:r>
              <a:rPr sz="2600" spc="-145" dirty="0">
                <a:latin typeface="Times New Roman"/>
                <a:cs typeface="Times New Roman"/>
              </a:rPr>
              <a:t>layer.</a:t>
            </a:r>
            <a:endParaRPr sz="2600">
              <a:latin typeface="Times New Roman"/>
              <a:cs typeface="Times New Roman"/>
            </a:endParaRPr>
          </a:p>
          <a:p>
            <a:pPr marL="286385" indent="-273685">
              <a:lnSpc>
                <a:spcPct val="100000"/>
              </a:lnSpc>
              <a:spcBef>
                <a:spcPts val="600"/>
              </a:spcBef>
              <a:buClr>
                <a:srgbClr val="D24717"/>
              </a:buClr>
              <a:buSzPct val="84615"/>
              <a:buFont typeface="Arial"/>
              <a:buChar char=""/>
              <a:tabLst>
                <a:tab pos="287020" algn="l"/>
              </a:tabLst>
            </a:pPr>
            <a:r>
              <a:rPr sz="2600" spc="-80" dirty="0">
                <a:latin typeface="Times New Roman"/>
                <a:cs typeface="Times New Roman"/>
              </a:rPr>
              <a:t>It </a:t>
            </a:r>
            <a:r>
              <a:rPr sz="2600" spc="-165" dirty="0">
                <a:latin typeface="Times New Roman"/>
                <a:cs typeface="Times New Roman"/>
              </a:rPr>
              <a:t>is </a:t>
            </a:r>
            <a:r>
              <a:rPr sz="2600" spc="-80" dirty="0">
                <a:latin typeface="Times New Roman"/>
                <a:cs typeface="Times New Roman"/>
              </a:rPr>
              <a:t>the </a:t>
            </a:r>
            <a:r>
              <a:rPr sz="2600" spc="-150" dirty="0">
                <a:latin typeface="Times New Roman"/>
                <a:cs typeface="Times New Roman"/>
              </a:rPr>
              <a:t>layer </a:t>
            </a:r>
            <a:r>
              <a:rPr sz="2600" spc="-140" dirty="0">
                <a:latin typeface="Times New Roman"/>
                <a:cs typeface="Times New Roman"/>
              </a:rPr>
              <a:t>which holds </a:t>
            </a:r>
            <a:r>
              <a:rPr sz="2600" spc="-75" dirty="0">
                <a:latin typeface="Times New Roman"/>
                <a:cs typeface="Times New Roman"/>
              </a:rPr>
              <a:t>the </a:t>
            </a:r>
            <a:r>
              <a:rPr sz="2600" spc="-125" dirty="0">
                <a:latin typeface="Times New Roman"/>
                <a:cs typeface="Times New Roman"/>
              </a:rPr>
              <a:t>whole </a:t>
            </a:r>
            <a:r>
              <a:rPr sz="2600" spc="-85" dirty="0">
                <a:latin typeface="Times New Roman"/>
                <a:cs typeface="Times New Roman"/>
              </a:rPr>
              <a:t>architecture</a:t>
            </a:r>
            <a:r>
              <a:rPr sz="2600" spc="390" dirty="0">
                <a:latin typeface="Times New Roman"/>
                <a:cs typeface="Times New Roman"/>
              </a:rPr>
              <a:t> </a:t>
            </a:r>
            <a:r>
              <a:rPr sz="2600" spc="-80" dirty="0">
                <a:latin typeface="Times New Roman"/>
                <a:cs typeface="Times New Roman"/>
              </a:rPr>
              <a:t>together.</a:t>
            </a:r>
            <a:endParaRPr sz="2600">
              <a:latin typeface="Times New Roman"/>
              <a:cs typeface="Times New Roman"/>
            </a:endParaRPr>
          </a:p>
          <a:p>
            <a:pPr marL="286385" indent="-273685">
              <a:lnSpc>
                <a:spcPct val="100000"/>
              </a:lnSpc>
              <a:spcBef>
                <a:spcPts val="600"/>
              </a:spcBef>
              <a:buClr>
                <a:srgbClr val="D24717"/>
              </a:buClr>
              <a:buSzPct val="84615"/>
              <a:buFont typeface="Arial"/>
              <a:buChar char=""/>
              <a:tabLst>
                <a:tab pos="287020" algn="l"/>
              </a:tabLst>
            </a:pPr>
            <a:r>
              <a:rPr sz="2600" spc="-80" dirty="0">
                <a:latin typeface="Times New Roman"/>
                <a:cs typeface="Times New Roman"/>
              </a:rPr>
              <a:t>It </a:t>
            </a:r>
            <a:r>
              <a:rPr sz="2600" spc="-135" dirty="0">
                <a:latin typeface="Times New Roman"/>
                <a:cs typeface="Times New Roman"/>
              </a:rPr>
              <a:t>helps </a:t>
            </a:r>
            <a:r>
              <a:rPr sz="2600" spc="-75" dirty="0">
                <a:latin typeface="Times New Roman"/>
                <a:cs typeface="Times New Roman"/>
              </a:rPr>
              <a:t>the </a:t>
            </a:r>
            <a:r>
              <a:rPr sz="2600" spc="-120" dirty="0">
                <a:latin typeface="Times New Roman"/>
                <a:cs typeface="Times New Roman"/>
              </a:rPr>
              <a:t>packet </a:t>
            </a:r>
            <a:r>
              <a:rPr sz="2600" spc="-40" dirty="0">
                <a:latin typeface="Times New Roman"/>
                <a:cs typeface="Times New Roman"/>
              </a:rPr>
              <a:t>to </a:t>
            </a:r>
            <a:r>
              <a:rPr sz="2600" spc="-114" dirty="0">
                <a:latin typeface="Times New Roman"/>
                <a:cs typeface="Times New Roman"/>
              </a:rPr>
              <a:t>travel </a:t>
            </a:r>
            <a:r>
              <a:rPr sz="2600" spc="-110" dirty="0">
                <a:latin typeface="Times New Roman"/>
                <a:cs typeface="Times New Roman"/>
              </a:rPr>
              <a:t>independently </a:t>
            </a:r>
            <a:r>
              <a:rPr sz="2600" spc="-40" dirty="0">
                <a:latin typeface="Times New Roman"/>
                <a:cs typeface="Times New Roman"/>
              </a:rPr>
              <a:t>to </a:t>
            </a:r>
            <a:r>
              <a:rPr sz="2600" spc="-75" dirty="0">
                <a:latin typeface="Times New Roman"/>
                <a:cs typeface="Times New Roman"/>
              </a:rPr>
              <a:t>the</a:t>
            </a:r>
            <a:r>
              <a:rPr sz="2600" spc="110" dirty="0">
                <a:latin typeface="Times New Roman"/>
                <a:cs typeface="Times New Roman"/>
              </a:rPr>
              <a:t> </a:t>
            </a:r>
            <a:r>
              <a:rPr sz="2600" spc="-114" dirty="0">
                <a:latin typeface="Times New Roman"/>
                <a:cs typeface="Times New Roman"/>
              </a:rPr>
              <a:t>destination.</a:t>
            </a:r>
            <a:endParaRPr sz="2600">
              <a:latin typeface="Times New Roman"/>
              <a:cs typeface="Times New Roman"/>
            </a:endParaRPr>
          </a:p>
          <a:p>
            <a:pPr marL="286385" marR="467359" indent="-273685">
              <a:lnSpc>
                <a:spcPct val="100000"/>
              </a:lnSpc>
              <a:spcBef>
                <a:spcPts val="600"/>
              </a:spcBef>
              <a:buClr>
                <a:srgbClr val="D24717"/>
              </a:buClr>
              <a:buSzPct val="84615"/>
              <a:buFont typeface="Arial"/>
              <a:buChar char=""/>
              <a:tabLst>
                <a:tab pos="287020" algn="l"/>
              </a:tabLst>
            </a:pPr>
            <a:r>
              <a:rPr sz="2600" spc="-25" dirty="0">
                <a:latin typeface="Times New Roman"/>
                <a:cs typeface="Times New Roman"/>
              </a:rPr>
              <a:t>Order </a:t>
            </a:r>
            <a:r>
              <a:rPr sz="2600" spc="-120" dirty="0">
                <a:latin typeface="Times New Roman"/>
                <a:cs typeface="Times New Roman"/>
              </a:rPr>
              <a:t>in </a:t>
            </a:r>
            <a:r>
              <a:rPr sz="2600" spc="-140" dirty="0">
                <a:latin typeface="Times New Roman"/>
                <a:cs typeface="Times New Roman"/>
              </a:rPr>
              <a:t>which </a:t>
            </a:r>
            <a:r>
              <a:rPr sz="2600" spc="-130" dirty="0">
                <a:latin typeface="Times New Roman"/>
                <a:cs typeface="Times New Roman"/>
              </a:rPr>
              <a:t>packets </a:t>
            </a:r>
            <a:r>
              <a:rPr sz="2600" spc="-105" dirty="0">
                <a:latin typeface="Times New Roman"/>
                <a:cs typeface="Times New Roman"/>
              </a:rPr>
              <a:t>are </a:t>
            </a:r>
            <a:r>
              <a:rPr sz="2600" spc="-120" dirty="0">
                <a:latin typeface="Times New Roman"/>
                <a:cs typeface="Times New Roman"/>
              </a:rPr>
              <a:t>received </a:t>
            </a:r>
            <a:r>
              <a:rPr sz="2600" spc="-165" dirty="0">
                <a:latin typeface="Times New Roman"/>
                <a:cs typeface="Times New Roman"/>
              </a:rPr>
              <a:t>is </a:t>
            </a:r>
            <a:r>
              <a:rPr sz="2600" spc="-100" dirty="0">
                <a:latin typeface="Times New Roman"/>
                <a:cs typeface="Times New Roman"/>
              </a:rPr>
              <a:t>different </a:t>
            </a:r>
            <a:r>
              <a:rPr sz="2600" spc="-114" dirty="0">
                <a:latin typeface="Times New Roman"/>
                <a:cs typeface="Times New Roman"/>
              </a:rPr>
              <a:t>from </a:t>
            </a:r>
            <a:r>
              <a:rPr sz="2600" spc="-459" dirty="0">
                <a:latin typeface="Times New Roman"/>
                <a:cs typeface="Times New Roman"/>
              </a:rPr>
              <a:t>the  </a:t>
            </a:r>
            <a:r>
              <a:rPr sz="2600" spc="-229" dirty="0">
                <a:latin typeface="Times New Roman"/>
                <a:cs typeface="Times New Roman"/>
              </a:rPr>
              <a:t>way </a:t>
            </a:r>
            <a:r>
              <a:rPr sz="2600" spc="-120" dirty="0">
                <a:latin typeface="Times New Roman"/>
                <a:cs typeface="Times New Roman"/>
              </a:rPr>
              <a:t>they </a:t>
            </a:r>
            <a:r>
              <a:rPr sz="2600" spc="-105" dirty="0">
                <a:latin typeface="Times New Roman"/>
                <a:cs typeface="Times New Roman"/>
              </a:rPr>
              <a:t>are</a:t>
            </a:r>
            <a:r>
              <a:rPr sz="2600" spc="-275" dirty="0">
                <a:latin typeface="Times New Roman"/>
                <a:cs typeface="Times New Roman"/>
              </a:rPr>
              <a:t> </a:t>
            </a:r>
            <a:r>
              <a:rPr sz="2600" spc="-55" dirty="0">
                <a:latin typeface="Times New Roman"/>
                <a:cs typeface="Times New Roman"/>
              </a:rPr>
              <a:t>sent.</a:t>
            </a:r>
            <a:endParaRPr sz="2600">
              <a:latin typeface="Times New Roman"/>
              <a:cs typeface="Times New Roman"/>
            </a:endParaRPr>
          </a:p>
          <a:p>
            <a:pPr marL="286385" indent="-273685">
              <a:lnSpc>
                <a:spcPct val="100000"/>
              </a:lnSpc>
              <a:spcBef>
                <a:spcPts val="605"/>
              </a:spcBef>
              <a:buClr>
                <a:srgbClr val="D24717"/>
              </a:buClr>
              <a:buSzPct val="84615"/>
              <a:buFont typeface="Arial"/>
              <a:buChar char=""/>
              <a:tabLst>
                <a:tab pos="287020" algn="l"/>
              </a:tabLst>
            </a:pPr>
            <a:r>
              <a:rPr sz="2600" spc="-170" dirty="0">
                <a:latin typeface="Times New Roman"/>
                <a:cs typeface="Times New Roman"/>
              </a:rPr>
              <a:t>IP </a:t>
            </a:r>
            <a:r>
              <a:rPr sz="2600" spc="-55" dirty="0">
                <a:latin typeface="Times New Roman"/>
                <a:cs typeface="Times New Roman"/>
              </a:rPr>
              <a:t>(Internet </a:t>
            </a:r>
            <a:r>
              <a:rPr sz="2600" spc="-85" dirty="0">
                <a:latin typeface="Times New Roman"/>
                <a:cs typeface="Times New Roman"/>
              </a:rPr>
              <a:t>Protocol) </a:t>
            </a:r>
            <a:r>
              <a:rPr sz="2600" spc="-165" dirty="0">
                <a:latin typeface="Times New Roman"/>
                <a:cs typeface="Times New Roman"/>
              </a:rPr>
              <a:t>is </a:t>
            </a:r>
            <a:r>
              <a:rPr sz="2600" spc="-130" dirty="0">
                <a:latin typeface="Times New Roman"/>
                <a:cs typeface="Times New Roman"/>
              </a:rPr>
              <a:t>used </a:t>
            </a:r>
            <a:r>
              <a:rPr sz="2600" spc="-120" dirty="0">
                <a:latin typeface="Times New Roman"/>
                <a:cs typeface="Times New Roman"/>
              </a:rPr>
              <a:t>in </a:t>
            </a:r>
            <a:r>
              <a:rPr sz="2600" spc="-114" dirty="0">
                <a:latin typeface="Times New Roman"/>
                <a:cs typeface="Times New Roman"/>
              </a:rPr>
              <a:t>this</a:t>
            </a:r>
            <a:r>
              <a:rPr sz="2600" spc="229" dirty="0">
                <a:latin typeface="Times New Roman"/>
                <a:cs typeface="Times New Roman"/>
              </a:rPr>
              <a:t> </a:t>
            </a:r>
            <a:r>
              <a:rPr sz="2600" spc="-145" dirty="0">
                <a:latin typeface="Times New Roman"/>
                <a:cs typeface="Times New Roman"/>
              </a:rPr>
              <a:t>layer.</a:t>
            </a:r>
            <a:endParaRPr sz="2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202438"/>
            <a:ext cx="91440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1" spc="-265" dirty="0">
                <a:latin typeface="Trebuchet MS"/>
                <a:cs typeface="Trebuchet MS"/>
              </a:rPr>
              <a:t>Layer </a:t>
            </a:r>
            <a:r>
              <a:rPr b="1" spc="-210" dirty="0">
                <a:latin typeface="Trebuchet MS"/>
                <a:cs typeface="Trebuchet MS"/>
              </a:rPr>
              <a:t>3: </a:t>
            </a:r>
            <a:r>
              <a:rPr b="1" spc="-225" dirty="0">
                <a:latin typeface="Trebuchet MS"/>
                <a:cs typeface="Trebuchet MS"/>
              </a:rPr>
              <a:t>Transport</a:t>
            </a:r>
            <a:r>
              <a:rPr b="1" spc="-215" dirty="0">
                <a:latin typeface="Trebuchet MS"/>
                <a:cs typeface="Trebuchet MS"/>
              </a:rPr>
              <a:t> </a:t>
            </a:r>
            <a:r>
              <a:rPr b="1" spc="-265" dirty="0">
                <a:latin typeface="Trebuchet MS"/>
                <a:cs typeface="Trebuchet MS"/>
              </a:rPr>
              <a:t>Layer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93444" y="1433830"/>
            <a:ext cx="7441565" cy="43707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86385" marR="197485" indent="-273685">
              <a:lnSpc>
                <a:spcPct val="100000"/>
              </a:lnSpc>
              <a:spcBef>
                <a:spcPts val="105"/>
              </a:spcBef>
              <a:buClr>
                <a:srgbClr val="D24717"/>
              </a:buClr>
              <a:buSzPct val="84615"/>
              <a:buFont typeface="Arial"/>
              <a:buChar char=""/>
              <a:tabLst>
                <a:tab pos="287020" algn="l"/>
              </a:tabLst>
            </a:pPr>
            <a:r>
              <a:rPr sz="2600" spc="-80" dirty="0">
                <a:latin typeface="Times New Roman"/>
                <a:cs typeface="Times New Roman"/>
              </a:rPr>
              <a:t>It </a:t>
            </a:r>
            <a:r>
              <a:rPr sz="2600" spc="-130" dirty="0">
                <a:latin typeface="Times New Roman"/>
                <a:cs typeface="Times New Roman"/>
              </a:rPr>
              <a:t>decides </a:t>
            </a:r>
            <a:r>
              <a:rPr sz="2600" spc="-160" dirty="0">
                <a:latin typeface="Times New Roman"/>
                <a:cs typeface="Times New Roman"/>
              </a:rPr>
              <a:t>if </a:t>
            </a:r>
            <a:r>
              <a:rPr sz="2600" spc="-130" dirty="0">
                <a:latin typeface="Times New Roman"/>
                <a:cs typeface="Times New Roman"/>
              </a:rPr>
              <a:t>data </a:t>
            </a:r>
            <a:r>
              <a:rPr sz="2600" spc="-125" dirty="0">
                <a:latin typeface="Times New Roman"/>
                <a:cs typeface="Times New Roman"/>
              </a:rPr>
              <a:t>transmission </a:t>
            </a:r>
            <a:r>
              <a:rPr sz="2600" spc="-135" dirty="0">
                <a:latin typeface="Times New Roman"/>
                <a:cs typeface="Times New Roman"/>
              </a:rPr>
              <a:t>should </a:t>
            </a:r>
            <a:r>
              <a:rPr sz="2600" spc="-120" dirty="0">
                <a:latin typeface="Times New Roman"/>
                <a:cs typeface="Times New Roman"/>
              </a:rPr>
              <a:t>be </a:t>
            </a:r>
            <a:r>
              <a:rPr sz="2600" spc="-110" dirty="0">
                <a:latin typeface="Times New Roman"/>
                <a:cs typeface="Times New Roman"/>
              </a:rPr>
              <a:t>on parallel </a:t>
            </a:r>
            <a:r>
              <a:rPr sz="2600" spc="-120" dirty="0">
                <a:latin typeface="Times New Roman"/>
                <a:cs typeface="Times New Roman"/>
              </a:rPr>
              <a:t>path </a:t>
            </a:r>
            <a:r>
              <a:rPr sz="2600" spc="-440" dirty="0">
                <a:latin typeface="Times New Roman"/>
                <a:cs typeface="Times New Roman"/>
              </a:rPr>
              <a:t>or  </a:t>
            </a:r>
            <a:r>
              <a:rPr sz="2600" spc="-140" dirty="0">
                <a:latin typeface="Times New Roman"/>
                <a:cs typeface="Times New Roman"/>
              </a:rPr>
              <a:t>single</a:t>
            </a:r>
            <a:r>
              <a:rPr sz="2600" spc="-80" dirty="0">
                <a:latin typeface="Times New Roman"/>
                <a:cs typeface="Times New Roman"/>
              </a:rPr>
              <a:t> </a:t>
            </a:r>
            <a:r>
              <a:rPr sz="2600" spc="-75" dirty="0">
                <a:latin typeface="Times New Roman"/>
                <a:cs typeface="Times New Roman"/>
              </a:rPr>
              <a:t>path.</a:t>
            </a:r>
            <a:endParaRPr sz="2600">
              <a:latin typeface="Times New Roman"/>
              <a:cs typeface="Times New Roman"/>
            </a:endParaRPr>
          </a:p>
          <a:p>
            <a:pPr marL="286385" marR="220345" indent="-273685">
              <a:lnSpc>
                <a:spcPct val="100000"/>
              </a:lnSpc>
              <a:spcBef>
                <a:spcPts val="600"/>
              </a:spcBef>
              <a:buClr>
                <a:srgbClr val="D24717"/>
              </a:buClr>
              <a:buSzPct val="84615"/>
              <a:buFont typeface="Arial"/>
              <a:buChar char=""/>
              <a:tabLst>
                <a:tab pos="287020" algn="l"/>
              </a:tabLst>
            </a:pPr>
            <a:r>
              <a:rPr sz="2600" spc="-130" dirty="0">
                <a:latin typeface="Times New Roman"/>
                <a:cs typeface="Times New Roman"/>
              </a:rPr>
              <a:t>Functions </a:t>
            </a:r>
            <a:r>
              <a:rPr sz="2600" spc="-150" dirty="0">
                <a:latin typeface="Times New Roman"/>
                <a:cs typeface="Times New Roman"/>
              </a:rPr>
              <a:t>such </a:t>
            </a:r>
            <a:r>
              <a:rPr sz="2600" spc="-204" dirty="0">
                <a:latin typeface="Times New Roman"/>
                <a:cs typeface="Times New Roman"/>
              </a:rPr>
              <a:t>as </a:t>
            </a:r>
            <a:r>
              <a:rPr sz="2600" spc="-100" dirty="0">
                <a:latin typeface="Times New Roman"/>
                <a:cs typeface="Times New Roman"/>
              </a:rPr>
              <a:t>multiplexing, </a:t>
            </a:r>
            <a:r>
              <a:rPr sz="2600" spc="-130" dirty="0">
                <a:latin typeface="Times New Roman"/>
                <a:cs typeface="Times New Roman"/>
              </a:rPr>
              <a:t>segmenting </a:t>
            </a:r>
            <a:r>
              <a:rPr sz="2600" spc="-40" dirty="0">
                <a:latin typeface="Times New Roman"/>
                <a:cs typeface="Times New Roman"/>
              </a:rPr>
              <a:t>or </a:t>
            </a:r>
            <a:r>
              <a:rPr sz="2600" spc="-100" dirty="0">
                <a:latin typeface="Times New Roman"/>
                <a:cs typeface="Times New Roman"/>
              </a:rPr>
              <a:t>splitting </a:t>
            </a:r>
            <a:r>
              <a:rPr sz="2600" spc="-505" dirty="0">
                <a:latin typeface="Times New Roman"/>
                <a:cs typeface="Times New Roman"/>
              </a:rPr>
              <a:t>on  </a:t>
            </a:r>
            <a:r>
              <a:rPr sz="2600" spc="-75" dirty="0">
                <a:latin typeface="Times New Roman"/>
                <a:cs typeface="Times New Roman"/>
              </a:rPr>
              <a:t>the </a:t>
            </a:r>
            <a:r>
              <a:rPr sz="2600" spc="-130" dirty="0">
                <a:latin typeface="Times New Roman"/>
                <a:cs typeface="Times New Roman"/>
              </a:rPr>
              <a:t>data </a:t>
            </a:r>
            <a:r>
              <a:rPr sz="2600" spc="-165" dirty="0">
                <a:latin typeface="Times New Roman"/>
                <a:cs typeface="Times New Roman"/>
              </a:rPr>
              <a:t>is </a:t>
            </a:r>
            <a:r>
              <a:rPr sz="2600" spc="-110" dirty="0">
                <a:latin typeface="Times New Roman"/>
                <a:cs typeface="Times New Roman"/>
              </a:rPr>
              <a:t>done </a:t>
            </a:r>
            <a:r>
              <a:rPr sz="2600" spc="-200" dirty="0">
                <a:latin typeface="Times New Roman"/>
                <a:cs typeface="Times New Roman"/>
              </a:rPr>
              <a:t>by </a:t>
            </a:r>
            <a:r>
              <a:rPr sz="2600" spc="-60" dirty="0">
                <a:latin typeface="Times New Roman"/>
                <a:cs typeface="Times New Roman"/>
              </a:rPr>
              <a:t>transport</a:t>
            </a:r>
            <a:r>
              <a:rPr sz="2600" spc="-170" dirty="0">
                <a:latin typeface="Times New Roman"/>
                <a:cs typeface="Times New Roman"/>
              </a:rPr>
              <a:t> </a:t>
            </a:r>
            <a:r>
              <a:rPr sz="2600" spc="-145" dirty="0">
                <a:latin typeface="Times New Roman"/>
                <a:cs typeface="Times New Roman"/>
              </a:rPr>
              <a:t>layer.</a:t>
            </a:r>
            <a:endParaRPr sz="2600">
              <a:latin typeface="Times New Roman"/>
              <a:cs typeface="Times New Roman"/>
            </a:endParaRPr>
          </a:p>
          <a:p>
            <a:pPr marL="286385" indent="-273685">
              <a:lnSpc>
                <a:spcPct val="100000"/>
              </a:lnSpc>
              <a:spcBef>
                <a:spcPts val="600"/>
              </a:spcBef>
              <a:buClr>
                <a:srgbClr val="D24717"/>
              </a:buClr>
              <a:buSzPct val="84615"/>
              <a:buFont typeface="Arial"/>
              <a:buChar char=""/>
              <a:tabLst>
                <a:tab pos="287020" algn="l"/>
              </a:tabLst>
            </a:pPr>
            <a:r>
              <a:rPr sz="2600" spc="-130" dirty="0">
                <a:latin typeface="Times New Roman"/>
                <a:cs typeface="Times New Roman"/>
              </a:rPr>
              <a:t>The </a:t>
            </a:r>
            <a:r>
              <a:rPr sz="2600" spc="-135" dirty="0">
                <a:latin typeface="Times New Roman"/>
                <a:cs typeface="Times New Roman"/>
              </a:rPr>
              <a:t>applications </a:t>
            </a:r>
            <a:r>
              <a:rPr sz="2600" spc="-160" dirty="0">
                <a:latin typeface="Times New Roman"/>
                <a:cs typeface="Times New Roman"/>
              </a:rPr>
              <a:t>can </a:t>
            </a:r>
            <a:r>
              <a:rPr sz="2600" spc="-105" dirty="0">
                <a:latin typeface="Times New Roman"/>
                <a:cs typeface="Times New Roman"/>
              </a:rPr>
              <a:t>read </a:t>
            </a:r>
            <a:r>
              <a:rPr sz="2600" spc="-145" dirty="0">
                <a:latin typeface="Times New Roman"/>
                <a:cs typeface="Times New Roman"/>
              </a:rPr>
              <a:t>and </a:t>
            </a:r>
            <a:r>
              <a:rPr sz="2600" spc="-50" dirty="0">
                <a:latin typeface="Times New Roman"/>
                <a:cs typeface="Times New Roman"/>
              </a:rPr>
              <a:t>write </a:t>
            </a:r>
            <a:r>
              <a:rPr sz="2600" spc="-35" dirty="0">
                <a:latin typeface="Times New Roman"/>
                <a:cs typeface="Times New Roman"/>
              </a:rPr>
              <a:t>to </a:t>
            </a:r>
            <a:r>
              <a:rPr sz="2600" spc="-75" dirty="0">
                <a:latin typeface="Times New Roman"/>
                <a:cs typeface="Times New Roman"/>
              </a:rPr>
              <a:t>the </a:t>
            </a:r>
            <a:r>
              <a:rPr sz="2600" spc="-60" dirty="0">
                <a:latin typeface="Times New Roman"/>
                <a:cs typeface="Times New Roman"/>
              </a:rPr>
              <a:t>transport</a:t>
            </a:r>
            <a:r>
              <a:rPr sz="2600" spc="240" dirty="0">
                <a:latin typeface="Times New Roman"/>
                <a:cs typeface="Times New Roman"/>
              </a:rPr>
              <a:t> </a:t>
            </a:r>
            <a:r>
              <a:rPr sz="2600" spc="-145" dirty="0">
                <a:latin typeface="Times New Roman"/>
                <a:cs typeface="Times New Roman"/>
              </a:rPr>
              <a:t>layer.</a:t>
            </a:r>
            <a:endParaRPr sz="2600">
              <a:latin typeface="Times New Roman"/>
              <a:cs typeface="Times New Roman"/>
            </a:endParaRPr>
          </a:p>
          <a:p>
            <a:pPr marL="286385" indent="-273685">
              <a:lnSpc>
                <a:spcPct val="100000"/>
              </a:lnSpc>
              <a:spcBef>
                <a:spcPts val="605"/>
              </a:spcBef>
              <a:buClr>
                <a:srgbClr val="D24717"/>
              </a:buClr>
              <a:buSzPct val="84615"/>
              <a:buFont typeface="Arial"/>
              <a:buChar char=""/>
              <a:tabLst>
                <a:tab pos="287020" algn="l"/>
              </a:tabLst>
            </a:pPr>
            <a:r>
              <a:rPr sz="2600" spc="-100" dirty="0">
                <a:latin typeface="Times New Roman"/>
                <a:cs typeface="Times New Roman"/>
              </a:rPr>
              <a:t>Transport </a:t>
            </a:r>
            <a:r>
              <a:rPr sz="2600" spc="-150" dirty="0">
                <a:latin typeface="Times New Roman"/>
                <a:cs typeface="Times New Roman"/>
              </a:rPr>
              <a:t>layer </a:t>
            </a:r>
            <a:r>
              <a:rPr sz="2600" spc="-160" dirty="0">
                <a:latin typeface="Times New Roman"/>
                <a:cs typeface="Times New Roman"/>
              </a:rPr>
              <a:t>adds </a:t>
            </a:r>
            <a:r>
              <a:rPr sz="2600" spc="-110" dirty="0">
                <a:latin typeface="Times New Roman"/>
                <a:cs typeface="Times New Roman"/>
              </a:rPr>
              <a:t>header </a:t>
            </a:r>
            <a:r>
              <a:rPr sz="2600" spc="-105" dirty="0">
                <a:latin typeface="Times New Roman"/>
                <a:cs typeface="Times New Roman"/>
              </a:rPr>
              <a:t>information </a:t>
            </a:r>
            <a:r>
              <a:rPr sz="2600" spc="-35" dirty="0">
                <a:latin typeface="Times New Roman"/>
                <a:cs typeface="Times New Roman"/>
              </a:rPr>
              <a:t>to </a:t>
            </a:r>
            <a:r>
              <a:rPr sz="2600" spc="-75" dirty="0">
                <a:latin typeface="Times New Roman"/>
                <a:cs typeface="Times New Roman"/>
              </a:rPr>
              <a:t>the</a:t>
            </a:r>
            <a:r>
              <a:rPr sz="2600" spc="185" dirty="0">
                <a:latin typeface="Times New Roman"/>
                <a:cs typeface="Times New Roman"/>
              </a:rPr>
              <a:t> </a:t>
            </a:r>
            <a:r>
              <a:rPr sz="2600" spc="-85" dirty="0">
                <a:latin typeface="Times New Roman"/>
                <a:cs typeface="Times New Roman"/>
              </a:rPr>
              <a:t>data.</a:t>
            </a:r>
            <a:endParaRPr sz="2600">
              <a:latin typeface="Times New Roman"/>
              <a:cs typeface="Times New Roman"/>
            </a:endParaRPr>
          </a:p>
          <a:p>
            <a:pPr marL="286385" marR="5080" indent="-273685">
              <a:lnSpc>
                <a:spcPct val="100000"/>
              </a:lnSpc>
              <a:spcBef>
                <a:spcPts val="600"/>
              </a:spcBef>
              <a:buClr>
                <a:srgbClr val="D24717"/>
              </a:buClr>
              <a:buSzPct val="84615"/>
              <a:buFont typeface="Arial"/>
              <a:buChar char=""/>
              <a:tabLst>
                <a:tab pos="287020" algn="l"/>
              </a:tabLst>
            </a:pPr>
            <a:r>
              <a:rPr sz="2600" spc="-100" dirty="0">
                <a:latin typeface="Times New Roman"/>
                <a:cs typeface="Times New Roman"/>
              </a:rPr>
              <a:t>Transport </a:t>
            </a:r>
            <a:r>
              <a:rPr sz="2600" spc="-150" dirty="0">
                <a:latin typeface="Times New Roman"/>
                <a:cs typeface="Times New Roman"/>
              </a:rPr>
              <a:t>layer </a:t>
            </a:r>
            <a:r>
              <a:rPr sz="2600" spc="-130" dirty="0">
                <a:latin typeface="Times New Roman"/>
                <a:cs typeface="Times New Roman"/>
              </a:rPr>
              <a:t>breaks </a:t>
            </a:r>
            <a:r>
              <a:rPr sz="2600" spc="-75" dirty="0">
                <a:latin typeface="Times New Roman"/>
                <a:cs typeface="Times New Roman"/>
              </a:rPr>
              <a:t>the </a:t>
            </a:r>
            <a:r>
              <a:rPr sz="2600" spc="-175" dirty="0">
                <a:latin typeface="Times New Roman"/>
                <a:cs typeface="Times New Roman"/>
              </a:rPr>
              <a:t>message </a:t>
            </a:r>
            <a:r>
              <a:rPr sz="2600" spc="-105" dirty="0">
                <a:latin typeface="Times New Roman"/>
                <a:cs typeface="Times New Roman"/>
              </a:rPr>
              <a:t>(data) </a:t>
            </a:r>
            <a:r>
              <a:rPr sz="2600" spc="-80" dirty="0">
                <a:latin typeface="Times New Roman"/>
                <a:cs typeface="Times New Roman"/>
              </a:rPr>
              <a:t>into </a:t>
            </a:r>
            <a:r>
              <a:rPr sz="2600" spc="-150" dirty="0">
                <a:latin typeface="Times New Roman"/>
                <a:cs typeface="Times New Roman"/>
              </a:rPr>
              <a:t>small </a:t>
            </a:r>
            <a:r>
              <a:rPr sz="2600" spc="-105" dirty="0">
                <a:latin typeface="Times New Roman"/>
                <a:cs typeface="Times New Roman"/>
              </a:rPr>
              <a:t>units </a:t>
            </a:r>
            <a:r>
              <a:rPr sz="2600" spc="-500" dirty="0">
                <a:latin typeface="Times New Roman"/>
                <a:cs typeface="Times New Roman"/>
              </a:rPr>
              <a:t>so  </a:t>
            </a:r>
            <a:r>
              <a:rPr sz="2600" spc="-85" dirty="0">
                <a:latin typeface="Times New Roman"/>
                <a:cs typeface="Times New Roman"/>
              </a:rPr>
              <a:t>that </a:t>
            </a:r>
            <a:r>
              <a:rPr sz="2600" spc="-120" dirty="0">
                <a:latin typeface="Times New Roman"/>
                <a:cs typeface="Times New Roman"/>
              </a:rPr>
              <a:t>they </a:t>
            </a:r>
            <a:r>
              <a:rPr sz="2600" spc="-105" dirty="0">
                <a:latin typeface="Times New Roman"/>
                <a:cs typeface="Times New Roman"/>
              </a:rPr>
              <a:t>are </a:t>
            </a:r>
            <a:r>
              <a:rPr sz="2600" spc="-130" dirty="0">
                <a:latin typeface="Times New Roman"/>
                <a:cs typeface="Times New Roman"/>
              </a:rPr>
              <a:t>handled </a:t>
            </a:r>
            <a:r>
              <a:rPr sz="2600" spc="-95" dirty="0">
                <a:latin typeface="Times New Roman"/>
                <a:cs typeface="Times New Roman"/>
              </a:rPr>
              <a:t>more </a:t>
            </a:r>
            <a:r>
              <a:rPr sz="2600" spc="-135" dirty="0">
                <a:latin typeface="Times New Roman"/>
                <a:cs typeface="Times New Roman"/>
              </a:rPr>
              <a:t>efficiently </a:t>
            </a:r>
            <a:r>
              <a:rPr sz="2600" spc="-200" dirty="0">
                <a:latin typeface="Times New Roman"/>
                <a:cs typeface="Times New Roman"/>
              </a:rPr>
              <a:t>by </a:t>
            </a:r>
            <a:r>
              <a:rPr sz="2600" spc="-80" dirty="0">
                <a:latin typeface="Times New Roman"/>
                <a:cs typeface="Times New Roman"/>
              </a:rPr>
              <a:t>the </a:t>
            </a:r>
            <a:r>
              <a:rPr sz="2600" spc="-95" dirty="0">
                <a:latin typeface="Times New Roman"/>
                <a:cs typeface="Times New Roman"/>
              </a:rPr>
              <a:t>network</a:t>
            </a:r>
            <a:r>
              <a:rPr sz="2600" spc="-65" dirty="0">
                <a:latin typeface="Times New Roman"/>
                <a:cs typeface="Times New Roman"/>
              </a:rPr>
              <a:t> </a:t>
            </a:r>
            <a:r>
              <a:rPr sz="2600" spc="-145" dirty="0">
                <a:latin typeface="Times New Roman"/>
                <a:cs typeface="Times New Roman"/>
              </a:rPr>
              <a:t>layer.</a:t>
            </a:r>
            <a:endParaRPr sz="2600">
              <a:latin typeface="Times New Roman"/>
              <a:cs typeface="Times New Roman"/>
            </a:endParaRPr>
          </a:p>
          <a:p>
            <a:pPr marL="286385" marR="801370" indent="-273685">
              <a:lnSpc>
                <a:spcPct val="100000"/>
              </a:lnSpc>
              <a:spcBef>
                <a:spcPts val="600"/>
              </a:spcBef>
              <a:buClr>
                <a:srgbClr val="D24717"/>
              </a:buClr>
              <a:buSzPct val="84615"/>
              <a:buFont typeface="Arial"/>
              <a:buChar char=""/>
              <a:tabLst>
                <a:tab pos="287020" algn="l"/>
              </a:tabLst>
            </a:pPr>
            <a:r>
              <a:rPr sz="2600" spc="-100" dirty="0">
                <a:latin typeface="Times New Roman"/>
                <a:cs typeface="Times New Roman"/>
              </a:rPr>
              <a:t>Transport </a:t>
            </a:r>
            <a:r>
              <a:rPr sz="2600" spc="-150" dirty="0">
                <a:latin typeface="Times New Roman"/>
                <a:cs typeface="Times New Roman"/>
              </a:rPr>
              <a:t>layer </a:t>
            </a:r>
            <a:r>
              <a:rPr sz="2600" spc="-155" dirty="0">
                <a:latin typeface="Times New Roman"/>
                <a:cs typeface="Times New Roman"/>
              </a:rPr>
              <a:t>also </a:t>
            </a:r>
            <a:r>
              <a:rPr sz="2600" spc="-110" dirty="0">
                <a:latin typeface="Times New Roman"/>
                <a:cs typeface="Times New Roman"/>
              </a:rPr>
              <a:t>arrange </a:t>
            </a:r>
            <a:r>
              <a:rPr sz="2600" spc="-75" dirty="0">
                <a:latin typeface="Times New Roman"/>
                <a:cs typeface="Times New Roman"/>
              </a:rPr>
              <a:t>the </a:t>
            </a:r>
            <a:r>
              <a:rPr sz="2600" spc="-130" dirty="0">
                <a:latin typeface="Times New Roman"/>
                <a:cs typeface="Times New Roman"/>
              </a:rPr>
              <a:t>packets </a:t>
            </a:r>
            <a:r>
              <a:rPr sz="2600" spc="-45" dirty="0">
                <a:latin typeface="Times New Roman"/>
                <a:cs typeface="Times New Roman"/>
              </a:rPr>
              <a:t>to </a:t>
            </a:r>
            <a:r>
              <a:rPr sz="2600" spc="-114" dirty="0">
                <a:latin typeface="Times New Roman"/>
                <a:cs typeface="Times New Roman"/>
              </a:rPr>
              <a:t>be </a:t>
            </a:r>
            <a:r>
              <a:rPr sz="2600" spc="-55" dirty="0">
                <a:latin typeface="Times New Roman"/>
                <a:cs typeface="Times New Roman"/>
              </a:rPr>
              <a:t>sent, </a:t>
            </a:r>
            <a:r>
              <a:rPr sz="2600" spc="-455" dirty="0">
                <a:latin typeface="Times New Roman"/>
                <a:cs typeface="Times New Roman"/>
              </a:rPr>
              <a:t>in  </a:t>
            </a:r>
            <a:r>
              <a:rPr sz="2600" spc="-110" dirty="0">
                <a:latin typeface="Times New Roman"/>
                <a:cs typeface="Times New Roman"/>
              </a:rPr>
              <a:t>sequence.</a:t>
            </a:r>
            <a:endParaRPr sz="2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202438"/>
            <a:ext cx="91440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1" spc="-265" dirty="0">
                <a:latin typeface="Trebuchet MS"/>
                <a:cs typeface="Trebuchet MS"/>
              </a:rPr>
              <a:t>Layer </a:t>
            </a:r>
            <a:r>
              <a:rPr b="1" spc="-210" dirty="0">
                <a:latin typeface="Trebuchet MS"/>
                <a:cs typeface="Trebuchet MS"/>
              </a:rPr>
              <a:t>4: Application</a:t>
            </a:r>
            <a:r>
              <a:rPr b="1" spc="-204" dirty="0">
                <a:latin typeface="Trebuchet MS"/>
                <a:cs typeface="Trebuchet MS"/>
              </a:rPr>
              <a:t> </a:t>
            </a:r>
            <a:r>
              <a:rPr b="1" spc="-265" dirty="0">
                <a:latin typeface="Trebuchet MS"/>
                <a:cs typeface="Trebuchet MS"/>
              </a:rPr>
              <a:t>Layer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93444" y="1383538"/>
            <a:ext cx="7586980" cy="4208780"/>
          </a:xfrm>
          <a:prstGeom prst="rect">
            <a:avLst/>
          </a:prstGeom>
        </p:spPr>
        <p:txBody>
          <a:bodyPr vert="horz" wrap="square" lIns="0" tIns="85090" rIns="0" bIns="0" rtlCol="0">
            <a:spAutoFit/>
          </a:bodyPr>
          <a:lstStyle/>
          <a:p>
            <a:pPr marL="12700" marR="5080">
              <a:lnSpc>
                <a:spcPct val="80100"/>
              </a:lnSpc>
              <a:spcBef>
                <a:spcPts val="670"/>
              </a:spcBef>
            </a:pPr>
            <a:r>
              <a:rPr sz="2400" spc="-120" dirty="0">
                <a:latin typeface="Times New Roman"/>
                <a:cs typeface="Times New Roman"/>
              </a:rPr>
              <a:t>The </a:t>
            </a:r>
            <a:r>
              <a:rPr sz="2400" spc="-30" dirty="0">
                <a:latin typeface="Times New Roman"/>
                <a:cs typeface="Times New Roman"/>
              </a:rPr>
              <a:t>TCP/IP </a:t>
            </a:r>
            <a:r>
              <a:rPr sz="2400" spc="-125" dirty="0">
                <a:latin typeface="Times New Roman"/>
                <a:cs typeface="Times New Roman"/>
              </a:rPr>
              <a:t>specifications </a:t>
            </a:r>
            <a:r>
              <a:rPr sz="2400" spc="-100" dirty="0">
                <a:latin typeface="Times New Roman"/>
                <a:cs typeface="Times New Roman"/>
              </a:rPr>
              <a:t>described </a:t>
            </a:r>
            <a:r>
              <a:rPr sz="2400" spc="-190" dirty="0">
                <a:latin typeface="Times New Roman"/>
                <a:cs typeface="Times New Roman"/>
              </a:rPr>
              <a:t>a </a:t>
            </a:r>
            <a:r>
              <a:rPr sz="2400" spc="-60" dirty="0">
                <a:latin typeface="Times New Roman"/>
                <a:cs typeface="Times New Roman"/>
              </a:rPr>
              <a:t>lot </a:t>
            </a:r>
            <a:r>
              <a:rPr sz="2400" spc="-140" dirty="0">
                <a:latin typeface="Times New Roman"/>
                <a:cs typeface="Times New Roman"/>
              </a:rPr>
              <a:t>of </a:t>
            </a:r>
            <a:r>
              <a:rPr sz="2400" spc="-120" dirty="0">
                <a:latin typeface="Times New Roman"/>
                <a:cs typeface="Times New Roman"/>
              </a:rPr>
              <a:t>applications </a:t>
            </a:r>
            <a:r>
              <a:rPr sz="2400" spc="-75" dirty="0">
                <a:latin typeface="Times New Roman"/>
                <a:cs typeface="Times New Roman"/>
              </a:rPr>
              <a:t>that </a:t>
            </a:r>
            <a:r>
              <a:rPr sz="2400" spc="-105" dirty="0">
                <a:latin typeface="Times New Roman"/>
                <a:cs typeface="Times New Roman"/>
              </a:rPr>
              <a:t>were </a:t>
            </a:r>
            <a:r>
              <a:rPr sz="2400" spc="-90" dirty="0">
                <a:latin typeface="Times New Roman"/>
                <a:cs typeface="Times New Roman"/>
              </a:rPr>
              <a:t>at  </a:t>
            </a:r>
            <a:r>
              <a:rPr sz="2400" spc="-70" dirty="0">
                <a:latin typeface="Times New Roman"/>
                <a:cs typeface="Times New Roman"/>
              </a:rPr>
              <a:t>the </a:t>
            </a:r>
            <a:r>
              <a:rPr sz="2400" spc="-60" dirty="0">
                <a:latin typeface="Times New Roman"/>
                <a:cs typeface="Times New Roman"/>
              </a:rPr>
              <a:t>top </a:t>
            </a:r>
            <a:r>
              <a:rPr sz="2400" spc="-140" dirty="0">
                <a:latin typeface="Times New Roman"/>
                <a:cs typeface="Times New Roman"/>
              </a:rPr>
              <a:t>of </a:t>
            </a:r>
            <a:r>
              <a:rPr sz="2400" spc="-70" dirty="0">
                <a:latin typeface="Times New Roman"/>
                <a:cs typeface="Times New Roman"/>
              </a:rPr>
              <a:t>the </a:t>
            </a:r>
            <a:r>
              <a:rPr sz="2400" spc="-75" dirty="0">
                <a:latin typeface="Times New Roman"/>
                <a:cs typeface="Times New Roman"/>
              </a:rPr>
              <a:t>protocol </a:t>
            </a:r>
            <a:r>
              <a:rPr sz="2400" spc="-85" dirty="0">
                <a:latin typeface="Times New Roman"/>
                <a:cs typeface="Times New Roman"/>
              </a:rPr>
              <a:t>stack. </a:t>
            </a:r>
            <a:r>
              <a:rPr sz="2400" spc="-170" dirty="0">
                <a:latin typeface="Times New Roman"/>
                <a:cs typeface="Times New Roman"/>
              </a:rPr>
              <a:t>Some </a:t>
            </a:r>
            <a:r>
              <a:rPr sz="2400" spc="-140" dirty="0">
                <a:latin typeface="Times New Roman"/>
                <a:cs typeface="Times New Roman"/>
              </a:rPr>
              <a:t>of </a:t>
            </a:r>
            <a:r>
              <a:rPr sz="2400" spc="-95" dirty="0">
                <a:latin typeface="Times New Roman"/>
                <a:cs typeface="Times New Roman"/>
              </a:rPr>
              <a:t>them </a:t>
            </a:r>
            <a:r>
              <a:rPr sz="2400" spc="-100" dirty="0">
                <a:latin typeface="Times New Roman"/>
                <a:cs typeface="Times New Roman"/>
              </a:rPr>
              <a:t>were </a:t>
            </a:r>
            <a:r>
              <a:rPr sz="2400" spc="-190" dirty="0">
                <a:latin typeface="Times New Roman"/>
                <a:cs typeface="Times New Roman"/>
              </a:rPr>
              <a:t>TELNET, </a:t>
            </a:r>
            <a:r>
              <a:rPr sz="2400" spc="-200" dirty="0">
                <a:latin typeface="Times New Roman"/>
                <a:cs typeface="Times New Roman"/>
              </a:rPr>
              <a:t>FTP,  </a:t>
            </a:r>
            <a:r>
              <a:rPr sz="2400" spc="-240" dirty="0">
                <a:latin typeface="Times New Roman"/>
                <a:cs typeface="Times New Roman"/>
              </a:rPr>
              <a:t>SMTP, </a:t>
            </a:r>
            <a:r>
              <a:rPr sz="2400" spc="-204" dirty="0">
                <a:latin typeface="Times New Roman"/>
                <a:cs typeface="Times New Roman"/>
              </a:rPr>
              <a:t>DNS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spc="-35" dirty="0">
                <a:latin typeface="Times New Roman"/>
                <a:cs typeface="Times New Roman"/>
              </a:rPr>
              <a:t>etc.</a:t>
            </a:r>
            <a:endParaRPr sz="2400">
              <a:latin typeface="Times New Roman"/>
              <a:cs typeface="Times New Roman"/>
            </a:endParaRPr>
          </a:p>
          <a:p>
            <a:pPr marL="286385" marR="588010" indent="-273685">
              <a:lnSpc>
                <a:spcPts val="2300"/>
              </a:lnSpc>
              <a:spcBef>
                <a:spcPts val="585"/>
              </a:spcBef>
              <a:buClr>
                <a:srgbClr val="D24717"/>
              </a:buClr>
              <a:buSzPct val="85416"/>
              <a:buFont typeface="Arial"/>
              <a:buChar char=""/>
              <a:tabLst>
                <a:tab pos="286385" algn="l"/>
                <a:tab pos="287020" algn="l"/>
              </a:tabLst>
            </a:pPr>
            <a:r>
              <a:rPr sz="2400" spc="-190" dirty="0">
                <a:latin typeface="Times New Roman"/>
                <a:cs typeface="Times New Roman"/>
              </a:rPr>
              <a:t>TELNET </a:t>
            </a:r>
            <a:r>
              <a:rPr sz="2400" spc="-150" dirty="0">
                <a:latin typeface="Times New Roman"/>
                <a:cs typeface="Times New Roman"/>
              </a:rPr>
              <a:t>is </a:t>
            </a:r>
            <a:r>
              <a:rPr sz="2400" spc="-190" dirty="0">
                <a:latin typeface="Times New Roman"/>
                <a:cs typeface="Times New Roman"/>
              </a:rPr>
              <a:t>a </a:t>
            </a:r>
            <a:r>
              <a:rPr sz="2400" spc="-140" dirty="0">
                <a:latin typeface="Times New Roman"/>
                <a:cs typeface="Times New Roman"/>
              </a:rPr>
              <a:t>two-way </a:t>
            </a:r>
            <a:r>
              <a:rPr sz="2400" spc="-120" dirty="0">
                <a:latin typeface="Times New Roman"/>
                <a:cs typeface="Times New Roman"/>
              </a:rPr>
              <a:t>communication </a:t>
            </a:r>
            <a:r>
              <a:rPr sz="2400" spc="-75" dirty="0">
                <a:latin typeface="Times New Roman"/>
                <a:cs typeface="Times New Roman"/>
              </a:rPr>
              <a:t>protocol </a:t>
            </a:r>
            <a:r>
              <a:rPr sz="2400" spc="-130" dirty="0">
                <a:latin typeface="Times New Roman"/>
                <a:cs typeface="Times New Roman"/>
              </a:rPr>
              <a:t>which </a:t>
            </a:r>
            <a:r>
              <a:rPr sz="2400" spc="-150" dirty="0">
                <a:latin typeface="Times New Roman"/>
                <a:cs typeface="Times New Roman"/>
              </a:rPr>
              <a:t>allows  </a:t>
            </a:r>
            <a:r>
              <a:rPr sz="2400" spc="-110" dirty="0">
                <a:latin typeface="Times New Roman"/>
                <a:cs typeface="Times New Roman"/>
              </a:rPr>
              <a:t>connecting </a:t>
            </a:r>
            <a:r>
              <a:rPr sz="2400" spc="-35" dirty="0">
                <a:latin typeface="Times New Roman"/>
                <a:cs typeface="Times New Roman"/>
              </a:rPr>
              <a:t>to </a:t>
            </a:r>
            <a:r>
              <a:rPr sz="2400" spc="-190" dirty="0">
                <a:latin typeface="Times New Roman"/>
                <a:cs typeface="Times New Roman"/>
              </a:rPr>
              <a:t>a </a:t>
            </a:r>
            <a:r>
              <a:rPr sz="2400" spc="-65" dirty="0">
                <a:latin typeface="Times New Roman"/>
                <a:cs typeface="Times New Roman"/>
              </a:rPr>
              <a:t>remote </a:t>
            </a:r>
            <a:r>
              <a:rPr sz="2400" spc="-130" dirty="0">
                <a:latin typeface="Times New Roman"/>
                <a:cs typeface="Times New Roman"/>
              </a:rPr>
              <a:t>machine </a:t>
            </a:r>
            <a:r>
              <a:rPr sz="2400" spc="-135" dirty="0">
                <a:latin typeface="Times New Roman"/>
                <a:cs typeface="Times New Roman"/>
              </a:rPr>
              <a:t>and </a:t>
            </a:r>
            <a:r>
              <a:rPr sz="2400" spc="-40" dirty="0">
                <a:latin typeface="Times New Roman"/>
                <a:cs typeface="Times New Roman"/>
              </a:rPr>
              <a:t>run </a:t>
            </a:r>
            <a:r>
              <a:rPr sz="2400" spc="-125" dirty="0">
                <a:latin typeface="Times New Roman"/>
                <a:cs typeface="Times New Roman"/>
              </a:rPr>
              <a:t>applications </a:t>
            </a:r>
            <a:r>
              <a:rPr sz="2400" spc="-105" dirty="0">
                <a:latin typeface="Times New Roman"/>
                <a:cs typeface="Times New Roman"/>
              </a:rPr>
              <a:t>on</a:t>
            </a:r>
            <a:r>
              <a:rPr sz="2400" spc="-175" dirty="0">
                <a:latin typeface="Times New Roman"/>
                <a:cs typeface="Times New Roman"/>
              </a:rPr>
              <a:t> </a:t>
            </a:r>
            <a:r>
              <a:rPr sz="2400" spc="5" dirty="0">
                <a:latin typeface="Times New Roman"/>
                <a:cs typeface="Times New Roman"/>
              </a:rPr>
              <a:t>it.</a:t>
            </a:r>
            <a:endParaRPr sz="2400">
              <a:latin typeface="Times New Roman"/>
              <a:cs typeface="Times New Roman"/>
            </a:endParaRPr>
          </a:p>
          <a:p>
            <a:pPr marL="286385" marR="140335" indent="-273685" algn="just">
              <a:lnSpc>
                <a:spcPct val="80000"/>
              </a:lnSpc>
              <a:spcBef>
                <a:spcPts val="625"/>
              </a:spcBef>
              <a:buClr>
                <a:srgbClr val="D24717"/>
              </a:buClr>
              <a:buSzPct val="85416"/>
              <a:buFont typeface="Arial"/>
              <a:buChar char=""/>
              <a:tabLst>
                <a:tab pos="287020" algn="l"/>
              </a:tabLst>
            </a:pPr>
            <a:r>
              <a:rPr sz="2400" spc="-135" dirty="0">
                <a:latin typeface="Times New Roman"/>
                <a:cs typeface="Times New Roman"/>
              </a:rPr>
              <a:t>FTP(File </a:t>
            </a:r>
            <a:r>
              <a:rPr sz="2400" spc="-125" dirty="0">
                <a:latin typeface="Times New Roman"/>
                <a:cs typeface="Times New Roman"/>
              </a:rPr>
              <a:t>Transfer </a:t>
            </a:r>
            <a:r>
              <a:rPr sz="2400" spc="-80" dirty="0">
                <a:latin typeface="Times New Roman"/>
                <a:cs typeface="Times New Roman"/>
              </a:rPr>
              <a:t>Protocol) </a:t>
            </a:r>
            <a:r>
              <a:rPr sz="2400" spc="-150" dirty="0">
                <a:latin typeface="Times New Roman"/>
                <a:cs typeface="Times New Roman"/>
              </a:rPr>
              <a:t>is </a:t>
            </a:r>
            <a:r>
              <a:rPr sz="2400" spc="-190" dirty="0">
                <a:latin typeface="Times New Roman"/>
                <a:cs typeface="Times New Roman"/>
              </a:rPr>
              <a:t>a </a:t>
            </a:r>
            <a:r>
              <a:rPr sz="2400" spc="-55" dirty="0">
                <a:latin typeface="Times New Roman"/>
                <a:cs typeface="Times New Roman"/>
              </a:rPr>
              <a:t>protocol, </a:t>
            </a:r>
            <a:r>
              <a:rPr sz="2400" spc="-75" dirty="0">
                <a:latin typeface="Times New Roman"/>
                <a:cs typeface="Times New Roman"/>
              </a:rPr>
              <a:t>that </a:t>
            </a:r>
            <a:r>
              <a:rPr sz="2400" spc="-145" dirty="0">
                <a:latin typeface="Times New Roman"/>
                <a:cs typeface="Times New Roman"/>
              </a:rPr>
              <a:t>allows </a:t>
            </a:r>
            <a:r>
              <a:rPr sz="2400" spc="-135" dirty="0">
                <a:latin typeface="Times New Roman"/>
                <a:cs typeface="Times New Roman"/>
              </a:rPr>
              <a:t>File </a:t>
            </a:r>
            <a:r>
              <a:rPr sz="2400" spc="-125" dirty="0">
                <a:latin typeface="Times New Roman"/>
                <a:cs typeface="Times New Roman"/>
              </a:rPr>
              <a:t>transfer  </a:t>
            </a:r>
            <a:r>
              <a:rPr sz="2400" spc="-130" dirty="0">
                <a:latin typeface="Times New Roman"/>
                <a:cs typeface="Times New Roman"/>
              </a:rPr>
              <a:t>amongst </a:t>
            </a:r>
            <a:r>
              <a:rPr sz="2400" spc="-80" dirty="0">
                <a:latin typeface="Times New Roman"/>
                <a:cs typeface="Times New Roman"/>
              </a:rPr>
              <a:t>computer </a:t>
            </a:r>
            <a:r>
              <a:rPr sz="2400" spc="-100" dirty="0">
                <a:latin typeface="Times New Roman"/>
                <a:cs typeface="Times New Roman"/>
              </a:rPr>
              <a:t>users </a:t>
            </a:r>
            <a:r>
              <a:rPr sz="2400" spc="-95" dirty="0">
                <a:latin typeface="Times New Roman"/>
                <a:cs typeface="Times New Roman"/>
              </a:rPr>
              <a:t>connected </a:t>
            </a:r>
            <a:r>
              <a:rPr sz="2400" spc="-125" dirty="0">
                <a:latin typeface="Times New Roman"/>
                <a:cs typeface="Times New Roman"/>
              </a:rPr>
              <a:t>over </a:t>
            </a:r>
            <a:r>
              <a:rPr sz="2400" spc="-190" dirty="0">
                <a:latin typeface="Times New Roman"/>
                <a:cs typeface="Times New Roman"/>
              </a:rPr>
              <a:t>a </a:t>
            </a:r>
            <a:r>
              <a:rPr sz="2400" spc="-65" dirty="0">
                <a:latin typeface="Times New Roman"/>
                <a:cs typeface="Times New Roman"/>
              </a:rPr>
              <a:t>network. </a:t>
            </a:r>
            <a:r>
              <a:rPr sz="2400" spc="-75" dirty="0">
                <a:latin typeface="Times New Roman"/>
                <a:cs typeface="Times New Roman"/>
              </a:rPr>
              <a:t>It </a:t>
            </a:r>
            <a:r>
              <a:rPr sz="2400" spc="-150" dirty="0">
                <a:latin typeface="Times New Roman"/>
                <a:cs typeface="Times New Roman"/>
              </a:rPr>
              <a:t>is </a:t>
            </a:r>
            <a:r>
              <a:rPr sz="2400" spc="-90" dirty="0">
                <a:latin typeface="Times New Roman"/>
                <a:cs typeface="Times New Roman"/>
              </a:rPr>
              <a:t>reliable,  </a:t>
            </a:r>
            <a:r>
              <a:rPr sz="2400" spc="-125" dirty="0">
                <a:latin typeface="Times New Roman"/>
                <a:cs typeface="Times New Roman"/>
              </a:rPr>
              <a:t>simple </a:t>
            </a:r>
            <a:r>
              <a:rPr sz="2400" spc="-135" dirty="0">
                <a:latin typeface="Times New Roman"/>
                <a:cs typeface="Times New Roman"/>
              </a:rPr>
              <a:t>and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spc="-90" dirty="0">
                <a:latin typeface="Times New Roman"/>
                <a:cs typeface="Times New Roman"/>
              </a:rPr>
              <a:t>efficient.</a:t>
            </a:r>
            <a:endParaRPr sz="2400">
              <a:latin typeface="Times New Roman"/>
              <a:cs typeface="Times New Roman"/>
            </a:endParaRPr>
          </a:p>
          <a:p>
            <a:pPr marL="286385" marR="508000" indent="-273685">
              <a:lnSpc>
                <a:spcPts val="2300"/>
              </a:lnSpc>
              <a:spcBef>
                <a:spcPts val="585"/>
              </a:spcBef>
              <a:buClr>
                <a:srgbClr val="D24717"/>
              </a:buClr>
              <a:buSzPct val="85416"/>
              <a:buFont typeface="Arial"/>
              <a:buChar char=""/>
              <a:tabLst>
                <a:tab pos="286385" algn="l"/>
                <a:tab pos="287020" algn="l"/>
              </a:tabLst>
            </a:pPr>
            <a:r>
              <a:rPr sz="2400" spc="-165" dirty="0">
                <a:latin typeface="Times New Roman"/>
                <a:cs typeface="Times New Roman"/>
              </a:rPr>
              <a:t>SMTP(Simple </a:t>
            </a:r>
            <a:r>
              <a:rPr sz="2400" spc="-170" dirty="0">
                <a:latin typeface="Times New Roman"/>
                <a:cs typeface="Times New Roman"/>
              </a:rPr>
              <a:t>Mail </a:t>
            </a:r>
            <a:r>
              <a:rPr sz="2400" spc="-90" dirty="0">
                <a:latin typeface="Times New Roman"/>
                <a:cs typeface="Times New Roman"/>
              </a:rPr>
              <a:t>Transport </a:t>
            </a:r>
            <a:r>
              <a:rPr sz="2400" spc="-80" dirty="0">
                <a:latin typeface="Times New Roman"/>
                <a:cs typeface="Times New Roman"/>
              </a:rPr>
              <a:t>Protocol) </a:t>
            </a:r>
            <a:r>
              <a:rPr sz="2400" spc="-150" dirty="0">
                <a:latin typeface="Times New Roman"/>
                <a:cs typeface="Times New Roman"/>
              </a:rPr>
              <a:t>is </a:t>
            </a:r>
            <a:r>
              <a:rPr sz="2400" spc="-190" dirty="0">
                <a:latin typeface="Times New Roman"/>
                <a:cs typeface="Times New Roman"/>
              </a:rPr>
              <a:t>a </a:t>
            </a:r>
            <a:r>
              <a:rPr sz="2400" spc="-55" dirty="0">
                <a:latin typeface="Times New Roman"/>
                <a:cs typeface="Times New Roman"/>
              </a:rPr>
              <a:t>protocol, </a:t>
            </a:r>
            <a:r>
              <a:rPr sz="2400" spc="-130" dirty="0">
                <a:latin typeface="Times New Roman"/>
                <a:cs typeface="Times New Roman"/>
              </a:rPr>
              <a:t>which </a:t>
            </a:r>
            <a:r>
              <a:rPr sz="2400" spc="-150" dirty="0">
                <a:latin typeface="Times New Roman"/>
                <a:cs typeface="Times New Roman"/>
              </a:rPr>
              <a:t>is  </a:t>
            </a:r>
            <a:r>
              <a:rPr sz="2400" spc="-120" dirty="0">
                <a:latin typeface="Times New Roman"/>
                <a:cs typeface="Times New Roman"/>
              </a:rPr>
              <a:t>used </a:t>
            </a:r>
            <a:r>
              <a:rPr sz="2400" spc="-35" dirty="0">
                <a:latin typeface="Times New Roman"/>
                <a:cs typeface="Times New Roman"/>
              </a:rPr>
              <a:t>to </a:t>
            </a:r>
            <a:r>
              <a:rPr sz="2400" spc="-55" dirty="0">
                <a:latin typeface="Times New Roman"/>
                <a:cs typeface="Times New Roman"/>
              </a:rPr>
              <a:t>transport </a:t>
            </a:r>
            <a:r>
              <a:rPr sz="2400" spc="-85" dirty="0">
                <a:latin typeface="Times New Roman"/>
                <a:cs typeface="Times New Roman"/>
              </a:rPr>
              <a:t>electronic </a:t>
            </a:r>
            <a:r>
              <a:rPr sz="2400" spc="-140" dirty="0">
                <a:latin typeface="Times New Roman"/>
                <a:cs typeface="Times New Roman"/>
              </a:rPr>
              <a:t>mail </a:t>
            </a:r>
            <a:r>
              <a:rPr sz="2400" spc="-100" dirty="0">
                <a:latin typeface="Times New Roman"/>
                <a:cs typeface="Times New Roman"/>
              </a:rPr>
              <a:t>between </a:t>
            </a:r>
            <a:r>
              <a:rPr sz="2400" spc="-190" dirty="0">
                <a:latin typeface="Times New Roman"/>
                <a:cs typeface="Times New Roman"/>
              </a:rPr>
              <a:t>a </a:t>
            </a:r>
            <a:r>
              <a:rPr sz="2400" spc="-100" dirty="0">
                <a:latin typeface="Times New Roman"/>
                <a:cs typeface="Times New Roman"/>
              </a:rPr>
              <a:t>source </a:t>
            </a:r>
            <a:r>
              <a:rPr sz="2400" spc="-140" dirty="0">
                <a:latin typeface="Times New Roman"/>
                <a:cs typeface="Times New Roman"/>
              </a:rPr>
              <a:t>and  </a:t>
            </a:r>
            <a:r>
              <a:rPr sz="2400" spc="-80" dirty="0">
                <a:latin typeface="Times New Roman"/>
                <a:cs typeface="Times New Roman"/>
              </a:rPr>
              <a:t>destination, directed </a:t>
            </a:r>
            <a:r>
              <a:rPr sz="2400" spc="-170" dirty="0">
                <a:latin typeface="Times New Roman"/>
                <a:cs typeface="Times New Roman"/>
              </a:rPr>
              <a:t>via </a:t>
            </a:r>
            <a:r>
              <a:rPr sz="2400" spc="-190" dirty="0">
                <a:latin typeface="Times New Roman"/>
                <a:cs typeface="Times New Roman"/>
              </a:rPr>
              <a:t>a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spc="-40" dirty="0">
                <a:latin typeface="Times New Roman"/>
                <a:cs typeface="Times New Roman"/>
              </a:rPr>
              <a:t>route.</a:t>
            </a:r>
            <a:endParaRPr sz="2400">
              <a:latin typeface="Times New Roman"/>
              <a:cs typeface="Times New Roman"/>
            </a:endParaRPr>
          </a:p>
          <a:p>
            <a:pPr marL="286385" indent="-273685">
              <a:lnSpc>
                <a:spcPts val="2590"/>
              </a:lnSpc>
              <a:spcBef>
                <a:spcPts val="55"/>
              </a:spcBef>
              <a:buClr>
                <a:srgbClr val="D24717"/>
              </a:buClr>
              <a:buSzPct val="85416"/>
              <a:buFont typeface="Arial"/>
              <a:buChar char=""/>
              <a:tabLst>
                <a:tab pos="286385" algn="l"/>
                <a:tab pos="287020" algn="l"/>
              </a:tabLst>
            </a:pPr>
            <a:r>
              <a:rPr sz="2400" spc="-145" dirty="0">
                <a:latin typeface="Times New Roman"/>
                <a:cs typeface="Times New Roman"/>
              </a:rPr>
              <a:t>DNS(Domain Name </a:t>
            </a:r>
            <a:r>
              <a:rPr sz="2400" spc="-100" dirty="0">
                <a:latin typeface="Times New Roman"/>
                <a:cs typeface="Times New Roman"/>
              </a:rPr>
              <a:t>Server) </a:t>
            </a:r>
            <a:r>
              <a:rPr sz="2400" spc="-125" dirty="0">
                <a:latin typeface="Times New Roman"/>
                <a:cs typeface="Times New Roman"/>
              </a:rPr>
              <a:t>resolves </a:t>
            </a:r>
            <a:r>
              <a:rPr sz="2400" spc="-150" dirty="0">
                <a:latin typeface="Times New Roman"/>
                <a:cs typeface="Times New Roman"/>
              </a:rPr>
              <a:t>an </a:t>
            </a:r>
            <a:r>
              <a:rPr sz="2400" spc="-155" dirty="0">
                <a:latin typeface="Times New Roman"/>
                <a:cs typeface="Times New Roman"/>
              </a:rPr>
              <a:t>IP </a:t>
            </a:r>
            <a:r>
              <a:rPr sz="2400" spc="-125" dirty="0">
                <a:latin typeface="Times New Roman"/>
                <a:cs typeface="Times New Roman"/>
              </a:rPr>
              <a:t>address </a:t>
            </a:r>
            <a:r>
              <a:rPr sz="2400" spc="-75" dirty="0">
                <a:latin typeface="Times New Roman"/>
                <a:cs typeface="Times New Roman"/>
              </a:rPr>
              <a:t>into </a:t>
            </a:r>
            <a:r>
              <a:rPr sz="2400" spc="-190" dirty="0">
                <a:latin typeface="Times New Roman"/>
                <a:cs typeface="Times New Roman"/>
              </a:rPr>
              <a:t>a</a:t>
            </a:r>
            <a:r>
              <a:rPr sz="2400" spc="35" dirty="0">
                <a:latin typeface="Times New Roman"/>
                <a:cs typeface="Times New Roman"/>
              </a:rPr>
              <a:t> </a:t>
            </a:r>
            <a:r>
              <a:rPr sz="2400" spc="-75" dirty="0">
                <a:latin typeface="Times New Roman"/>
                <a:cs typeface="Times New Roman"/>
              </a:rPr>
              <a:t>textual</a:t>
            </a:r>
            <a:endParaRPr sz="2400">
              <a:latin typeface="Times New Roman"/>
              <a:cs typeface="Times New Roman"/>
            </a:endParaRPr>
          </a:p>
          <a:p>
            <a:pPr marL="286385">
              <a:lnSpc>
                <a:spcPts val="2590"/>
              </a:lnSpc>
            </a:pPr>
            <a:r>
              <a:rPr sz="2400" spc="-125" dirty="0">
                <a:latin typeface="Times New Roman"/>
                <a:cs typeface="Times New Roman"/>
              </a:rPr>
              <a:t>address </a:t>
            </a:r>
            <a:r>
              <a:rPr sz="2400" spc="-85" dirty="0">
                <a:latin typeface="Times New Roman"/>
                <a:cs typeface="Times New Roman"/>
              </a:rPr>
              <a:t>for </a:t>
            </a:r>
            <a:r>
              <a:rPr sz="2400" spc="-114" dirty="0">
                <a:latin typeface="Times New Roman"/>
                <a:cs typeface="Times New Roman"/>
              </a:rPr>
              <a:t>Hosts </a:t>
            </a:r>
            <a:r>
              <a:rPr sz="2400" spc="-95" dirty="0">
                <a:latin typeface="Times New Roman"/>
                <a:cs typeface="Times New Roman"/>
              </a:rPr>
              <a:t>connected </a:t>
            </a:r>
            <a:r>
              <a:rPr sz="2400" spc="-125" dirty="0">
                <a:latin typeface="Times New Roman"/>
                <a:cs typeface="Times New Roman"/>
              </a:rPr>
              <a:t>over </a:t>
            </a:r>
            <a:r>
              <a:rPr sz="2400" spc="-190" dirty="0">
                <a:latin typeface="Times New Roman"/>
                <a:cs typeface="Times New Roman"/>
              </a:rPr>
              <a:t>a</a:t>
            </a:r>
            <a:r>
              <a:rPr sz="2400" spc="140" dirty="0">
                <a:latin typeface="Times New Roman"/>
                <a:cs typeface="Times New Roman"/>
              </a:rPr>
              <a:t> </a:t>
            </a:r>
            <a:r>
              <a:rPr sz="2400" spc="-65" dirty="0">
                <a:latin typeface="Times New Roman"/>
                <a:cs typeface="Times New Roman"/>
              </a:rPr>
              <a:t>network.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202438"/>
            <a:ext cx="91440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1" spc="-130" dirty="0">
                <a:latin typeface="Trebuchet MS"/>
                <a:cs typeface="Trebuchet MS"/>
              </a:rPr>
              <a:t>Merits </a:t>
            </a:r>
            <a:r>
              <a:rPr b="1" spc="-210" dirty="0">
                <a:latin typeface="Trebuchet MS"/>
                <a:cs typeface="Trebuchet MS"/>
              </a:rPr>
              <a:t>of </a:t>
            </a:r>
            <a:r>
              <a:rPr b="1" spc="-125" dirty="0">
                <a:latin typeface="Trebuchet MS"/>
                <a:cs typeface="Trebuchet MS"/>
              </a:rPr>
              <a:t>TCP/IP</a:t>
            </a:r>
            <a:r>
              <a:rPr b="1" spc="-340" dirty="0">
                <a:latin typeface="Trebuchet MS"/>
                <a:cs typeface="Trebuchet MS"/>
              </a:rPr>
              <a:t> </a:t>
            </a:r>
            <a:r>
              <a:rPr b="1" spc="-180" dirty="0">
                <a:latin typeface="Trebuchet MS"/>
                <a:cs typeface="Trebuchet MS"/>
              </a:rPr>
              <a:t>model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93444" y="1358239"/>
            <a:ext cx="6333490" cy="2784475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286385" indent="-273685">
              <a:lnSpc>
                <a:spcPct val="100000"/>
              </a:lnSpc>
              <a:spcBef>
                <a:spcPts val="700"/>
              </a:spcBef>
              <a:buClr>
                <a:srgbClr val="D24717"/>
              </a:buClr>
              <a:buSzPct val="84615"/>
              <a:buFont typeface="Arial"/>
              <a:buChar char=""/>
              <a:tabLst>
                <a:tab pos="287020" algn="l"/>
              </a:tabLst>
            </a:pPr>
            <a:r>
              <a:rPr sz="2600" spc="-80" dirty="0">
                <a:latin typeface="Times New Roman"/>
                <a:cs typeface="Times New Roman"/>
              </a:rPr>
              <a:t>It </a:t>
            </a:r>
            <a:r>
              <a:rPr sz="2600" spc="-90" dirty="0">
                <a:latin typeface="Times New Roman"/>
                <a:cs typeface="Times New Roman"/>
              </a:rPr>
              <a:t>operated</a:t>
            </a:r>
            <a:r>
              <a:rPr sz="2600" spc="-75" dirty="0">
                <a:latin typeface="Times New Roman"/>
                <a:cs typeface="Times New Roman"/>
              </a:rPr>
              <a:t> </a:t>
            </a:r>
            <a:r>
              <a:rPr sz="2600" spc="-114" dirty="0">
                <a:latin typeface="Times New Roman"/>
                <a:cs typeface="Times New Roman"/>
              </a:rPr>
              <a:t>independently.</a:t>
            </a:r>
            <a:endParaRPr sz="2600">
              <a:latin typeface="Times New Roman"/>
              <a:cs typeface="Times New Roman"/>
            </a:endParaRPr>
          </a:p>
          <a:p>
            <a:pPr marL="286385" indent="-273685">
              <a:lnSpc>
                <a:spcPct val="100000"/>
              </a:lnSpc>
              <a:spcBef>
                <a:spcPts val="600"/>
              </a:spcBef>
              <a:buClr>
                <a:srgbClr val="D24717"/>
              </a:buClr>
              <a:buSzPct val="84615"/>
              <a:buFont typeface="Arial"/>
              <a:buChar char=""/>
              <a:tabLst>
                <a:tab pos="287020" algn="l"/>
              </a:tabLst>
            </a:pPr>
            <a:r>
              <a:rPr sz="2600" spc="-80" dirty="0">
                <a:latin typeface="Times New Roman"/>
                <a:cs typeface="Times New Roman"/>
              </a:rPr>
              <a:t>It </a:t>
            </a:r>
            <a:r>
              <a:rPr sz="2600" spc="-165" dirty="0">
                <a:latin typeface="Times New Roman"/>
                <a:cs typeface="Times New Roman"/>
              </a:rPr>
              <a:t>is</a:t>
            </a:r>
            <a:r>
              <a:rPr sz="2600" spc="-55" dirty="0">
                <a:latin typeface="Times New Roman"/>
                <a:cs typeface="Times New Roman"/>
              </a:rPr>
              <a:t> </a:t>
            </a:r>
            <a:r>
              <a:rPr sz="2600" spc="-135" dirty="0">
                <a:latin typeface="Times New Roman"/>
                <a:cs typeface="Times New Roman"/>
              </a:rPr>
              <a:t>scalable.</a:t>
            </a:r>
            <a:endParaRPr sz="2600">
              <a:latin typeface="Times New Roman"/>
              <a:cs typeface="Times New Roman"/>
            </a:endParaRPr>
          </a:p>
          <a:p>
            <a:pPr marL="286385" indent="-273685">
              <a:lnSpc>
                <a:spcPct val="100000"/>
              </a:lnSpc>
              <a:spcBef>
                <a:spcPts val="600"/>
              </a:spcBef>
              <a:buClr>
                <a:srgbClr val="D24717"/>
              </a:buClr>
              <a:buSzPct val="84615"/>
              <a:buFont typeface="Arial"/>
              <a:buChar char=""/>
              <a:tabLst>
                <a:tab pos="287020" algn="l"/>
              </a:tabLst>
            </a:pPr>
            <a:r>
              <a:rPr sz="2600" spc="-35" dirty="0">
                <a:latin typeface="Times New Roman"/>
                <a:cs typeface="Times New Roman"/>
              </a:rPr>
              <a:t>Client/server</a:t>
            </a:r>
            <a:r>
              <a:rPr sz="2600" spc="-100" dirty="0">
                <a:latin typeface="Times New Roman"/>
                <a:cs typeface="Times New Roman"/>
              </a:rPr>
              <a:t> </a:t>
            </a:r>
            <a:r>
              <a:rPr sz="2600" spc="-75" dirty="0">
                <a:latin typeface="Times New Roman"/>
                <a:cs typeface="Times New Roman"/>
              </a:rPr>
              <a:t>architecture.</a:t>
            </a:r>
            <a:endParaRPr sz="2600">
              <a:latin typeface="Times New Roman"/>
              <a:cs typeface="Times New Roman"/>
            </a:endParaRPr>
          </a:p>
          <a:p>
            <a:pPr marL="286385" indent="-273685">
              <a:lnSpc>
                <a:spcPct val="100000"/>
              </a:lnSpc>
              <a:spcBef>
                <a:spcPts val="600"/>
              </a:spcBef>
              <a:buClr>
                <a:srgbClr val="D24717"/>
              </a:buClr>
              <a:buSzPct val="84615"/>
              <a:buFont typeface="Arial"/>
              <a:buChar char=""/>
              <a:tabLst>
                <a:tab pos="287020" algn="l"/>
              </a:tabLst>
            </a:pPr>
            <a:r>
              <a:rPr sz="2600" spc="-110" dirty="0">
                <a:latin typeface="Times New Roman"/>
                <a:cs typeface="Times New Roman"/>
              </a:rPr>
              <a:t>Supports </a:t>
            </a:r>
            <a:r>
              <a:rPr sz="2600" spc="-204" dirty="0">
                <a:latin typeface="Times New Roman"/>
                <a:cs typeface="Times New Roman"/>
              </a:rPr>
              <a:t>a </a:t>
            </a:r>
            <a:r>
              <a:rPr sz="2600" spc="-100" dirty="0">
                <a:latin typeface="Times New Roman"/>
                <a:cs typeface="Times New Roman"/>
              </a:rPr>
              <a:t>number </a:t>
            </a:r>
            <a:r>
              <a:rPr sz="2600" spc="-150" dirty="0">
                <a:latin typeface="Times New Roman"/>
                <a:cs typeface="Times New Roman"/>
              </a:rPr>
              <a:t>of </a:t>
            </a:r>
            <a:r>
              <a:rPr sz="2600" spc="-95" dirty="0">
                <a:latin typeface="Times New Roman"/>
                <a:cs typeface="Times New Roman"/>
              </a:rPr>
              <a:t>routing</a:t>
            </a:r>
            <a:r>
              <a:rPr sz="2600" spc="-215" dirty="0">
                <a:latin typeface="Times New Roman"/>
                <a:cs typeface="Times New Roman"/>
              </a:rPr>
              <a:t> </a:t>
            </a:r>
            <a:r>
              <a:rPr sz="2600" spc="-85" dirty="0">
                <a:latin typeface="Times New Roman"/>
                <a:cs typeface="Times New Roman"/>
              </a:rPr>
              <a:t>protocols.</a:t>
            </a:r>
            <a:endParaRPr sz="2600">
              <a:latin typeface="Times New Roman"/>
              <a:cs typeface="Times New Roman"/>
            </a:endParaRPr>
          </a:p>
          <a:p>
            <a:pPr marL="286385" marR="5080" indent="-273685">
              <a:lnSpc>
                <a:spcPct val="100000"/>
              </a:lnSpc>
              <a:spcBef>
                <a:spcPts val="600"/>
              </a:spcBef>
              <a:buClr>
                <a:srgbClr val="D24717"/>
              </a:buClr>
              <a:buSzPct val="84615"/>
              <a:buFont typeface="Arial"/>
              <a:buChar char=""/>
              <a:tabLst>
                <a:tab pos="287020" algn="l"/>
              </a:tabLst>
            </a:pPr>
            <a:r>
              <a:rPr sz="2600" spc="-155" dirty="0">
                <a:latin typeface="Times New Roman"/>
                <a:cs typeface="Times New Roman"/>
              </a:rPr>
              <a:t>Can </a:t>
            </a:r>
            <a:r>
              <a:rPr sz="2600" spc="-120" dirty="0">
                <a:latin typeface="Times New Roman"/>
                <a:cs typeface="Times New Roman"/>
              </a:rPr>
              <a:t>be </a:t>
            </a:r>
            <a:r>
              <a:rPr sz="2600" spc="-130" dirty="0">
                <a:latin typeface="Times New Roman"/>
                <a:cs typeface="Times New Roman"/>
              </a:rPr>
              <a:t>used </a:t>
            </a:r>
            <a:r>
              <a:rPr sz="2600" spc="-35" dirty="0">
                <a:latin typeface="Times New Roman"/>
                <a:cs typeface="Times New Roman"/>
              </a:rPr>
              <a:t>to </a:t>
            </a:r>
            <a:r>
              <a:rPr sz="2600" spc="-140" dirty="0">
                <a:latin typeface="Times New Roman"/>
                <a:cs typeface="Times New Roman"/>
              </a:rPr>
              <a:t>establish </a:t>
            </a:r>
            <a:r>
              <a:rPr sz="2600" spc="-204" dirty="0">
                <a:latin typeface="Times New Roman"/>
                <a:cs typeface="Times New Roman"/>
              </a:rPr>
              <a:t>a </a:t>
            </a:r>
            <a:r>
              <a:rPr sz="2600" spc="-110" dirty="0">
                <a:latin typeface="Times New Roman"/>
                <a:cs typeface="Times New Roman"/>
              </a:rPr>
              <a:t>connection between </a:t>
            </a:r>
            <a:r>
              <a:rPr sz="2600" spc="-229" dirty="0">
                <a:latin typeface="Times New Roman"/>
                <a:cs typeface="Times New Roman"/>
              </a:rPr>
              <a:t>two  </a:t>
            </a:r>
            <a:r>
              <a:rPr sz="2600" spc="-80" dirty="0">
                <a:latin typeface="Times New Roman"/>
                <a:cs typeface="Times New Roman"/>
              </a:rPr>
              <a:t>computers.</a:t>
            </a:r>
            <a:endParaRPr sz="2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444" y="688974"/>
            <a:ext cx="262509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125" dirty="0"/>
              <a:t>Applications</a:t>
            </a:r>
            <a:endParaRPr sz="4000"/>
          </a:p>
        </p:txBody>
      </p:sp>
      <p:sp>
        <p:nvSpPr>
          <p:cNvPr id="3" name="object 3"/>
          <p:cNvSpPr txBox="1"/>
          <p:nvPr/>
        </p:nvSpPr>
        <p:spPr>
          <a:xfrm>
            <a:off x="993444" y="1433830"/>
            <a:ext cx="7397115" cy="37452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86385" marR="5080" indent="-273685">
              <a:lnSpc>
                <a:spcPct val="100000"/>
              </a:lnSpc>
              <a:spcBef>
                <a:spcPts val="105"/>
              </a:spcBef>
              <a:buClr>
                <a:srgbClr val="D24717"/>
              </a:buClr>
              <a:buSzPct val="84615"/>
              <a:buFont typeface="Arial"/>
              <a:buChar char=""/>
              <a:tabLst>
                <a:tab pos="287020" algn="l"/>
              </a:tabLst>
            </a:pPr>
            <a:r>
              <a:rPr sz="2600" spc="-65" dirty="0">
                <a:latin typeface="Times New Roman"/>
                <a:cs typeface="Times New Roman"/>
              </a:rPr>
              <a:t>One </a:t>
            </a:r>
            <a:r>
              <a:rPr sz="2600" spc="-150" dirty="0">
                <a:latin typeface="Times New Roman"/>
                <a:cs typeface="Times New Roman"/>
              </a:rPr>
              <a:t>of </a:t>
            </a:r>
            <a:r>
              <a:rPr sz="2600" spc="-80" dirty="0">
                <a:latin typeface="Times New Roman"/>
                <a:cs typeface="Times New Roman"/>
              </a:rPr>
              <a:t>the </a:t>
            </a:r>
            <a:r>
              <a:rPr sz="2600" spc="-90" dirty="0">
                <a:latin typeface="Times New Roman"/>
                <a:cs typeface="Times New Roman"/>
              </a:rPr>
              <a:t>computer </a:t>
            </a:r>
            <a:r>
              <a:rPr sz="2600" spc="-120" dirty="0">
                <a:latin typeface="Times New Roman"/>
                <a:cs typeface="Times New Roman"/>
              </a:rPr>
              <a:t>in </a:t>
            </a:r>
            <a:r>
              <a:rPr sz="2600" spc="-204" dirty="0">
                <a:latin typeface="Times New Roman"/>
                <a:cs typeface="Times New Roman"/>
              </a:rPr>
              <a:t>a </a:t>
            </a:r>
            <a:r>
              <a:rPr sz="2600" spc="-95" dirty="0">
                <a:latin typeface="Times New Roman"/>
                <a:cs typeface="Times New Roman"/>
              </a:rPr>
              <a:t>network </a:t>
            </a:r>
            <a:r>
              <a:rPr sz="2600" spc="-160" dirty="0">
                <a:latin typeface="Times New Roman"/>
                <a:cs typeface="Times New Roman"/>
              </a:rPr>
              <a:t>can </a:t>
            </a:r>
            <a:r>
              <a:rPr sz="2600" spc="-125" dirty="0">
                <a:latin typeface="Times New Roman"/>
                <a:cs typeface="Times New Roman"/>
              </a:rPr>
              <a:t>become </a:t>
            </a:r>
            <a:r>
              <a:rPr sz="2600" spc="-204" dirty="0">
                <a:latin typeface="Times New Roman"/>
                <a:cs typeface="Times New Roman"/>
              </a:rPr>
              <a:t>a </a:t>
            </a:r>
            <a:r>
              <a:rPr sz="2600" spc="-85" dirty="0">
                <a:latin typeface="Times New Roman"/>
                <a:cs typeface="Times New Roman"/>
              </a:rPr>
              <a:t>server  </a:t>
            </a:r>
            <a:r>
              <a:rPr sz="2600" spc="-120" dirty="0">
                <a:latin typeface="Times New Roman"/>
                <a:cs typeface="Times New Roman"/>
              </a:rPr>
              <a:t>serving </a:t>
            </a:r>
            <a:r>
              <a:rPr sz="2600" spc="-140" dirty="0">
                <a:latin typeface="Times New Roman"/>
                <a:cs typeface="Times New Roman"/>
              </a:rPr>
              <a:t>all </a:t>
            </a:r>
            <a:r>
              <a:rPr sz="2600" spc="-75" dirty="0">
                <a:latin typeface="Times New Roman"/>
                <a:cs typeface="Times New Roman"/>
              </a:rPr>
              <a:t>the </a:t>
            </a:r>
            <a:r>
              <a:rPr sz="2600" spc="-125" dirty="0">
                <a:latin typeface="Times New Roman"/>
                <a:cs typeface="Times New Roman"/>
              </a:rPr>
              <a:t>remaining </a:t>
            </a:r>
            <a:r>
              <a:rPr sz="2600" spc="-95" dirty="0">
                <a:latin typeface="Times New Roman"/>
                <a:cs typeface="Times New Roman"/>
              </a:rPr>
              <a:t>computers </a:t>
            </a:r>
            <a:r>
              <a:rPr sz="2600" spc="-130" dirty="0">
                <a:latin typeface="Times New Roman"/>
                <a:cs typeface="Times New Roman"/>
              </a:rPr>
              <a:t>called </a:t>
            </a:r>
            <a:r>
              <a:rPr sz="2600" spc="-95" dirty="0">
                <a:latin typeface="Times New Roman"/>
                <a:cs typeface="Times New Roman"/>
              </a:rPr>
              <a:t>clients. </a:t>
            </a:r>
            <a:r>
              <a:rPr sz="2600" spc="-140" dirty="0">
                <a:latin typeface="Times New Roman"/>
                <a:cs typeface="Times New Roman"/>
              </a:rPr>
              <a:t>Software  </a:t>
            </a:r>
            <a:r>
              <a:rPr sz="2600" spc="-160" dirty="0">
                <a:latin typeface="Times New Roman"/>
                <a:cs typeface="Times New Roman"/>
              </a:rPr>
              <a:t>can </a:t>
            </a:r>
            <a:r>
              <a:rPr sz="2600" spc="-120" dirty="0">
                <a:latin typeface="Times New Roman"/>
                <a:cs typeface="Times New Roman"/>
              </a:rPr>
              <a:t>be </a:t>
            </a:r>
            <a:r>
              <a:rPr sz="2600" spc="-85" dirty="0">
                <a:latin typeface="Times New Roman"/>
                <a:cs typeface="Times New Roman"/>
              </a:rPr>
              <a:t>stored </a:t>
            </a:r>
            <a:r>
              <a:rPr sz="2600" spc="-110" dirty="0">
                <a:latin typeface="Times New Roman"/>
                <a:cs typeface="Times New Roman"/>
              </a:rPr>
              <a:t>on </a:t>
            </a:r>
            <a:r>
              <a:rPr sz="2600" spc="-75" dirty="0">
                <a:latin typeface="Times New Roman"/>
                <a:cs typeface="Times New Roman"/>
              </a:rPr>
              <a:t>the </a:t>
            </a:r>
            <a:r>
              <a:rPr sz="2600" spc="-85" dirty="0">
                <a:latin typeface="Times New Roman"/>
                <a:cs typeface="Times New Roman"/>
              </a:rPr>
              <a:t>server </a:t>
            </a:r>
            <a:r>
              <a:rPr sz="2600" spc="-145" dirty="0">
                <a:latin typeface="Times New Roman"/>
                <a:cs typeface="Times New Roman"/>
              </a:rPr>
              <a:t>and </a:t>
            </a:r>
            <a:r>
              <a:rPr sz="2600" spc="-45" dirty="0">
                <a:latin typeface="Times New Roman"/>
                <a:cs typeface="Times New Roman"/>
              </a:rPr>
              <a:t>it </a:t>
            </a:r>
            <a:r>
              <a:rPr sz="2600" spc="-155" dirty="0">
                <a:latin typeface="Times New Roman"/>
                <a:cs typeface="Times New Roman"/>
              </a:rPr>
              <a:t>can </a:t>
            </a:r>
            <a:r>
              <a:rPr sz="2600" spc="-120" dirty="0">
                <a:latin typeface="Times New Roman"/>
                <a:cs typeface="Times New Roman"/>
              </a:rPr>
              <a:t>be </a:t>
            </a:r>
            <a:r>
              <a:rPr sz="2600" spc="-130" dirty="0">
                <a:latin typeface="Times New Roman"/>
                <a:cs typeface="Times New Roman"/>
              </a:rPr>
              <a:t>used </a:t>
            </a:r>
            <a:r>
              <a:rPr sz="2600" spc="-200" dirty="0">
                <a:latin typeface="Times New Roman"/>
                <a:cs typeface="Times New Roman"/>
              </a:rPr>
              <a:t>by </a:t>
            </a:r>
            <a:r>
              <a:rPr sz="2600" spc="-80" dirty="0">
                <a:latin typeface="Times New Roman"/>
                <a:cs typeface="Times New Roman"/>
              </a:rPr>
              <a:t>the  </a:t>
            </a:r>
            <a:r>
              <a:rPr sz="2600" spc="-125" dirty="0">
                <a:latin typeface="Times New Roman"/>
                <a:cs typeface="Times New Roman"/>
              </a:rPr>
              <a:t>remaining</a:t>
            </a:r>
            <a:r>
              <a:rPr sz="2600" spc="-85" dirty="0">
                <a:latin typeface="Times New Roman"/>
                <a:cs typeface="Times New Roman"/>
              </a:rPr>
              <a:t> </a:t>
            </a:r>
            <a:r>
              <a:rPr sz="2600" spc="-90" dirty="0">
                <a:latin typeface="Times New Roman"/>
                <a:cs typeface="Times New Roman"/>
              </a:rPr>
              <a:t>clients.</a:t>
            </a:r>
            <a:endParaRPr sz="2600">
              <a:latin typeface="Times New Roman"/>
              <a:cs typeface="Times New Roman"/>
            </a:endParaRPr>
          </a:p>
          <a:p>
            <a:pPr marL="286385" marR="160020" indent="-273685">
              <a:lnSpc>
                <a:spcPct val="100000"/>
              </a:lnSpc>
              <a:spcBef>
                <a:spcPts val="600"/>
              </a:spcBef>
              <a:buClr>
                <a:srgbClr val="D24717"/>
              </a:buClr>
              <a:buSzPct val="84615"/>
              <a:buFont typeface="Arial"/>
              <a:buChar char=""/>
              <a:tabLst>
                <a:tab pos="287020" algn="l"/>
              </a:tabLst>
            </a:pPr>
            <a:r>
              <a:rPr sz="2600" spc="-120" dirty="0">
                <a:latin typeface="Times New Roman"/>
                <a:cs typeface="Times New Roman"/>
              </a:rPr>
              <a:t>Connecting </a:t>
            </a:r>
            <a:r>
              <a:rPr sz="2600" spc="-180" dirty="0">
                <a:latin typeface="Times New Roman"/>
                <a:cs typeface="Times New Roman"/>
              </a:rPr>
              <a:t>Locally </a:t>
            </a:r>
            <a:r>
              <a:rPr sz="2600" spc="-140" dirty="0">
                <a:latin typeface="Times New Roman"/>
                <a:cs typeface="Times New Roman"/>
              </a:rPr>
              <a:t>all </a:t>
            </a:r>
            <a:r>
              <a:rPr sz="2600" spc="-75" dirty="0">
                <a:latin typeface="Times New Roman"/>
                <a:cs typeface="Times New Roman"/>
              </a:rPr>
              <a:t>the </a:t>
            </a:r>
            <a:r>
              <a:rPr sz="2600" spc="-120" dirty="0">
                <a:latin typeface="Times New Roman"/>
                <a:cs typeface="Times New Roman"/>
              </a:rPr>
              <a:t>workstations in </a:t>
            </a:r>
            <a:r>
              <a:rPr sz="2600" spc="-204" dirty="0">
                <a:latin typeface="Times New Roman"/>
                <a:cs typeface="Times New Roman"/>
              </a:rPr>
              <a:t>a </a:t>
            </a:r>
            <a:r>
              <a:rPr sz="2600" spc="-135" dirty="0">
                <a:latin typeface="Times New Roman"/>
                <a:cs typeface="Times New Roman"/>
              </a:rPr>
              <a:t>building </a:t>
            </a:r>
            <a:r>
              <a:rPr sz="2600" spc="-35" dirty="0">
                <a:latin typeface="Times New Roman"/>
                <a:cs typeface="Times New Roman"/>
              </a:rPr>
              <a:t>to </a:t>
            </a:r>
            <a:r>
              <a:rPr sz="2600" spc="-415" dirty="0">
                <a:latin typeface="Times New Roman"/>
                <a:cs typeface="Times New Roman"/>
              </a:rPr>
              <a:t>let  </a:t>
            </a:r>
            <a:r>
              <a:rPr sz="2600" spc="-95" dirty="0">
                <a:latin typeface="Times New Roman"/>
                <a:cs typeface="Times New Roman"/>
              </a:rPr>
              <a:t>them </a:t>
            </a:r>
            <a:r>
              <a:rPr sz="2600" spc="-130" dirty="0">
                <a:latin typeface="Times New Roman"/>
                <a:cs typeface="Times New Roman"/>
              </a:rPr>
              <a:t>communicate </a:t>
            </a:r>
            <a:r>
              <a:rPr sz="2600" spc="-95" dirty="0">
                <a:latin typeface="Times New Roman"/>
                <a:cs typeface="Times New Roman"/>
              </a:rPr>
              <a:t>with </a:t>
            </a:r>
            <a:r>
              <a:rPr sz="2600" spc="-145" dirty="0">
                <a:latin typeface="Times New Roman"/>
                <a:cs typeface="Times New Roman"/>
              </a:rPr>
              <a:t>each </a:t>
            </a:r>
            <a:r>
              <a:rPr sz="2600" spc="-65" dirty="0">
                <a:latin typeface="Times New Roman"/>
                <a:cs typeface="Times New Roman"/>
              </a:rPr>
              <a:t>other </a:t>
            </a:r>
            <a:r>
              <a:rPr sz="2600" spc="-155" dirty="0">
                <a:latin typeface="Times New Roman"/>
                <a:cs typeface="Times New Roman"/>
              </a:rPr>
              <a:t>locally </a:t>
            </a:r>
            <a:r>
              <a:rPr sz="2600" spc="-85" dirty="0">
                <a:latin typeface="Times New Roman"/>
                <a:cs typeface="Times New Roman"/>
              </a:rPr>
              <a:t>without </a:t>
            </a:r>
            <a:r>
              <a:rPr sz="2600" spc="-200" dirty="0">
                <a:latin typeface="Times New Roman"/>
                <a:cs typeface="Times New Roman"/>
              </a:rPr>
              <a:t>any  </a:t>
            </a:r>
            <a:r>
              <a:rPr sz="2600" spc="-50" dirty="0">
                <a:latin typeface="Times New Roman"/>
                <a:cs typeface="Times New Roman"/>
              </a:rPr>
              <a:t>internet</a:t>
            </a:r>
            <a:r>
              <a:rPr sz="2600" spc="-80" dirty="0">
                <a:latin typeface="Times New Roman"/>
                <a:cs typeface="Times New Roman"/>
              </a:rPr>
              <a:t> </a:t>
            </a:r>
            <a:r>
              <a:rPr sz="2600" spc="-140" dirty="0">
                <a:latin typeface="Times New Roman"/>
                <a:cs typeface="Times New Roman"/>
              </a:rPr>
              <a:t>access.</a:t>
            </a:r>
            <a:endParaRPr sz="2600">
              <a:latin typeface="Times New Roman"/>
              <a:cs typeface="Times New Roman"/>
            </a:endParaRPr>
          </a:p>
          <a:p>
            <a:pPr marL="286385" marR="775335" indent="-273685">
              <a:lnSpc>
                <a:spcPct val="100000"/>
              </a:lnSpc>
              <a:spcBef>
                <a:spcPts val="600"/>
              </a:spcBef>
              <a:buClr>
                <a:srgbClr val="D24717"/>
              </a:buClr>
              <a:buSzPct val="84615"/>
              <a:buFont typeface="Arial"/>
              <a:buChar char=""/>
              <a:tabLst>
                <a:tab pos="287020" algn="l"/>
              </a:tabLst>
            </a:pPr>
            <a:r>
              <a:rPr sz="2600" spc="-160" dirty="0">
                <a:latin typeface="Times New Roman"/>
                <a:cs typeface="Times New Roman"/>
              </a:rPr>
              <a:t>Sharing </a:t>
            </a:r>
            <a:r>
              <a:rPr sz="2600" spc="-135" dirty="0">
                <a:latin typeface="Times New Roman"/>
                <a:cs typeface="Times New Roman"/>
              </a:rPr>
              <a:t>common </a:t>
            </a:r>
            <a:r>
              <a:rPr sz="2600" spc="-105" dirty="0">
                <a:latin typeface="Times New Roman"/>
                <a:cs typeface="Times New Roman"/>
              </a:rPr>
              <a:t>resources </a:t>
            </a:r>
            <a:r>
              <a:rPr sz="2600" spc="-135" dirty="0">
                <a:latin typeface="Times New Roman"/>
                <a:cs typeface="Times New Roman"/>
              </a:rPr>
              <a:t>like </a:t>
            </a:r>
            <a:r>
              <a:rPr sz="2600" spc="-60" dirty="0">
                <a:latin typeface="Times New Roman"/>
                <a:cs typeface="Times New Roman"/>
              </a:rPr>
              <a:t>printers </a:t>
            </a:r>
            <a:r>
              <a:rPr sz="2600" spc="-75" dirty="0">
                <a:latin typeface="Times New Roman"/>
                <a:cs typeface="Times New Roman"/>
              </a:rPr>
              <a:t>etc </a:t>
            </a:r>
            <a:r>
              <a:rPr sz="2600" spc="-100" dirty="0">
                <a:latin typeface="Times New Roman"/>
                <a:cs typeface="Times New Roman"/>
              </a:rPr>
              <a:t>are </a:t>
            </a:r>
            <a:r>
              <a:rPr sz="2600" spc="-509" dirty="0">
                <a:latin typeface="Times New Roman"/>
                <a:cs typeface="Times New Roman"/>
              </a:rPr>
              <a:t>some  </a:t>
            </a:r>
            <a:r>
              <a:rPr sz="2600" spc="-135" dirty="0">
                <a:latin typeface="Times New Roman"/>
                <a:cs typeface="Times New Roman"/>
              </a:rPr>
              <a:t>common applications </a:t>
            </a:r>
            <a:r>
              <a:rPr sz="2600" spc="-150" dirty="0">
                <a:latin typeface="Times New Roman"/>
                <a:cs typeface="Times New Roman"/>
              </a:rPr>
              <a:t>of</a:t>
            </a:r>
            <a:r>
              <a:rPr sz="2600" spc="70" dirty="0">
                <a:latin typeface="Times New Roman"/>
                <a:cs typeface="Times New Roman"/>
              </a:rPr>
              <a:t> </a:t>
            </a:r>
            <a:r>
              <a:rPr sz="2600" spc="-200" dirty="0">
                <a:latin typeface="Times New Roman"/>
                <a:cs typeface="Times New Roman"/>
              </a:rPr>
              <a:t>LAN.</a:t>
            </a:r>
            <a:endParaRPr sz="26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202438"/>
            <a:ext cx="91440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1" spc="-165" dirty="0">
                <a:latin typeface="Trebuchet MS"/>
                <a:cs typeface="Trebuchet MS"/>
              </a:rPr>
              <a:t>Demerits </a:t>
            </a:r>
            <a:r>
              <a:rPr b="1" spc="-210" dirty="0">
                <a:latin typeface="Trebuchet MS"/>
                <a:cs typeface="Trebuchet MS"/>
              </a:rPr>
              <a:t>of</a:t>
            </a:r>
            <a:r>
              <a:rPr b="1" spc="-335" dirty="0">
                <a:latin typeface="Trebuchet MS"/>
                <a:cs typeface="Trebuchet MS"/>
              </a:rPr>
              <a:t> </a:t>
            </a:r>
            <a:r>
              <a:rPr b="1" spc="-120" dirty="0">
                <a:latin typeface="Trebuchet MS"/>
                <a:cs typeface="Trebuchet MS"/>
              </a:rPr>
              <a:t>TCP/IP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93444" y="1433830"/>
            <a:ext cx="7058659" cy="26327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86385" marR="5080" indent="-273685">
              <a:lnSpc>
                <a:spcPct val="100000"/>
              </a:lnSpc>
              <a:spcBef>
                <a:spcPts val="105"/>
              </a:spcBef>
              <a:buClr>
                <a:srgbClr val="D24717"/>
              </a:buClr>
              <a:buSzPct val="84615"/>
              <a:buFont typeface="Arial"/>
              <a:buChar char=""/>
              <a:tabLst>
                <a:tab pos="287020" algn="l"/>
              </a:tabLst>
            </a:pPr>
            <a:r>
              <a:rPr sz="2600" spc="-150" dirty="0">
                <a:latin typeface="Times New Roman"/>
                <a:cs typeface="Times New Roman"/>
              </a:rPr>
              <a:t>In </a:t>
            </a:r>
            <a:r>
              <a:rPr sz="2600" spc="-70" dirty="0">
                <a:latin typeface="Times New Roman"/>
                <a:cs typeface="Times New Roman"/>
              </a:rPr>
              <a:t>this, </a:t>
            </a:r>
            <a:r>
              <a:rPr sz="2600" spc="-75" dirty="0">
                <a:latin typeface="Times New Roman"/>
                <a:cs typeface="Times New Roman"/>
              </a:rPr>
              <a:t>the </a:t>
            </a:r>
            <a:r>
              <a:rPr sz="2600" spc="-60" dirty="0">
                <a:latin typeface="Times New Roman"/>
                <a:cs typeface="Times New Roman"/>
              </a:rPr>
              <a:t>transport </a:t>
            </a:r>
            <a:r>
              <a:rPr sz="2600" spc="-150" dirty="0">
                <a:latin typeface="Times New Roman"/>
                <a:cs typeface="Times New Roman"/>
              </a:rPr>
              <a:t>layer </a:t>
            </a:r>
            <a:r>
              <a:rPr sz="2600" spc="-135" dirty="0">
                <a:latin typeface="Times New Roman"/>
                <a:cs typeface="Times New Roman"/>
              </a:rPr>
              <a:t>does </a:t>
            </a:r>
            <a:r>
              <a:rPr sz="2600" spc="-65" dirty="0">
                <a:latin typeface="Times New Roman"/>
                <a:cs typeface="Times New Roman"/>
              </a:rPr>
              <a:t>not </a:t>
            </a:r>
            <a:r>
              <a:rPr sz="2600" spc="-110" dirty="0">
                <a:latin typeface="Times New Roman"/>
                <a:cs typeface="Times New Roman"/>
              </a:rPr>
              <a:t>guarantee </a:t>
            </a:r>
            <a:r>
              <a:rPr sz="2600" spc="-120" dirty="0">
                <a:latin typeface="Times New Roman"/>
                <a:cs typeface="Times New Roman"/>
              </a:rPr>
              <a:t>delivery </a:t>
            </a:r>
            <a:r>
              <a:rPr sz="2600" spc="-340" dirty="0">
                <a:latin typeface="Times New Roman"/>
                <a:cs typeface="Times New Roman"/>
              </a:rPr>
              <a:t>of  </a:t>
            </a:r>
            <a:r>
              <a:rPr sz="2600" spc="-105" dirty="0">
                <a:latin typeface="Times New Roman"/>
                <a:cs typeface="Times New Roman"/>
              </a:rPr>
              <a:t>packets.</a:t>
            </a:r>
            <a:endParaRPr sz="2600">
              <a:latin typeface="Times New Roman"/>
              <a:cs typeface="Times New Roman"/>
            </a:endParaRPr>
          </a:p>
          <a:p>
            <a:pPr marL="286385" indent="-273685">
              <a:lnSpc>
                <a:spcPct val="100000"/>
              </a:lnSpc>
              <a:spcBef>
                <a:spcPts val="600"/>
              </a:spcBef>
              <a:buClr>
                <a:srgbClr val="D24717"/>
              </a:buClr>
              <a:buSzPct val="84615"/>
              <a:buFont typeface="Arial"/>
              <a:buChar char=""/>
              <a:tabLst>
                <a:tab pos="287020" algn="l"/>
              </a:tabLst>
            </a:pPr>
            <a:r>
              <a:rPr sz="2600" spc="-130" dirty="0">
                <a:latin typeface="Times New Roman"/>
                <a:cs typeface="Times New Roman"/>
              </a:rPr>
              <a:t>The </a:t>
            </a:r>
            <a:r>
              <a:rPr sz="2600" spc="-120" dirty="0">
                <a:latin typeface="Times New Roman"/>
                <a:cs typeface="Times New Roman"/>
              </a:rPr>
              <a:t>model </a:t>
            </a:r>
            <a:r>
              <a:rPr sz="2600" spc="-114" dirty="0">
                <a:latin typeface="Times New Roman"/>
                <a:cs typeface="Times New Roman"/>
              </a:rPr>
              <a:t>cannot </a:t>
            </a:r>
            <a:r>
              <a:rPr sz="2600" spc="-120" dirty="0">
                <a:latin typeface="Times New Roman"/>
                <a:cs typeface="Times New Roman"/>
              </a:rPr>
              <a:t>be </a:t>
            </a:r>
            <a:r>
              <a:rPr sz="2600" spc="-130" dirty="0">
                <a:latin typeface="Times New Roman"/>
                <a:cs typeface="Times New Roman"/>
              </a:rPr>
              <a:t>used </a:t>
            </a:r>
            <a:r>
              <a:rPr sz="2600" spc="-120" dirty="0">
                <a:latin typeface="Times New Roman"/>
                <a:cs typeface="Times New Roman"/>
              </a:rPr>
              <a:t>in </a:t>
            </a:r>
            <a:r>
              <a:rPr sz="2600" spc="-200" dirty="0">
                <a:latin typeface="Times New Roman"/>
                <a:cs typeface="Times New Roman"/>
              </a:rPr>
              <a:t>any </a:t>
            </a:r>
            <a:r>
              <a:rPr sz="2600" spc="-65" dirty="0">
                <a:latin typeface="Times New Roman"/>
                <a:cs typeface="Times New Roman"/>
              </a:rPr>
              <a:t>other </a:t>
            </a:r>
            <a:r>
              <a:rPr sz="2600" spc="-110" dirty="0">
                <a:latin typeface="Times New Roman"/>
                <a:cs typeface="Times New Roman"/>
              </a:rPr>
              <a:t>application.</a:t>
            </a:r>
            <a:endParaRPr sz="2600">
              <a:latin typeface="Times New Roman"/>
              <a:cs typeface="Times New Roman"/>
            </a:endParaRPr>
          </a:p>
          <a:p>
            <a:pPr marL="286385" indent="-273685">
              <a:lnSpc>
                <a:spcPct val="100000"/>
              </a:lnSpc>
              <a:spcBef>
                <a:spcPts val="600"/>
              </a:spcBef>
              <a:buClr>
                <a:srgbClr val="D24717"/>
              </a:buClr>
              <a:buSzPct val="84615"/>
              <a:buFont typeface="Arial"/>
              <a:buChar char=""/>
              <a:tabLst>
                <a:tab pos="287020" algn="l"/>
              </a:tabLst>
            </a:pPr>
            <a:r>
              <a:rPr sz="2600" spc="-150" dirty="0">
                <a:latin typeface="Times New Roman"/>
                <a:cs typeface="Times New Roman"/>
              </a:rPr>
              <a:t>Replacing </a:t>
            </a:r>
            <a:r>
              <a:rPr sz="2600" spc="-85" dirty="0">
                <a:latin typeface="Times New Roman"/>
                <a:cs typeface="Times New Roman"/>
              </a:rPr>
              <a:t>protocol </a:t>
            </a:r>
            <a:r>
              <a:rPr sz="2600" spc="-165" dirty="0">
                <a:latin typeface="Times New Roman"/>
                <a:cs typeface="Times New Roman"/>
              </a:rPr>
              <a:t>is </a:t>
            </a:r>
            <a:r>
              <a:rPr sz="2600" spc="-60" dirty="0">
                <a:latin typeface="Times New Roman"/>
                <a:cs typeface="Times New Roman"/>
              </a:rPr>
              <a:t>not</a:t>
            </a:r>
            <a:r>
              <a:rPr sz="2600" spc="120" dirty="0">
                <a:latin typeface="Times New Roman"/>
                <a:cs typeface="Times New Roman"/>
              </a:rPr>
              <a:t> </a:t>
            </a:r>
            <a:r>
              <a:rPr sz="2600" spc="-180" dirty="0">
                <a:latin typeface="Times New Roman"/>
                <a:cs typeface="Times New Roman"/>
              </a:rPr>
              <a:t>easy.</a:t>
            </a:r>
            <a:endParaRPr sz="2600">
              <a:latin typeface="Times New Roman"/>
              <a:cs typeface="Times New Roman"/>
            </a:endParaRPr>
          </a:p>
          <a:p>
            <a:pPr marL="286385" marR="445770" indent="-273685">
              <a:lnSpc>
                <a:spcPct val="100000"/>
              </a:lnSpc>
              <a:spcBef>
                <a:spcPts val="600"/>
              </a:spcBef>
              <a:buClr>
                <a:srgbClr val="D24717"/>
              </a:buClr>
              <a:buSzPct val="84615"/>
              <a:buFont typeface="Arial"/>
              <a:buChar char=""/>
              <a:tabLst>
                <a:tab pos="287020" algn="l"/>
              </a:tabLst>
            </a:pPr>
            <a:r>
              <a:rPr sz="2600" spc="-80" dirty="0">
                <a:latin typeface="Times New Roman"/>
                <a:cs typeface="Times New Roman"/>
              </a:rPr>
              <a:t>It </a:t>
            </a:r>
            <a:r>
              <a:rPr sz="2600" spc="-190" dirty="0">
                <a:latin typeface="Times New Roman"/>
                <a:cs typeface="Times New Roman"/>
              </a:rPr>
              <a:t>has </a:t>
            </a:r>
            <a:r>
              <a:rPr sz="2600" spc="-65" dirty="0">
                <a:latin typeface="Times New Roman"/>
                <a:cs typeface="Times New Roman"/>
              </a:rPr>
              <a:t>not </a:t>
            </a:r>
            <a:r>
              <a:rPr sz="2600" spc="-130" dirty="0">
                <a:latin typeface="Times New Roman"/>
                <a:cs typeface="Times New Roman"/>
              </a:rPr>
              <a:t>clearly </a:t>
            </a:r>
            <a:r>
              <a:rPr sz="2600" spc="-110" dirty="0">
                <a:latin typeface="Times New Roman"/>
                <a:cs typeface="Times New Roman"/>
              </a:rPr>
              <a:t>separated </a:t>
            </a:r>
            <a:r>
              <a:rPr sz="2600" spc="-95" dirty="0">
                <a:latin typeface="Times New Roman"/>
                <a:cs typeface="Times New Roman"/>
              </a:rPr>
              <a:t>its services, </a:t>
            </a:r>
            <a:r>
              <a:rPr sz="2600" spc="-114" dirty="0">
                <a:latin typeface="Times New Roman"/>
                <a:cs typeface="Times New Roman"/>
              </a:rPr>
              <a:t>interfaces </a:t>
            </a:r>
            <a:r>
              <a:rPr sz="2600" spc="-505" dirty="0">
                <a:latin typeface="Times New Roman"/>
                <a:cs typeface="Times New Roman"/>
              </a:rPr>
              <a:t>and  </a:t>
            </a:r>
            <a:r>
              <a:rPr sz="2600" spc="-85" dirty="0">
                <a:latin typeface="Times New Roman"/>
                <a:cs typeface="Times New Roman"/>
              </a:rPr>
              <a:t>protocols.</a:t>
            </a:r>
            <a:endParaRPr sz="2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274638"/>
            <a:ext cx="9144000" cy="9977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marR="5080">
              <a:lnSpc>
                <a:spcPct val="100000"/>
              </a:lnSpc>
              <a:spcBef>
                <a:spcPts val="100"/>
              </a:spcBef>
            </a:pPr>
            <a:r>
              <a:rPr sz="3200" b="1" spc="-150" dirty="0">
                <a:latin typeface="Trebuchet MS"/>
                <a:cs typeface="Trebuchet MS"/>
              </a:rPr>
              <a:t>Comparison </a:t>
            </a:r>
            <a:r>
              <a:rPr sz="3200" b="1" spc="-210" dirty="0">
                <a:latin typeface="Trebuchet MS"/>
                <a:cs typeface="Trebuchet MS"/>
              </a:rPr>
              <a:t>of </a:t>
            </a:r>
            <a:r>
              <a:rPr sz="3200" b="1" spc="-45" dirty="0">
                <a:latin typeface="Trebuchet MS"/>
                <a:cs typeface="Trebuchet MS"/>
              </a:rPr>
              <a:t>OSI </a:t>
            </a:r>
            <a:r>
              <a:rPr sz="3200" b="1" spc="-204" dirty="0">
                <a:latin typeface="Trebuchet MS"/>
                <a:cs typeface="Trebuchet MS"/>
              </a:rPr>
              <a:t>Reference</a:t>
            </a:r>
            <a:r>
              <a:rPr sz="3200" b="1" spc="-480" dirty="0">
                <a:latin typeface="Trebuchet MS"/>
                <a:cs typeface="Trebuchet MS"/>
              </a:rPr>
              <a:t> </a:t>
            </a:r>
            <a:r>
              <a:rPr sz="3200" b="1" spc="-105" dirty="0">
                <a:latin typeface="Trebuchet MS"/>
                <a:cs typeface="Trebuchet MS"/>
              </a:rPr>
              <a:t>Model  </a:t>
            </a:r>
            <a:r>
              <a:rPr sz="3200" b="1" spc="-110" dirty="0">
                <a:latin typeface="Trebuchet MS"/>
                <a:cs typeface="Trebuchet MS"/>
              </a:rPr>
              <a:t>and </a:t>
            </a:r>
            <a:r>
              <a:rPr sz="3200" b="1" spc="-120" dirty="0">
                <a:latin typeface="Trebuchet MS"/>
                <a:cs typeface="Trebuchet MS"/>
              </a:rPr>
              <a:t>TCP/IP </a:t>
            </a:r>
            <a:r>
              <a:rPr sz="3200" b="1" spc="-204" dirty="0">
                <a:latin typeface="Trebuchet MS"/>
                <a:cs typeface="Trebuchet MS"/>
              </a:rPr>
              <a:t>Reference</a:t>
            </a:r>
            <a:r>
              <a:rPr sz="3200" b="1" spc="-440" dirty="0">
                <a:latin typeface="Trebuchet MS"/>
                <a:cs typeface="Trebuchet MS"/>
              </a:rPr>
              <a:t> </a:t>
            </a:r>
            <a:r>
              <a:rPr sz="3200" b="1" spc="-105" dirty="0">
                <a:latin typeface="Trebuchet MS"/>
                <a:cs typeface="Trebuchet MS"/>
              </a:rPr>
              <a:t>Model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908050" y="1441450"/>
          <a:ext cx="7772400" cy="53111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86200"/>
                <a:gridCol w="3886200"/>
              </a:tblGrid>
              <a:tr h="639445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1190"/>
                        </a:spcBef>
                      </a:pPr>
                      <a:r>
                        <a:rPr sz="1800" b="1" spc="-40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OSI(Open System</a:t>
                      </a:r>
                      <a:r>
                        <a:rPr sz="1800" b="1" spc="-50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b="1" spc="15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Interconnection)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1511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D24717"/>
                    </a:solidFill>
                  </a:tcPr>
                </a:tc>
                <a:tc>
                  <a:txBody>
                    <a:bodyPr/>
                    <a:lstStyle/>
                    <a:p>
                      <a:pPr marL="98425" marR="911860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1800" b="1" spc="-40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TCP/IP(Transmission </a:t>
                      </a:r>
                      <a:r>
                        <a:rPr sz="1800" b="1" spc="-15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Control  </a:t>
                      </a:r>
                      <a:r>
                        <a:rPr sz="1800" b="1" spc="10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Protocol </a:t>
                      </a:r>
                      <a:r>
                        <a:rPr sz="1800" b="1" spc="455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/</a:t>
                      </a:r>
                      <a:r>
                        <a:rPr sz="1800" b="1" spc="-190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b="1" spc="5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Internet </a:t>
                      </a:r>
                      <a:r>
                        <a:rPr sz="1800" b="1" spc="15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Protocol)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139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D24717"/>
                    </a:solidFill>
                  </a:tcPr>
                </a:tc>
              </a:tr>
              <a:tr h="14630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950">
                        <a:latin typeface="Times New Roman"/>
                        <a:cs typeface="Times New Roman"/>
                      </a:endParaRPr>
                    </a:p>
                    <a:p>
                      <a:pPr marL="97790" marR="102870">
                        <a:lnSpc>
                          <a:spcPct val="100000"/>
                        </a:lnSpc>
                      </a:pPr>
                      <a:r>
                        <a:rPr sz="1800" dirty="0">
                          <a:latin typeface="Times New Roman"/>
                          <a:cs typeface="Times New Roman"/>
                        </a:rPr>
                        <a:t>1. </a:t>
                      </a:r>
                      <a:r>
                        <a:rPr sz="1800" spc="-125" dirty="0">
                          <a:latin typeface="Times New Roman"/>
                          <a:cs typeface="Times New Roman"/>
                        </a:rPr>
                        <a:t>OSI </a:t>
                      </a:r>
                      <a:r>
                        <a:rPr sz="1800" spc="-114" dirty="0">
                          <a:latin typeface="Times New Roman"/>
                          <a:cs typeface="Times New Roman"/>
                        </a:rPr>
                        <a:t>is </a:t>
                      </a:r>
                      <a:r>
                        <a:rPr sz="1800" spc="-145" dirty="0">
                          <a:latin typeface="Times New Roman"/>
                          <a:cs typeface="Times New Roman"/>
                        </a:rPr>
                        <a:t>a </a:t>
                      </a:r>
                      <a:r>
                        <a:rPr sz="1800" spc="-55" dirty="0">
                          <a:latin typeface="Times New Roman"/>
                          <a:cs typeface="Times New Roman"/>
                        </a:rPr>
                        <a:t>generic, protocol </a:t>
                      </a:r>
                      <a:r>
                        <a:rPr sz="1800" spc="-65" dirty="0">
                          <a:latin typeface="Times New Roman"/>
                          <a:cs typeface="Times New Roman"/>
                        </a:rPr>
                        <a:t>independent  </a:t>
                      </a:r>
                      <a:r>
                        <a:rPr sz="1800" spc="-60" dirty="0">
                          <a:latin typeface="Times New Roman"/>
                          <a:cs typeface="Times New Roman"/>
                        </a:rPr>
                        <a:t>standard, </a:t>
                      </a:r>
                      <a:r>
                        <a:rPr sz="1800" spc="-90" dirty="0">
                          <a:latin typeface="Times New Roman"/>
                          <a:cs typeface="Times New Roman"/>
                        </a:rPr>
                        <a:t>acting </a:t>
                      </a:r>
                      <a:r>
                        <a:rPr sz="1800" spc="-145" dirty="0">
                          <a:latin typeface="Times New Roman"/>
                          <a:cs typeface="Times New Roman"/>
                        </a:rPr>
                        <a:t>as a </a:t>
                      </a:r>
                      <a:r>
                        <a:rPr sz="1800" spc="-90" dirty="0">
                          <a:latin typeface="Times New Roman"/>
                          <a:cs typeface="Times New Roman"/>
                        </a:rPr>
                        <a:t>communication </a:t>
                      </a:r>
                      <a:r>
                        <a:rPr sz="1800" spc="-120" dirty="0">
                          <a:latin typeface="Times New Roman"/>
                          <a:cs typeface="Times New Roman"/>
                        </a:rPr>
                        <a:t>gateway  </a:t>
                      </a:r>
                      <a:r>
                        <a:rPr sz="1800" spc="-75" dirty="0">
                          <a:latin typeface="Times New Roman"/>
                          <a:cs typeface="Times New Roman"/>
                        </a:rPr>
                        <a:t>between </a:t>
                      </a:r>
                      <a:r>
                        <a:rPr sz="1800" spc="-55" dirty="0">
                          <a:latin typeface="Times New Roman"/>
                          <a:cs typeface="Times New Roman"/>
                        </a:rPr>
                        <a:t>the </a:t>
                      </a:r>
                      <a:r>
                        <a:rPr sz="1800" spc="-65" dirty="0">
                          <a:latin typeface="Times New Roman"/>
                          <a:cs typeface="Times New Roman"/>
                        </a:rPr>
                        <a:t>network </a:t>
                      </a:r>
                      <a:r>
                        <a:rPr sz="1800" spc="-100" dirty="0">
                          <a:latin typeface="Times New Roman"/>
                          <a:cs typeface="Times New Roman"/>
                        </a:rPr>
                        <a:t>and </a:t>
                      </a:r>
                      <a:r>
                        <a:rPr sz="1800" spc="-75" dirty="0">
                          <a:latin typeface="Times New Roman"/>
                          <a:cs typeface="Times New Roman"/>
                        </a:rPr>
                        <a:t>end</a:t>
                      </a:r>
                      <a:r>
                        <a:rPr sz="1800" spc="-4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-70" dirty="0">
                          <a:latin typeface="Times New Roman"/>
                          <a:cs typeface="Times New Roman"/>
                        </a:rPr>
                        <a:t>user.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8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CFCC"/>
                    </a:solidFill>
                  </a:tcPr>
                </a:tc>
                <a:tc>
                  <a:txBody>
                    <a:bodyPr/>
                    <a:lstStyle/>
                    <a:p>
                      <a:pPr marL="98425" marR="242570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1800" spc="-5" dirty="0">
                          <a:latin typeface="Times New Roman"/>
                          <a:cs typeface="Times New Roman"/>
                        </a:rPr>
                        <a:t>1.TCP/IP </a:t>
                      </a:r>
                      <a:r>
                        <a:rPr sz="1800" spc="-85" dirty="0">
                          <a:latin typeface="Times New Roman"/>
                          <a:cs typeface="Times New Roman"/>
                        </a:rPr>
                        <a:t>model </a:t>
                      </a:r>
                      <a:r>
                        <a:rPr sz="1800" spc="-120" dirty="0">
                          <a:latin typeface="Times New Roman"/>
                          <a:cs typeface="Times New Roman"/>
                        </a:rPr>
                        <a:t>is </a:t>
                      </a:r>
                      <a:r>
                        <a:rPr sz="1800" spc="-105" dirty="0">
                          <a:latin typeface="Times New Roman"/>
                          <a:cs typeface="Times New Roman"/>
                        </a:rPr>
                        <a:t>based </a:t>
                      </a:r>
                      <a:r>
                        <a:rPr sz="1800" spc="-75" dirty="0">
                          <a:latin typeface="Times New Roman"/>
                          <a:cs typeface="Times New Roman"/>
                        </a:rPr>
                        <a:t>on </a:t>
                      </a:r>
                      <a:r>
                        <a:rPr sz="1800" spc="-80" dirty="0">
                          <a:latin typeface="Times New Roman"/>
                          <a:cs typeface="Times New Roman"/>
                        </a:rPr>
                        <a:t>standard  </a:t>
                      </a:r>
                      <a:r>
                        <a:rPr sz="1800" spc="-65" dirty="0">
                          <a:latin typeface="Times New Roman"/>
                          <a:cs typeface="Times New Roman"/>
                        </a:rPr>
                        <a:t>protocols </a:t>
                      </a:r>
                      <a:r>
                        <a:rPr sz="1800" spc="-75" dirty="0">
                          <a:latin typeface="Times New Roman"/>
                          <a:cs typeface="Times New Roman"/>
                        </a:rPr>
                        <a:t>around </a:t>
                      </a:r>
                      <a:r>
                        <a:rPr sz="1800" spc="-100" dirty="0">
                          <a:latin typeface="Times New Roman"/>
                          <a:cs typeface="Times New Roman"/>
                        </a:rPr>
                        <a:t>which </a:t>
                      </a:r>
                      <a:r>
                        <a:rPr sz="1800" spc="-55" dirty="0">
                          <a:latin typeface="Times New Roman"/>
                          <a:cs typeface="Times New Roman"/>
                        </a:rPr>
                        <a:t>the </a:t>
                      </a:r>
                      <a:r>
                        <a:rPr sz="1800" spc="-40" dirty="0">
                          <a:latin typeface="Times New Roman"/>
                          <a:cs typeface="Times New Roman"/>
                        </a:rPr>
                        <a:t>Internet </a:t>
                      </a:r>
                      <a:r>
                        <a:rPr sz="1800" spc="-130" dirty="0">
                          <a:latin typeface="Times New Roman"/>
                          <a:cs typeface="Times New Roman"/>
                        </a:rPr>
                        <a:t>has  </a:t>
                      </a:r>
                      <a:r>
                        <a:rPr sz="1800" spc="-70" dirty="0">
                          <a:latin typeface="Times New Roman"/>
                          <a:cs typeface="Times New Roman"/>
                        </a:rPr>
                        <a:t>developed. </a:t>
                      </a:r>
                      <a:r>
                        <a:rPr sz="1800" spc="-55" dirty="0">
                          <a:latin typeface="Times New Roman"/>
                          <a:cs typeface="Times New Roman"/>
                        </a:rPr>
                        <a:t>It </a:t>
                      </a:r>
                      <a:r>
                        <a:rPr sz="1800" spc="-114" dirty="0">
                          <a:latin typeface="Times New Roman"/>
                          <a:cs typeface="Times New Roman"/>
                        </a:rPr>
                        <a:t>is </a:t>
                      </a:r>
                      <a:r>
                        <a:rPr sz="1800" spc="-145" dirty="0">
                          <a:latin typeface="Times New Roman"/>
                          <a:cs typeface="Times New Roman"/>
                        </a:rPr>
                        <a:t>a </a:t>
                      </a:r>
                      <a:r>
                        <a:rPr sz="1800" spc="-90" dirty="0">
                          <a:latin typeface="Times New Roman"/>
                          <a:cs typeface="Times New Roman"/>
                        </a:rPr>
                        <a:t>communication </a:t>
                      </a:r>
                      <a:r>
                        <a:rPr sz="1800" spc="-40" dirty="0">
                          <a:latin typeface="Times New Roman"/>
                          <a:cs typeface="Times New Roman"/>
                        </a:rPr>
                        <a:t>protocol,  </a:t>
                      </a:r>
                      <a:r>
                        <a:rPr sz="1800" spc="-100" dirty="0">
                          <a:latin typeface="Times New Roman"/>
                          <a:cs typeface="Times New Roman"/>
                        </a:rPr>
                        <a:t>which </a:t>
                      </a:r>
                      <a:r>
                        <a:rPr sz="1800" spc="-110" dirty="0">
                          <a:latin typeface="Times New Roman"/>
                          <a:cs typeface="Times New Roman"/>
                        </a:rPr>
                        <a:t>allows </a:t>
                      </a:r>
                      <a:r>
                        <a:rPr sz="1800" spc="-75" dirty="0">
                          <a:latin typeface="Times New Roman"/>
                          <a:cs typeface="Times New Roman"/>
                        </a:rPr>
                        <a:t>connection </a:t>
                      </a:r>
                      <a:r>
                        <a:rPr sz="1800" spc="-105" dirty="0">
                          <a:latin typeface="Times New Roman"/>
                          <a:cs typeface="Times New Roman"/>
                        </a:rPr>
                        <a:t>of </a:t>
                      </a:r>
                      <a:r>
                        <a:rPr sz="1800" spc="-90" dirty="0">
                          <a:latin typeface="Times New Roman"/>
                          <a:cs typeface="Times New Roman"/>
                        </a:rPr>
                        <a:t>hosts over </a:t>
                      </a:r>
                      <a:r>
                        <a:rPr sz="1800" spc="-145" dirty="0">
                          <a:latin typeface="Times New Roman"/>
                          <a:cs typeface="Times New Roman"/>
                        </a:rPr>
                        <a:t>a  </a:t>
                      </a:r>
                      <a:r>
                        <a:rPr sz="1800" spc="-50" dirty="0">
                          <a:latin typeface="Times New Roman"/>
                          <a:cs typeface="Times New Roman"/>
                        </a:rPr>
                        <a:t>network.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139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CFCC"/>
                    </a:solidFill>
                  </a:tcPr>
                </a:tc>
              </a:tr>
              <a:tr h="913765">
                <a:tc>
                  <a:txBody>
                    <a:bodyPr/>
                    <a:lstStyle/>
                    <a:p>
                      <a:pPr marL="97790" marR="883285">
                        <a:lnSpc>
                          <a:spcPct val="100000"/>
                        </a:lnSpc>
                        <a:spcBef>
                          <a:spcPts val="1195"/>
                        </a:spcBef>
                      </a:pPr>
                      <a:r>
                        <a:rPr sz="1800" dirty="0">
                          <a:latin typeface="Times New Roman"/>
                          <a:cs typeface="Times New Roman"/>
                        </a:rPr>
                        <a:t>2. </a:t>
                      </a:r>
                      <a:r>
                        <a:rPr sz="1800" spc="-105" dirty="0">
                          <a:latin typeface="Times New Roman"/>
                          <a:cs typeface="Times New Roman"/>
                        </a:rPr>
                        <a:t>In </a:t>
                      </a:r>
                      <a:r>
                        <a:rPr sz="1800" spc="-125" dirty="0">
                          <a:latin typeface="Times New Roman"/>
                          <a:cs typeface="Times New Roman"/>
                        </a:rPr>
                        <a:t>OSI </a:t>
                      </a:r>
                      <a:r>
                        <a:rPr sz="1800" spc="-80" dirty="0">
                          <a:latin typeface="Times New Roman"/>
                          <a:cs typeface="Times New Roman"/>
                        </a:rPr>
                        <a:t>model </a:t>
                      </a:r>
                      <a:r>
                        <a:rPr sz="1800" spc="-55" dirty="0">
                          <a:latin typeface="Times New Roman"/>
                          <a:cs typeface="Times New Roman"/>
                        </a:rPr>
                        <a:t>the </a:t>
                      </a:r>
                      <a:r>
                        <a:rPr sz="1800" spc="-40" dirty="0">
                          <a:latin typeface="Times New Roman"/>
                          <a:cs typeface="Times New Roman"/>
                        </a:rPr>
                        <a:t>transport</a:t>
                      </a:r>
                      <a:r>
                        <a:rPr sz="1800" spc="-100" dirty="0">
                          <a:latin typeface="Times New Roman"/>
                          <a:cs typeface="Times New Roman"/>
                        </a:rPr>
                        <a:t> layer  </a:t>
                      </a:r>
                      <a:r>
                        <a:rPr sz="1800" spc="-85" dirty="0">
                          <a:latin typeface="Times New Roman"/>
                          <a:cs typeface="Times New Roman"/>
                        </a:rPr>
                        <a:t>guarantees </a:t>
                      </a:r>
                      <a:r>
                        <a:rPr sz="1800" spc="-55" dirty="0">
                          <a:latin typeface="Times New Roman"/>
                          <a:cs typeface="Times New Roman"/>
                        </a:rPr>
                        <a:t>the </a:t>
                      </a:r>
                      <a:r>
                        <a:rPr sz="1800" spc="-85" dirty="0">
                          <a:latin typeface="Times New Roman"/>
                          <a:cs typeface="Times New Roman"/>
                        </a:rPr>
                        <a:t>delivery </a:t>
                      </a:r>
                      <a:r>
                        <a:rPr sz="1800" spc="-105" dirty="0">
                          <a:latin typeface="Times New Roman"/>
                          <a:cs typeface="Times New Roman"/>
                        </a:rPr>
                        <a:t>of</a:t>
                      </a:r>
                      <a:r>
                        <a:rPr sz="1800" spc="-5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-70" dirty="0">
                          <a:latin typeface="Times New Roman"/>
                          <a:cs typeface="Times New Roman"/>
                        </a:rPr>
                        <a:t>packets.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1517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7E9E7"/>
                    </a:solidFill>
                  </a:tcPr>
                </a:tc>
                <a:tc>
                  <a:txBody>
                    <a:bodyPr/>
                    <a:lstStyle/>
                    <a:p>
                      <a:pPr marL="98425" marR="133985">
                        <a:lnSpc>
                          <a:spcPct val="100000"/>
                        </a:lnSpc>
                        <a:spcBef>
                          <a:spcPts val="115"/>
                        </a:spcBef>
                      </a:pPr>
                      <a:r>
                        <a:rPr sz="1800" dirty="0">
                          <a:latin typeface="Times New Roman"/>
                          <a:cs typeface="Times New Roman"/>
                        </a:rPr>
                        <a:t>2. </a:t>
                      </a:r>
                      <a:r>
                        <a:rPr sz="1800" spc="-105" dirty="0">
                          <a:latin typeface="Times New Roman"/>
                          <a:cs typeface="Times New Roman"/>
                        </a:rPr>
                        <a:t>In </a:t>
                      </a:r>
                      <a:r>
                        <a:rPr sz="1800" spc="-25" dirty="0">
                          <a:latin typeface="Times New Roman"/>
                          <a:cs typeface="Times New Roman"/>
                        </a:rPr>
                        <a:t>TCP/IP </a:t>
                      </a:r>
                      <a:r>
                        <a:rPr sz="1800" spc="-85" dirty="0">
                          <a:latin typeface="Times New Roman"/>
                          <a:cs typeface="Times New Roman"/>
                        </a:rPr>
                        <a:t>model </a:t>
                      </a:r>
                      <a:r>
                        <a:rPr sz="1800" spc="-55" dirty="0">
                          <a:latin typeface="Times New Roman"/>
                          <a:cs typeface="Times New Roman"/>
                        </a:rPr>
                        <a:t>the </a:t>
                      </a:r>
                      <a:r>
                        <a:rPr sz="1800" spc="-40" dirty="0">
                          <a:latin typeface="Times New Roman"/>
                          <a:cs typeface="Times New Roman"/>
                        </a:rPr>
                        <a:t>transport</a:t>
                      </a:r>
                      <a:r>
                        <a:rPr sz="1800" spc="-3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-100" dirty="0">
                          <a:latin typeface="Times New Roman"/>
                          <a:cs typeface="Times New Roman"/>
                        </a:rPr>
                        <a:t>layer </a:t>
                      </a:r>
                      <a:r>
                        <a:rPr sz="1800" spc="-90" dirty="0">
                          <a:latin typeface="Times New Roman"/>
                          <a:cs typeface="Times New Roman"/>
                        </a:rPr>
                        <a:t>does  </a:t>
                      </a:r>
                      <a:r>
                        <a:rPr sz="1800" spc="-45" dirty="0">
                          <a:latin typeface="Times New Roman"/>
                          <a:cs typeface="Times New Roman"/>
                        </a:rPr>
                        <a:t>not </a:t>
                      </a:r>
                      <a:r>
                        <a:rPr sz="1800" spc="-85" dirty="0">
                          <a:latin typeface="Times New Roman"/>
                          <a:cs typeface="Times New Roman"/>
                        </a:rPr>
                        <a:t>guarantees delivery </a:t>
                      </a:r>
                      <a:r>
                        <a:rPr sz="1800" spc="-105" dirty="0">
                          <a:latin typeface="Times New Roman"/>
                          <a:cs typeface="Times New Roman"/>
                        </a:rPr>
                        <a:t>of </a:t>
                      </a:r>
                      <a:r>
                        <a:rPr sz="1800" spc="-70" dirty="0">
                          <a:latin typeface="Times New Roman"/>
                          <a:cs typeface="Times New Roman"/>
                        </a:rPr>
                        <a:t>packets. </a:t>
                      </a:r>
                      <a:r>
                        <a:rPr sz="1800" spc="-90" dirty="0">
                          <a:latin typeface="Times New Roman"/>
                          <a:cs typeface="Times New Roman"/>
                        </a:rPr>
                        <a:t>Still </a:t>
                      </a:r>
                      <a:r>
                        <a:rPr sz="1800" spc="-55" dirty="0">
                          <a:latin typeface="Times New Roman"/>
                          <a:cs typeface="Times New Roman"/>
                        </a:rPr>
                        <a:t>the  </a:t>
                      </a:r>
                      <a:r>
                        <a:rPr sz="1800" spc="-25" dirty="0">
                          <a:latin typeface="Times New Roman"/>
                          <a:cs typeface="Times New Roman"/>
                        </a:rPr>
                        <a:t>TCP/IP </a:t>
                      </a:r>
                      <a:r>
                        <a:rPr sz="1800" spc="-80" dirty="0">
                          <a:latin typeface="Times New Roman"/>
                          <a:cs typeface="Times New Roman"/>
                        </a:rPr>
                        <a:t>model </a:t>
                      </a:r>
                      <a:r>
                        <a:rPr sz="1800" spc="-120" dirty="0">
                          <a:latin typeface="Times New Roman"/>
                          <a:cs typeface="Times New Roman"/>
                        </a:rPr>
                        <a:t>is </a:t>
                      </a:r>
                      <a:r>
                        <a:rPr sz="1800" spc="-60" dirty="0">
                          <a:latin typeface="Times New Roman"/>
                          <a:cs typeface="Times New Roman"/>
                        </a:rPr>
                        <a:t>more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-65" dirty="0">
                          <a:latin typeface="Times New Roman"/>
                          <a:cs typeface="Times New Roman"/>
                        </a:rPr>
                        <a:t>reliable.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146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7E9E7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1800" dirty="0">
                          <a:latin typeface="Times New Roman"/>
                          <a:cs typeface="Times New Roman"/>
                        </a:rPr>
                        <a:t>3. </a:t>
                      </a:r>
                      <a:r>
                        <a:rPr sz="1800" spc="-114" dirty="0">
                          <a:latin typeface="Times New Roman"/>
                          <a:cs typeface="Times New Roman"/>
                        </a:rPr>
                        <a:t>Follows </a:t>
                      </a:r>
                      <a:r>
                        <a:rPr sz="1800" spc="-70" dirty="0">
                          <a:latin typeface="Times New Roman"/>
                          <a:cs typeface="Times New Roman"/>
                        </a:rPr>
                        <a:t>vertical</a:t>
                      </a:r>
                      <a:r>
                        <a:rPr sz="1800" spc="-14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-70" dirty="0">
                          <a:latin typeface="Times New Roman"/>
                          <a:cs typeface="Times New Roman"/>
                        </a:rPr>
                        <a:t>approach.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171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CFCC"/>
                    </a:solidFill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1800" dirty="0">
                          <a:latin typeface="Times New Roman"/>
                          <a:cs typeface="Times New Roman"/>
                        </a:rPr>
                        <a:t>3. </a:t>
                      </a:r>
                      <a:r>
                        <a:rPr sz="1800" spc="-114" dirty="0">
                          <a:latin typeface="Times New Roman"/>
                          <a:cs typeface="Times New Roman"/>
                        </a:rPr>
                        <a:t>Follows </a:t>
                      </a:r>
                      <a:r>
                        <a:rPr sz="1800" spc="-70" dirty="0">
                          <a:latin typeface="Times New Roman"/>
                          <a:cs typeface="Times New Roman"/>
                        </a:rPr>
                        <a:t>horizontal</a:t>
                      </a:r>
                      <a:r>
                        <a:rPr sz="1800" spc="-13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-70" dirty="0">
                          <a:latin typeface="Times New Roman"/>
                          <a:cs typeface="Times New Roman"/>
                        </a:rPr>
                        <a:t>approach.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171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CFCC"/>
                    </a:solidFill>
                  </a:tcPr>
                </a:tc>
              </a:tr>
              <a:tr h="639445">
                <a:tc>
                  <a:txBody>
                    <a:bodyPr/>
                    <a:lstStyle/>
                    <a:p>
                      <a:pPr marL="97790" marR="426084">
                        <a:lnSpc>
                          <a:spcPct val="100000"/>
                        </a:lnSpc>
                        <a:spcBef>
                          <a:spcPts val="114"/>
                        </a:spcBef>
                      </a:pPr>
                      <a:r>
                        <a:rPr sz="1800" dirty="0">
                          <a:latin typeface="Times New Roman"/>
                          <a:cs typeface="Times New Roman"/>
                        </a:rPr>
                        <a:t>4. </a:t>
                      </a:r>
                      <a:r>
                        <a:rPr sz="1800" spc="-125" dirty="0">
                          <a:latin typeface="Times New Roman"/>
                          <a:cs typeface="Times New Roman"/>
                        </a:rPr>
                        <a:t>OSI </a:t>
                      </a:r>
                      <a:r>
                        <a:rPr sz="1800" spc="-80" dirty="0">
                          <a:latin typeface="Times New Roman"/>
                          <a:cs typeface="Times New Roman"/>
                        </a:rPr>
                        <a:t>model </a:t>
                      </a:r>
                      <a:r>
                        <a:rPr sz="1800" spc="-135" dirty="0">
                          <a:latin typeface="Times New Roman"/>
                          <a:cs typeface="Times New Roman"/>
                        </a:rPr>
                        <a:t>has </a:t>
                      </a:r>
                      <a:r>
                        <a:rPr sz="1800" spc="-145" dirty="0">
                          <a:latin typeface="Times New Roman"/>
                          <a:cs typeface="Times New Roman"/>
                        </a:rPr>
                        <a:t>a </a:t>
                      </a:r>
                      <a:r>
                        <a:rPr sz="1800" spc="-75" dirty="0">
                          <a:latin typeface="Times New Roman"/>
                          <a:cs typeface="Times New Roman"/>
                        </a:rPr>
                        <a:t>separate </a:t>
                      </a:r>
                      <a:r>
                        <a:rPr sz="1800" spc="-65" dirty="0">
                          <a:latin typeface="Times New Roman"/>
                          <a:cs typeface="Times New Roman"/>
                        </a:rPr>
                        <a:t>Presentation  </a:t>
                      </a:r>
                      <a:r>
                        <a:rPr sz="1800" spc="-100" dirty="0">
                          <a:latin typeface="Times New Roman"/>
                          <a:cs typeface="Times New Roman"/>
                        </a:rPr>
                        <a:t>layer and </a:t>
                      </a:r>
                      <a:r>
                        <a:rPr sz="1800" spc="-120" dirty="0">
                          <a:latin typeface="Times New Roman"/>
                          <a:cs typeface="Times New Roman"/>
                        </a:rPr>
                        <a:t>Session</a:t>
                      </a:r>
                      <a:r>
                        <a:rPr sz="1800" spc="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-95" dirty="0">
                          <a:latin typeface="Times New Roman"/>
                          <a:cs typeface="Times New Roman"/>
                        </a:rPr>
                        <a:t>layer.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1460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7E9E7"/>
                    </a:solidFill>
                  </a:tcPr>
                </a:tc>
                <a:tc>
                  <a:txBody>
                    <a:bodyPr/>
                    <a:lstStyle/>
                    <a:p>
                      <a:pPr marL="98425" marR="901700">
                        <a:lnSpc>
                          <a:spcPct val="100000"/>
                        </a:lnSpc>
                        <a:spcBef>
                          <a:spcPts val="114"/>
                        </a:spcBef>
                      </a:pPr>
                      <a:r>
                        <a:rPr sz="1800" spc="-5" dirty="0">
                          <a:latin typeface="Times New Roman"/>
                          <a:cs typeface="Times New Roman"/>
                        </a:rPr>
                        <a:t>4.TCP/IP </a:t>
                      </a:r>
                      <a:r>
                        <a:rPr sz="1800" spc="-90" dirty="0">
                          <a:latin typeface="Times New Roman"/>
                          <a:cs typeface="Times New Roman"/>
                        </a:rPr>
                        <a:t>does </a:t>
                      </a:r>
                      <a:r>
                        <a:rPr sz="1800" spc="-45" dirty="0">
                          <a:latin typeface="Times New Roman"/>
                          <a:cs typeface="Times New Roman"/>
                        </a:rPr>
                        <a:t>not </a:t>
                      </a:r>
                      <a:r>
                        <a:rPr sz="1800" spc="-140" dirty="0">
                          <a:latin typeface="Times New Roman"/>
                          <a:cs typeface="Times New Roman"/>
                        </a:rPr>
                        <a:t>have </a:t>
                      </a:r>
                      <a:r>
                        <a:rPr sz="1800" spc="-145" dirty="0">
                          <a:latin typeface="Times New Roman"/>
                          <a:cs typeface="Times New Roman"/>
                        </a:rPr>
                        <a:t>a </a:t>
                      </a:r>
                      <a:r>
                        <a:rPr sz="1800" spc="-75" dirty="0">
                          <a:latin typeface="Times New Roman"/>
                          <a:cs typeface="Times New Roman"/>
                        </a:rPr>
                        <a:t>separate  </a:t>
                      </a:r>
                      <a:r>
                        <a:rPr sz="1800" spc="-65" dirty="0">
                          <a:latin typeface="Times New Roman"/>
                          <a:cs typeface="Times New Roman"/>
                        </a:rPr>
                        <a:t>Presentation </a:t>
                      </a:r>
                      <a:r>
                        <a:rPr sz="1800" spc="-100" dirty="0">
                          <a:latin typeface="Times New Roman"/>
                          <a:cs typeface="Times New Roman"/>
                        </a:rPr>
                        <a:t>layer </a:t>
                      </a:r>
                      <a:r>
                        <a:rPr sz="1800" spc="-30" dirty="0">
                          <a:latin typeface="Times New Roman"/>
                          <a:cs typeface="Times New Roman"/>
                        </a:rPr>
                        <a:t>or </a:t>
                      </a:r>
                      <a:r>
                        <a:rPr sz="1800" spc="-120" dirty="0">
                          <a:latin typeface="Times New Roman"/>
                          <a:cs typeface="Times New Roman"/>
                        </a:rPr>
                        <a:t>Session </a:t>
                      </a:r>
                      <a:r>
                        <a:rPr sz="1800" spc="-95" dirty="0">
                          <a:latin typeface="Times New Roman"/>
                          <a:cs typeface="Times New Roman"/>
                        </a:rPr>
                        <a:t>layer.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1460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7E9E7"/>
                    </a:solidFill>
                  </a:tcPr>
                </a:tc>
              </a:tr>
              <a:tr h="914400">
                <a:tc>
                  <a:txBody>
                    <a:bodyPr/>
                    <a:lstStyle/>
                    <a:p>
                      <a:pPr marL="97790" marR="89535">
                        <a:lnSpc>
                          <a:spcPct val="100000"/>
                        </a:lnSpc>
                        <a:spcBef>
                          <a:spcPts val="114"/>
                        </a:spcBef>
                      </a:pPr>
                      <a:r>
                        <a:rPr sz="1800" dirty="0">
                          <a:latin typeface="Times New Roman"/>
                          <a:cs typeface="Times New Roman"/>
                        </a:rPr>
                        <a:t>5. </a:t>
                      </a:r>
                      <a:r>
                        <a:rPr sz="1800" spc="-130" dirty="0">
                          <a:latin typeface="Times New Roman"/>
                          <a:cs typeface="Times New Roman"/>
                        </a:rPr>
                        <a:t>OSI </a:t>
                      </a:r>
                      <a:r>
                        <a:rPr sz="1800" spc="-114" dirty="0">
                          <a:latin typeface="Times New Roman"/>
                          <a:cs typeface="Times New Roman"/>
                        </a:rPr>
                        <a:t>is </a:t>
                      </a:r>
                      <a:r>
                        <a:rPr sz="1800" spc="-145" dirty="0">
                          <a:latin typeface="Times New Roman"/>
                          <a:cs typeface="Times New Roman"/>
                        </a:rPr>
                        <a:t>a </a:t>
                      </a:r>
                      <a:r>
                        <a:rPr sz="1800" spc="-65" dirty="0">
                          <a:latin typeface="Times New Roman"/>
                          <a:cs typeface="Times New Roman"/>
                        </a:rPr>
                        <a:t>reference </a:t>
                      </a:r>
                      <a:r>
                        <a:rPr sz="1800" spc="-85" dirty="0">
                          <a:latin typeface="Times New Roman"/>
                          <a:cs typeface="Times New Roman"/>
                        </a:rPr>
                        <a:t>model </a:t>
                      </a:r>
                      <a:r>
                        <a:rPr sz="1800" spc="-75" dirty="0">
                          <a:latin typeface="Times New Roman"/>
                          <a:cs typeface="Times New Roman"/>
                        </a:rPr>
                        <a:t>around </a:t>
                      </a:r>
                      <a:r>
                        <a:rPr sz="1800" spc="-100" dirty="0">
                          <a:latin typeface="Times New Roman"/>
                          <a:cs typeface="Times New Roman"/>
                        </a:rPr>
                        <a:t>which  </a:t>
                      </a:r>
                      <a:r>
                        <a:rPr sz="1800" spc="-55" dirty="0">
                          <a:latin typeface="Times New Roman"/>
                          <a:cs typeface="Times New Roman"/>
                        </a:rPr>
                        <a:t>the </a:t>
                      </a:r>
                      <a:r>
                        <a:rPr sz="1800" spc="-75" dirty="0">
                          <a:latin typeface="Times New Roman"/>
                          <a:cs typeface="Times New Roman"/>
                        </a:rPr>
                        <a:t>networks </a:t>
                      </a:r>
                      <a:r>
                        <a:rPr sz="1800" spc="-70" dirty="0">
                          <a:latin typeface="Times New Roman"/>
                          <a:cs typeface="Times New Roman"/>
                        </a:rPr>
                        <a:t>are </a:t>
                      </a:r>
                      <a:r>
                        <a:rPr sz="1800" spc="-40" dirty="0">
                          <a:latin typeface="Times New Roman"/>
                          <a:cs typeface="Times New Roman"/>
                        </a:rPr>
                        <a:t>built. </a:t>
                      </a:r>
                      <a:r>
                        <a:rPr sz="1800" spc="-90" dirty="0">
                          <a:latin typeface="Times New Roman"/>
                          <a:cs typeface="Times New Roman"/>
                        </a:rPr>
                        <a:t>Generally </a:t>
                      </a:r>
                      <a:r>
                        <a:rPr sz="1800" spc="-35" dirty="0">
                          <a:latin typeface="Times New Roman"/>
                          <a:cs typeface="Times New Roman"/>
                        </a:rPr>
                        <a:t>it </a:t>
                      </a:r>
                      <a:r>
                        <a:rPr sz="1800" spc="-114" dirty="0">
                          <a:latin typeface="Times New Roman"/>
                          <a:cs typeface="Times New Roman"/>
                        </a:rPr>
                        <a:t>is </a:t>
                      </a:r>
                      <a:r>
                        <a:rPr sz="1800" spc="-90" dirty="0">
                          <a:latin typeface="Times New Roman"/>
                          <a:cs typeface="Times New Roman"/>
                        </a:rPr>
                        <a:t>used </a:t>
                      </a:r>
                      <a:r>
                        <a:rPr sz="1800" spc="-145" dirty="0">
                          <a:latin typeface="Times New Roman"/>
                          <a:cs typeface="Times New Roman"/>
                        </a:rPr>
                        <a:t>as  a </a:t>
                      </a:r>
                      <a:r>
                        <a:rPr sz="1800" spc="-100" dirty="0">
                          <a:latin typeface="Times New Roman"/>
                          <a:cs typeface="Times New Roman"/>
                        </a:rPr>
                        <a:t>guidance</a:t>
                      </a:r>
                      <a:r>
                        <a:rPr sz="1800" spc="-28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-25" dirty="0">
                          <a:latin typeface="Times New Roman"/>
                          <a:cs typeface="Times New Roman"/>
                        </a:rPr>
                        <a:t>tool.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1460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CFCC"/>
                    </a:solidFill>
                  </a:tcPr>
                </a:tc>
                <a:tc>
                  <a:txBody>
                    <a:bodyPr/>
                    <a:lstStyle/>
                    <a:p>
                      <a:pPr marL="98425" marR="936625">
                        <a:lnSpc>
                          <a:spcPct val="100000"/>
                        </a:lnSpc>
                        <a:spcBef>
                          <a:spcPts val="1195"/>
                        </a:spcBef>
                      </a:pPr>
                      <a:r>
                        <a:rPr sz="1800" spc="-5" dirty="0">
                          <a:latin typeface="Times New Roman"/>
                          <a:cs typeface="Times New Roman"/>
                        </a:rPr>
                        <a:t>5.TCP/IP </a:t>
                      </a:r>
                      <a:r>
                        <a:rPr sz="1800" spc="-80" dirty="0">
                          <a:latin typeface="Times New Roman"/>
                          <a:cs typeface="Times New Roman"/>
                        </a:rPr>
                        <a:t>model </a:t>
                      </a:r>
                      <a:r>
                        <a:rPr sz="1800" spc="-55" dirty="0">
                          <a:latin typeface="Times New Roman"/>
                          <a:cs typeface="Times New Roman"/>
                        </a:rPr>
                        <a:t>is, </a:t>
                      </a:r>
                      <a:r>
                        <a:rPr sz="1800" spc="-85" dirty="0">
                          <a:latin typeface="Times New Roman"/>
                          <a:cs typeface="Times New Roman"/>
                        </a:rPr>
                        <a:t>in </a:t>
                      </a:r>
                      <a:r>
                        <a:rPr sz="1800" spc="-145" dirty="0">
                          <a:latin typeface="Times New Roman"/>
                          <a:cs typeface="Times New Roman"/>
                        </a:rPr>
                        <a:t>a </a:t>
                      </a:r>
                      <a:r>
                        <a:rPr sz="1800" spc="-160" dirty="0">
                          <a:latin typeface="Times New Roman"/>
                          <a:cs typeface="Times New Roman"/>
                        </a:rPr>
                        <a:t>way  </a:t>
                      </a:r>
                      <a:r>
                        <a:rPr sz="1800" spc="-75" dirty="0">
                          <a:latin typeface="Times New Roman"/>
                          <a:cs typeface="Times New Roman"/>
                        </a:rPr>
                        <a:t>implementation </a:t>
                      </a:r>
                      <a:r>
                        <a:rPr sz="1800" spc="-105" dirty="0">
                          <a:latin typeface="Times New Roman"/>
                          <a:cs typeface="Times New Roman"/>
                        </a:rPr>
                        <a:t>of </a:t>
                      </a:r>
                      <a:r>
                        <a:rPr sz="1800" spc="-55" dirty="0">
                          <a:latin typeface="Times New Roman"/>
                          <a:cs typeface="Times New Roman"/>
                        </a:rPr>
                        <a:t>the </a:t>
                      </a:r>
                      <a:r>
                        <a:rPr sz="1800" spc="-125" dirty="0">
                          <a:latin typeface="Times New Roman"/>
                          <a:cs typeface="Times New Roman"/>
                        </a:rPr>
                        <a:t>OSI</a:t>
                      </a:r>
                      <a:r>
                        <a:rPr sz="180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-55" dirty="0">
                          <a:latin typeface="Times New Roman"/>
                          <a:cs typeface="Times New Roman"/>
                        </a:rPr>
                        <a:t>model.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1517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CFCC"/>
                    </a:solidFill>
                  </a:tcPr>
                </a:tc>
              </a:tr>
              <a:tr h="3702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7E9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7E9E7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9977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marR="5080">
              <a:lnSpc>
                <a:spcPct val="100000"/>
              </a:lnSpc>
              <a:spcBef>
                <a:spcPts val="100"/>
              </a:spcBef>
            </a:pPr>
            <a:r>
              <a:rPr sz="3200" b="1" spc="-150" dirty="0">
                <a:latin typeface="Trebuchet MS"/>
                <a:cs typeface="Trebuchet MS"/>
              </a:rPr>
              <a:t>Comparison </a:t>
            </a:r>
            <a:r>
              <a:rPr sz="3200" b="1" spc="-210" dirty="0">
                <a:latin typeface="Trebuchet MS"/>
                <a:cs typeface="Trebuchet MS"/>
              </a:rPr>
              <a:t>of </a:t>
            </a:r>
            <a:r>
              <a:rPr sz="3200" b="1" spc="-45" dirty="0">
                <a:latin typeface="Trebuchet MS"/>
                <a:cs typeface="Trebuchet MS"/>
              </a:rPr>
              <a:t>OSI </a:t>
            </a:r>
            <a:r>
              <a:rPr sz="3200" b="1" spc="-204" dirty="0">
                <a:latin typeface="Trebuchet MS"/>
                <a:cs typeface="Trebuchet MS"/>
              </a:rPr>
              <a:t>Reference</a:t>
            </a:r>
            <a:r>
              <a:rPr sz="3200" b="1" spc="-480" dirty="0">
                <a:latin typeface="Trebuchet MS"/>
                <a:cs typeface="Trebuchet MS"/>
              </a:rPr>
              <a:t> </a:t>
            </a:r>
            <a:r>
              <a:rPr sz="3200" b="1" spc="-105" dirty="0">
                <a:latin typeface="Trebuchet MS"/>
                <a:cs typeface="Trebuchet MS"/>
              </a:rPr>
              <a:t>Model  </a:t>
            </a:r>
            <a:r>
              <a:rPr sz="3200" b="1" spc="-110" dirty="0">
                <a:latin typeface="Trebuchet MS"/>
                <a:cs typeface="Trebuchet MS"/>
              </a:rPr>
              <a:t>and </a:t>
            </a:r>
            <a:r>
              <a:rPr sz="3200" b="1" spc="-120" dirty="0">
                <a:latin typeface="Trebuchet MS"/>
                <a:cs typeface="Trebuchet MS"/>
              </a:rPr>
              <a:t>TCP/IP </a:t>
            </a:r>
            <a:r>
              <a:rPr sz="3200" b="1" spc="-204" dirty="0">
                <a:latin typeface="Trebuchet MS"/>
                <a:cs typeface="Trebuchet MS"/>
              </a:rPr>
              <a:t>Reference</a:t>
            </a:r>
            <a:r>
              <a:rPr sz="3200" b="1" spc="-440" dirty="0">
                <a:latin typeface="Trebuchet MS"/>
                <a:cs typeface="Trebuchet MS"/>
              </a:rPr>
              <a:t> </a:t>
            </a:r>
            <a:r>
              <a:rPr sz="3200" b="1" spc="-105" dirty="0">
                <a:latin typeface="Trebuchet MS"/>
                <a:cs typeface="Trebuchet MS"/>
              </a:rPr>
              <a:t>Model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908050" y="1441450"/>
          <a:ext cx="7772400" cy="50380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86200"/>
                <a:gridCol w="3886200"/>
              </a:tblGrid>
              <a:tr h="639445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1190"/>
                        </a:spcBef>
                      </a:pPr>
                      <a:r>
                        <a:rPr sz="1800" b="1" spc="-40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OSI(Open System</a:t>
                      </a:r>
                      <a:r>
                        <a:rPr sz="1800" b="1" spc="-50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b="1" spc="15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Interconnection)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1511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D24717"/>
                    </a:solidFill>
                  </a:tcPr>
                </a:tc>
                <a:tc>
                  <a:txBody>
                    <a:bodyPr/>
                    <a:lstStyle/>
                    <a:p>
                      <a:pPr marL="98425" marR="911860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1800" b="1" spc="-40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TCP/IP(Transmission </a:t>
                      </a:r>
                      <a:r>
                        <a:rPr sz="1800" b="1" spc="-15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Control  </a:t>
                      </a:r>
                      <a:r>
                        <a:rPr sz="1800" b="1" spc="10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Protocol </a:t>
                      </a:r>
                      <a:r>
                        <a:rPr sz="1800" b="1" spc="455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/</a:t>
                      </a:r>
                      <a:r>
                        <a:rPr sz="1800" b="1" spc="-190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b="1" spc="5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Internet </a:t>
                      </a:r>
                      <a:r>
                        <a:rPr sz="1800" b="1" spc="15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Protocol)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139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D24717"/>
                    </a:solidFill>
                  </a:tcPr>
                </a:tc>
              </a:tr>
              <a:tr h="914400">
                <a:tc>
                  <a:txBody>
                    <a:bodyPr/>
                    <a:lstStyle/>
                    <a:p>
                      <a:pPr marL="97790" marR="95885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1800" dirty="0">
                          <a:latin typeface="Times New Roman"/>
                          <a:cs typeface="Times New Roman"/>
                        </a:rPr>
                        <a:t>6. </a:t>
                      </a:r>
                      <a:r>
                        <a:rPr sz="1800" spc="-70" dirty="0">
                          <a:latin typeface="Times New Roman"/>
                          <a:cs typeface="Times New Roman"/>
                        </a:rPr>
                        <a:t>Network </a:t>
                      </a:r>
                      <a:r>
                        <a:rPr sz="1800" spc="-100" dirty="0">
                          <a:latin typeface="Times New Roman"/>
                          <a:cs typeface="Times New Roman"/>
                        </a:rPr>
                        <a:t>layer </a:t>
                      </a:r>
                      <a:r>
                        <a:rPr sz="1800" spc="-105" dirty="0">
                          <a:latin typeface="Times New Roman"/>
                          <a:cs typeface="Times New Roman"/>
                        </a:rPr>
                        <a:t>of </a:t>
                      </a:r>
                      <a:r>
                        <a:rPr sz="1800" spc="-130" dirty="0">
                          <a:latin typeface="Times New Roman"/>
                          <a:cs typeface="Times New Roman"/>
                        </a:rPr>
                        <a:t>OSI </a:t>
                      </a:r>
                      <a:r>
                        <a:rPr sz="1800" spc="-85" dirty="0">
                          <a:latin typeface="Times New Roman"/>
                          <a:cs typeface="Times New Roman"/>
                        </a:rPr>
                        <a:t>model </a:t>
                      </a:r>
                      <a:r>
                        <a:rPr sz="1800" spc="-90" dirty="0">
                          <a:latin typeface="Times New Roman"/>
                          <a:cs typeface="Times New Roman"/>
                        </a:rPr>
                        <a:t>provides  </a:t>
                      </a:r>
                      <a:r>
                        <a:rPr sz="1800" spc="-65" dirty="0">
                          <a:latin typeface="Times New Roman"/>
                          <a:cs typeface="Times New Roman"/>
                        </a:rPr>
                        <a:t>both </a:t>
                      </a:r>
                      <a:r>
                        <a:rPr sz="1800" spc="-75" dirty="0">
                          <a:latin typeface="Times New Roman"/>
                          <a:cs typeface="Times New Roman"/>
                        </a:rPr>
                        <a:t>connection </a:t>
                      </a:r>
                      <a:r>
                        <a:rPr sz="1800" spc="-50" dirty="0">
                          <a:latin typeface="Times New Roman"/>
                          <a:cs typeface="Times New Roman"/>
                        </a:rPr>
                        <a:t>oriented </a:t>
                      </a:r>
                      <a:r>
                        <a:rPr sz="1800" spc="-100" dirty="0">
                          <a:latin typeface="Times New Roman"/>
                          <a:cs typeface="Times New Roman"/>
                        </a:rPr>
                        <a:t>and </a:t>
                      </a:r>
                      <a:r>
                        <a:rPr sz="1800" spc="-85" dirty="0">
                          <a:latin typeface="Times New Roman"/>
                          <a:cs typeface="Times New Roman"/>
                        </a:rPr>
                        <a:t>connectionless  </a:t>
                      </a:r>
                      <a:r>
                        <a:rPr sz="1800" spc="-65" dirty="0">
                          <a:latin typeface="Times New Roman"/>
                          <a:cs typeface="Times New Roman"/>
                        </a:rPr>
                        <a:t>service.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139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CFCC"/>
                    </a:solidFill>
                  </a:tcPr>
                </a:tc>
                <a:tc>
                  <a:txBody>
                    <a:bodyPr/>
                    <a:lstStyle/>
                    <a:p>
                      <a:pPr marL="98425" marR="562610">
                        <a:lnSpc>
                          <a:spcPct val="100000"/>
                        </a:lnSpc>
                        <a:spcBef>
                          <a:spcPts val="1190"/>
                        </a:spcBef>
                      </a:pPr>
                      <a:r>
                        <a:rPr sz="1800" spc="-35" dirty="0">
                          <a:latin typeface="Times New Roman"/>
                          <a:cs typeface="Times New Roman"/>
                        </a:rPr>
                        <a:t>6.The </a:t>
                      </a:r>
                      <a:r>
                        <a:rPr sz="1800" spc="-70" dirty="0">
                          <a:latin typeface="Times New Roman"/>
                          <a:cs typeface="Times New Roman"/>
                        </a:rPr>
                        <a:t>Network </a:t>
                      </a:r>
                      <a:r>
                        <a:rPr sz="1800" spc="-100" dirty="0">
                          <a:latin typeface="Times New Roman"/>
                          <a:cs typeface="Times New Roman"/>
                        </a:rPr>
                        <a:t>layer </a:t>
                      </a:r>
                      <a:r>
                        <a:rPr sz="1800" spc="-85" dirty="0">
                          <a:latin typeface="Times New Roman"/>
                          <a:cs typeface="Times New Roman"/>
                        </a:rPr>
                        <a:t>in </a:t>
                      </a:r>
                      <a:r>
                        <a:rPr sz="1800" spc="-25" dirty="0">
                          <a:latin typeface="Times New Roman"/>
                          <a:cs typeface="Times New Roman"/>
                        </a:rPr>
                        <a:t>TCP/IP</a:t>
                      </a:r>
                      <a:r>
                        <a:rPr sz="1800" spc="-24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-80" dirty="0">
                          <a:latin typeface="Times New Roman"/>
                          <a:cs typeface="Times New Roman"/>
                        </a:rPr>
                        <a:t>model  </a:t>
                      </a:r>
                      <a:r>
                        <a:rPr sz="1800" spc="-90" dirty="0">
                          <a:latin typeface="Times New Roman"/>
                          <a:cs typeface="Times New Roman"/>
                        </a:rPr>
                        <a:t>provides </a:t>
                      </a:r>
                      <a:r>
                        <a:rPr sz="1800" spc="-80" dirty="0">
                          <a:latin typeface="Times New Roman"/>
                          <a:cs typeface="Times New Roman"/>
                        </a:rPr>
                        <a:t>connectionless</a:t>
                      </a:r>
                      <a:r>
                        <a:rPr sz="1800" spc="-8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-65" dirty="0">
                          <a:latin typeface="Times New Roman"/>
                          <a:cs typeface="Times New Roman"/>
                        </a:rPr>
                        <a:t>service.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1511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CFCC"/>
                    </a:solidFill>
                  </a:tcPr>
                </a:tc>
              </a:tr>
              <a:tr h="640080">
                <a:tc>
                  <a:txBody>
                    <a:bodyPr/>
                    <a:lstStyle/>
                    <a:p>
                      <a:pPr marL="97790" marR="412115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1800" dirty="0">
                          <a:latin typeface="Times New Roman"/>
                          <a:cs typeface="Times New Roman"/>
                        </a:rPr>
                        <a:t>7. </a:t>
                      </a:r>
                      <a:r>
                        <a:rPr sz="1800" spc="-125" dirty="0">
                          <a:latin typeface="Times New Roman"/>
                          <a:cs typeface="Times New Roman"/>
                        </a:rPr>
                        <a:t>OSI </a:t>
                      </a:r>
                      <a:r>
                        <a:rPr sz="1800" spc="-80" dirty="0">
                          <a:latin typeface="Times New Roman"/>
                          <a:cs typeface="Times New Roman"/>
                        </a:rPr>
                        <a:t>model </a:t>
                      </a:r>
                      <a:r>
                        <a:rPr sz="1800" spc="-135" dirty="0">
                          <a:latin typeface="Times New Roman"/>
                          <a:cs typeface="Times New Roman"/>
                        </a:rPr>
                        <a:t>has </a:t>
                      </a:r>
                      <a:r>
                        <a:rPr sz="1800" spc="-145" dirty="0">
                          <a:latin typeface="Times New Roman"/>
                          <a:cs typeface="Times New Roman"/>
                        </a:rPr>
                        <a:t>a </a:t>
                      </a:r>
                      <a:r>
                        <a:rPr sz="1800" spc="-75" dirty="0">
                          <a:latin typeface="Times New Roman"/>
                          <a:cs typeface="Times New Roman"/>
                        </a:rPr>
                        <a:t>problem </a:t>
                      </a:r>
                      <a:r>
                        <a:rPr sz="1800" spc="-105" dirty="0">
                          <a:latin typeface="Times New Roman"/>
                          <a:cs typeface="Times New Roman"/>
                        </a:rPr>
                        <a:t>of </a:t>
                      </a:r>
                      <a:r>
                        <a:rPr sz="1800" spc="-75" dirty="0">
                          <a:latin typeface="Times New Roman"/>
                          <a:cs typeface="Times New Roman"/>
                        </a:rPr>
                        <a:t>fitting </a:t>
                      </a:r>
                      <a:r>
                        <a:rPr sz="1800" spc="-55" dirty="0">
                          <a:latin typeface="Times New Roman"/>
                          <a:cs typeface="Times New Roman"/>
                        </a:rPr>
                        <a:t>the  </a:t>
                      </a:r>
                      <a:r>
                        <a:rPr sz="1800" spc="-65" dirty="0">
                          <a:latin typeface="Times New Roman"/>
                          <a:cs typeface="Times New Roman"/>
                        </a:rPr>
                        <a:t>protocols </a:t>
                      </a:r>
                      <a:r>
                        <a:rPr sz="1800" spc="-55" dirty="0">
                          <a:latin typeface="Times New Roman"/>
                          <a:cs typeface="Times New Roman"/>
                        </a:rPr>
                        <a:t>into the</a:t>
                      </a:r>
                      <a:r>
                        <a:rPr sz="1800" spc="-9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-55" dirty="0">
                          <a:latin typeface="Times New Roman"/>
                          <a:cs typeface="Times New Roman"/>
                        </a:rPr>
                        <a:t>model.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139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7E9E7"/>
                    </a:solidFill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1190"/>
                        </a:spcBef>
                      </a:pPr>
                      <a:r>
                        <a:rPr sz="1800" spc="-5" dirty="0">
                          <a:latin typeface="Times New Roman"/>
                          <a:cs typeface="Times New Roman"/>
                        </a:rPr>
                        <a:t>7.TCP/IP </a:t>
                      </a:r>
                      <a:r>
                        <a:rPr sz="1800" spc="-80" dirty="0">
                          <a:latin typeface="Times New Roman"/>
                          <a:cs typeface="Times New Roman"/>
                        </a:rPr>
                        <a:t>model </a:t>
                      </a:r>
                      <a:r>
                        <a:rPr sz="1800" spc="-90" dirty="0">
                          <a:latin typeface="Times New Roman"/>
                          <a:cs typeface="Times New Roman"/>
                        </a:rPr>
                        <a:t>does </a:t>
                      </a:r>
                      <a:r>
                        <a:rPr sz="1800" spc="-45" dirty="0">
                          <a:latin typeface="Times New Roman"/>
                          <a:cs typeface="Times New Roman"/>
                        </a:rPr>
                        <a:t>not </a:t>
                      </a:r>
                      <a:r>
                        <a:rPr sz="1800" spc="-65" dirty="0">
                          <a:latin typeface="Times New Roman"/>
                          <a:cs typeface="Times New Roman"/>
                        </a:rPr>
                        <a:t>fit </a:t>
                      </a:r>
                      <a:r>
                        <a:rPr sz="1800" spc="-135" dirty="0">
                          <a:latin typeface="Times New Roman"/>
                          <a:cs typeface="Times New Roman"/>
                        </a:rPr>
                        <a:t>any</a:t>
                      </a:r>
                      <a:r>
                        <a:rPr sz="1800" spc="-8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-55" dirty="0">
                          <a:latin typeface="Times New Roman"/>
                          <a:cs typeface="Times New Roman"/>
                        </a:rPr>
                        <a:t>protocol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1511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7E9E7"/>
                    </a:solidFill>
                  </a:tcPr>
                </a:tc>
              </a:tr>
              <a:tr h="914400">
                <a:tc>
                  <a:txBody>
                    <a:bodyPr/>
                    <a:lstStyle/>
                    <a:p>
                      <a:pPr marL="97790" marR="371475">
                        <a:lnSpc>
                          <a:spcPct val="100000"/>
                        </a:lnSpc>
                        <a:spcBef>
                          <a:spcPts val="115"/>
                        </a:spcBef>
                      </a:pPr>
                      <a:r>
                        <a:rPr sz="1800" dirty="0">
                          <a:latin typeface="Times New Roman"/>
                          <a:cs typeface="Times New Roman"/>
                        </a:rPr>
                        <a:t>8. </a:t>
                      </a:r>
                      <a:r>
                        <a:rPr sz="1800" spc="-70" dirty="0">
                          <a:latin typeface="Times New Roman"/>
                          <a:cs typeface="Times New Roman"/>
                        </a:rPr>
                        <a:t>Protocols are </a:t>
                      </a:r>
                      <a:r>
                        <a:rPr sz="1800" spc="-85" dirty="0">
                          <a:latin typeface="Times New Roman"/>
                          <a:cs typeface="Times New Roman"/>
                        </a:rPr>
                        <a:t>hidden in </a:t>
                      </a:r>
                      <a:r>
                        <a:rPr sz="1800" spc="-125" dirty="0">
                          <a:latin typeface="Times New Roman"/>
                          <a:cs typeface="Times New Roman"/>
                        </a:rPr>
                        <a:t>OSI </a:t>
                      </a:r>
                      <a:r>
                        <a:rPr sz="1800" spc="-80" dirty="0">
                          <a:latin typeface="Times New Roman"/>
                          <a:cs typeface="Times New Roman"/>
                        </a:rPr>
                        <a:t>model </a:t>
                      </a:r>
                      <a:r>
                        <a:rPr sz="1800" spc="-105" dirty="0">
                          <a:latin typeface="Times New Roman"/>
                          <a:cs typeface="Times New Roman"/>
                        </a:rPr>
                        <a:t>and  </a:t>
                      </a:r>
                      <a:r>
                        <a:rPr sz="1800" spc="-70" dirty="0">
                          <a:latin typeface="Times New Roman"/>
                          <a:cs typeface="Times New Roman"/>
                        </a:rPr>
                        <a:t>are </a:t>
                      </a:r>
                      <a:r>
                        <a:rPr sz="1800" spc="-120" dirty="0">
                          <a:latin typeface="Times New Roman"/>
                          <a:cs typeface="Times New Roman"/>
                        </a:rPr>
                        <a:t>easily </a:t>
                      </a:r>
                      <a:r>
                        <a:rPr sz="1800" spc="-75" dirty="0">
                          <a:latin typeface="Times New Roman"/>
                          <a:cs typeface="Times New Roman"/>
                        </a:rPr>
                        <a:t>replaced </a:t>
                      </a:r>
                      <a:r>
                        <a:rPr sz="1800" spc="-145" dirty="0">
                          <a:latin typeface="Times New Roman"/>
                          <a:cs typeface="Times New Roman"/>
                        </a:rPr>
                        <a:t>as </a:t>
                      </a:r>
                      <a:r>
                        <a:rPr sz="1800" spc="-55" dirty="0">
                          <a:latin typeface="Times New Roman"/>
                          <a:cs typeface="Times New Roman"/>
                        </a:rPr>
                        <a:t>the </a:t>
                      </a:r>
                      <a:r>
                        <a:rPr sz="1800" spc="-85" dirty="0">
                          <a:latin typeface="Times New Roman"/>
                          <a:cs typeface="Times New Roman"/>
                        </a:rPr>
                        <a:t>technology  </a:t>
                      </a:r>
                      <a:r>
                        <a:rPr sz="1800" spc="-90" dirty="0">
                          <a:latin typeface="Times New Roman"/>
                          <a:cs typeface="Times New Roman"/>
                        </a:rPr>
                        <a:t>changes.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146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CF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950">
                        <a:latin typeface="Times New Roman"/>
                        <a:cs typeface="Times New Roman"/>
                      </a:endParaRPr>
                    </a:p>
                    <a:p>
                      <a:pPr marL="98425">
                        <a:lnSpc>
                          <a:spcPct val="100000"/>
                        </a:lnSpc>
                      </a:pPr>
                      <a:r>
                        <a:rPr sz="1800" dirty="0">
                          <a:latin typeface="Times New Roman"/>
                          <a:cs typeface="Times New Roman"/>
                        </a:rPr>
                        <a:t>8. </a:t>
                      </a:r>
                      <a:r>
                        <a:rPr sz="1800" spc="-105" dirty="0">
                          <a:latin typeface="Times New Roman"/>
                          <a:cs typeface="Times New Roman"/>
                        </a:rPr>
                        <a:t>In </a:t>
                      </a:r>
                      <a:r>
                        <a:rPr sz="1800" spc="-25" dirty="0">
                          <a:latin typeface="Times New Roman"/>
                          <a:cs typeface="Times New Roman"/>
                        </a:rPr>
                        <a:t>TCP/IP</a:t>
                      </a:r>
                      <a:r>
                        <a:rPr sz="1800" spc="-3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-85" dirty="0">
                          <a:latin typeface="Times New Roman"/>
                          <a:cs typeface="Times New Roman"/>
                        </a:rPr>
                        <a:t>replacing </a:t>
                      </a:r>
                      <a:r>
                        <a:rPr sz="1800" spc="-55" dirty="0">
                          <a:latin typeface="Times New Roman"/>
                          <a:cs typeface="Times New Roman"/>
                        </a:rPr>
                        <a:t>protocol </a:t>
                      </a:r>
                      <a:r>
                        <a:rPr sz="1800" spc="-114" dirty="0">
                          <a:latin typeface="Times New Roman"/>
                          <a:cs typeface="Times New Roman"/>
                        </a:rPr>
                        <a:t>is </a:t>
                      </a:r>
                      <a:r>
                        <a:rPr sz="1800" spc="-45" dirty="0">
                          <a:latin typeface="Times New Roman"/>
                          <a:cs typeface="Times New Roman"/>
                        </a:rPr>
                        <a:t>not </a:t>
                      </a:r>
                      <a:r>
                        <a:rPr sz="1800" spc="-120" dirty="0">
                          <a:latin typeface="Times New Roman"/>
                          <a:cs typeface="Times New Roman"/>
                        </a:rPr>
                        <a:t>easy.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8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CFCC"/>
                    </a:solidFill>
                  </a:tcPr>
                </a:tc>
              </a:tr>
              <a:tr h="1188720">
                <a:tc>
                  <a:txBody>
                    <a:bodyPr/>
                    <a:lstStyle/>
                    <a:p>
                      <a:pPr marL="97790" marR="106680">
                        <a:lnSpc>
                          <a:spcPct val="100000"/>
                        </a:lnSpc>
                        <a:spcBef>
                          <a:spcPts val="115"/>
                        </a:spcBef>
                      </a:pPr>
                      <a:r>
                        <a:rPr sz="1800" dirty="0">
                          <a:latin typeface="Times New Roman"/>
                          <a:cs typeface="Times New Roman"/>
                        </a:rPr>
                        <a:t>9. </a:t>
                      </a:r>
                      <a:r>
                        <a:rPr sz="1800" spc="-125" dirty="0">
                          <a:latin typeface="Times New Roman"/>
                          <a:cs typeface="Times New Roman"/>
                        </a:rPr>
                        <a:t>OSI </a:t>
                      </a:r>
                      <a:r>
                        <a:rPr sz="1800" spc="-80" dirty="0">
                          <a:latin typeface="Times New Roman"/>
                          <a:cs typeface="Times New Roman"/>
                        </a:rPr>
                        <a:t>model </a:t>
                      </a:r>
                      <a:r>
                        <a:rPr sz="1800" spc="-95" dirty="0">
                          <a:latin typeface="Times New Roman"/>
                          <a:cs typeface="Times New Roman"/>
                        </a:rPr>
                        <a:t>defines </a:t>
                      </a:r>
                      <a:r>
                        <a:rPr sz="1800" spc="-65" dirty="0">
                          <a:latin typeface="Times New Roman"/>
                          <a:cs typeface="Times New Roman"/>
                        </a:rPr>
                        <a:t>services, </a:t>
                      </a:r>
                      <a:r>
                        <a:rPr sz="1800" spc="-80" dirty="0">
                          <a:latin typeface="Times New Roman"/>
                          <a:cs typeface="Times New Roman"/>
                        </a:rPr>
                        <a:t>interfaces</a:t>
                      </a:r>
                      <a:r>
                        <a:rPr sz="1800" spc="-2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-100" dirty="0">
                          <a:latin typeface="Times New Roman"/>
                          <a:cs typeface="Times New Roman"/>
                        </a:rPr>
                        <a:t>and  </a:t>
                      </a:r>
                      <a:r>
                        <a:rPr sz="1800" spc="-65" dirty="0">
                          <a:latin typeface="Times New Roman"/>
                          <a:cs typeface="Times New Roman"/>
                        </a:rPr>
                        <a:t>protocols </a:t>
                      </a:r>
                      <a:r>
                        <a:rPr sz="1800" spc="-95" dirty="0">
                          <a:latin typeface="Times New Roman"/>
                          <a:cs typeface="Times New Roman"/>
                        </a:rPr>
                        <a:t>very </a:t>
                      </a:r>
                      <a:r>
                        <a:rPr sz="1800" spc="-90" dirty="0">
                          <a:latin typeface="Times New Roman"/>
                          <a:cs typeface="Times New Roman"/>
                        </a:rPr>
                        <a:t>clearly </a:t>
                      </a:r>
                      <a:r>
                        <a:rPr sz="1800" spc="-100" dirty="0">
                          <a:latin typeface="Times New Roman"/>
                          <a:cs typeface="Times New Roman"/>
                        </a:rPr>
                        <a:t>and </a:t>
                      </a:r>
                      <a:r>
                        <a:rPr sz="1800" spc="-120" dirty="0">
                          <a:latin typeface="Times New Roman"/>
                          <a:cs typeface="Times New Roman"/>
                        </a:rPr>
                        <a:t>makes </a:t>
                      </a:r>
                      <a:r>
                        <a:rPr sz="1800" spc="-75" dirty="0">
                          <a:latin typeface="Times New Roman"/>
                          <a:cs typeface="Times New Roman"/>
                        </a:rPr>
                        <a:t>clear  </a:t>
                      </a:r>
                      <a:r>
                        <a:rPr sz="1800" spc="-70" dirty="0">
                          <a:latin typeface="Times New Roman"/>
                          <a:cs typeface="Times New Roman"/>
                        </a:rPr>
                        <a:t>distinction </a:t>
                      </a:r>
                      <a:r>
                        <a:rPr sz="1800" spc="-75" dirty="0">
                          <a:latin typeface="Times New Roman"/>
                          <a:cs typeface="Times New Roman"/>
                        </a:rPr>
                        <a:t>between </a:t>
                      </a:r>
                      <a:r>
                        <a:rPr sz="1800" spc="-40" dirty="0">
                          <a:latin typeface="Times New Roman"/>
                          <a:cs typeface="Times New Roman"/>
                        </a:rPr>
                        <a:t>them. </a:t>
                      </a:r>
                      <a:r>
                        <a:rPr sz="1800" spc="-55" dirty="0">
                          <a:latin typeface="Times New Roman"/>
                          <a:cs typeface="Times New Roman"/>
                        </a:rPr>
                        <a:t>It </a:t>
                      </a:r>
                      <a:r>
                        <a:rPr sz="1800" spc="-114" dirty="0">
                          <a:latin typeface="Times New Roman"/>
                          <a:cs typeface="Times New Roman"/>
                        </a:rPr>
                        <a:t>is </a:t>
                      </a:r>
                      <a:r>
                        <a:rPr sz="1800" spc="-55" dirty="0">
                          <a:latin typeface="Times New Roman"/>
                          <a:cs typeface="Times New Roman"/>
                        </a:rPr>
                        <a:t>protocol  independent.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146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7E9E7"/>
                    </a:solidFill>
                  </a:tcPr>
                </a:tc>
                <a:tc>
                  <a:txBody>
                    <a:bodyPr/>
                    <a:lstStyle/>
                    <a:p>
                      <a:pPr marL="98425" marR="172720">
                        <a:lnSpc>
                          <a:spcPct val="100000"/>
                        </a:lnSpc>
                        <a:spcBef>
                          <a:spcPts val="1195"/>
                        </a:spcBef>
                      </a:pPr>
                      <a:r>
                        <a:rPr sz="1800" dirty="0">
                          <a:latin typeface="Times New Roman"/>
                          <a:cs typeface="Times New Roman"/>
                        </a:rPr>
                        <a:t>9. </a:t>
                      </a:r>
                      <a:r>
                        <a:rPr sz="1800" spc="-105" dirty="0">
                          <a:latin typeface="Times New Roman"/>
                          <a:cs typeface="Times New Roman"/>
                        </a:rPr>
                        <a:t>In </a:t>
                      </a:r>
                      <a:r>
                        <a:rPr sz="1800" spc="-55" dirty="0">
                          <a:latin typeface="Times New Roman"/>
                          <a:cs typeface="Times New Roman"/>
                        </a:rPr>
                        <a:t>TCP/IP, </a:t>
                      </a:r>
                      <a:r>
                        <a:rPr sz="1800" spc="-65" dirty="0">
                          <a:latin typeface="Times New Roman"/>
                          <a:cs typeface="Times New Roman"/>
                        </a:rPr>
                        <a:t>services, </a:t>
                      </a:r>
                      <a:r>
                        <a:rPr sz="1800" spc="-80" dirty="0">
                          <a:latin typeface="Times New Roman"/>
                          <a:cs typeface="Times New Roman"/>
                        </a:rPr>
                        <a:t>interfaces </a:t>
                      </a:r>
                      <a:r>
                        <a:rPr sz="1800" spc="-100" dirty="0">
                          <a:latin typeface="Times New Roman"/>
                          <a:cs typeface="Times New Roman"/>
                        </a:rPr>
                        <a:t>and  </a:t>
                      </a:r>
                      <a:r>
                        <a:rPr sz="1800" spc="-65" dirty="0">
                          <a:latin typeface="Times New Roman"/>
                          <a:cs typeface="Times New Roman"/>
                        </a:rPr>
                        <a:t>protocols </a:t>
                      </a:r>
                      <a:r>
                        <a:rPr sz="1800" spc="-70" dirty="0">
                          <a:latin typeface="Times New Roman"/>
                          <a:cs typeface="Times New Roman"/>
                        </a:rPr>
                        <a:t>are </a:t>
                      </a:r>
                      <a:r>
                        <a:rPr sz="1800" spc="-45" dirty="0">
                          <a:latin typeface="Times New Roman"/>
                          <a:cs typeface="Times New Roman"/>
                        </a:rPr>
                        <a:t>not </a:t>
                      </a:r>
                      <a:r>
                        <a:rPr sz="1800" spc="-90" dirty="0">
                          <a:latin typeface="Times New Roman"/>
                          <a:cs typeface="Times New Roman"/>
                        </a:rPr>
                        <a:t>clearly </a:t>
                      </a:r>
                      <a:r>
                        <a:rPr sz="1800" spc="-60" dirty="0">
                          <a:latin typeface="Times New Roman"/>
                          <a:cs typeface="Times New Roman"/>
                        </a:rPr>
                        <a:t>separated. </a:t>
                      </a:r>
                      <a:r>
                        <a:rPr sz="1800" spc="-55" dirty="0">
                          <a:latin typeface="Times New Roman"/>
                          <a:cs typeface="Times New Roman"/>
                        </a:rPr>
                        <a:t>It </a:t>
                      </a:r>
                      <a:r>
                        <a:rPr sz="1800" spc="-114" dirty="0">
                          <a:latin typeface="Times New Roman"/>
                          <a:cs typeface="Times New Roman"/>
                        </a:rPr>
                        <a:t>is </a:t>
                      </a:r>
                      <a:r>
                        <a:rPr sz="1800" spc="-110" dirty="0">
                          <a:latin typeface="Times New Roman"/>
                          <a:cs typeface="Times New Roman"/>
                        </a:rPr>
                        <a:t>also  </a:t>
                      </a:r>
                      <a:r>
                        <a:rPr sz="1800" spc="-55" dirty="0">
                          <a:latin typeface="Times New Roman"/>
                          <a:cs typeface="Times New Roman"/>
                        </a:rPr>
                        <a:t>protocol</a:t>
                      </a:r>
                      <a:r>
                        <a:rPr sz="1800" spc="-8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-50" dirty="0">
                          <a:latin typeface="Times New Roman"/>
                          <a:cs typeface="Times New Roman"/>
                        </a:rPr>
                        <a:t>dependent.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1517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7E9E7"/>
                    </a:solidFill>
                  </a:tcPr>
                </a:tc>
              </a:tr>
              <a:tr h="370205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1800" spc="-25" dirty="0">
                          <a:latin typeface="Times New Roman"/>
                          <a:cs typeface="Times New Roman"/>
                        </a:rPr>
                        <a:t>10. </a:t>
                      </a:r>
                      <a:r>
                        <a:rPr sz="1800" spc="-55" dirty="0">
                          <a:latin typeface="Times New Roman"/>
                          <a:cs typeface="Times New Roman"/>
                        </a:rPr>
                        <a:t>It </a:t>
                      </a:r>
                      <a:r>
                        <a:rPr sz="1800" spc="-130" dirty="0">
                          <a:latin typeface="Times New Roman"/>
                          <a:cs typeface="Times New Roman"/>
                        </a:rPr>
                        <a:t>has </a:t>
                      </a:r>
                      <a:r>
                        <a:rPr sz="1800" spc="-80" dirty="0">
                          <a:latin typeface="Times New Roman"/>
                          <a:cs typeface="Times New Roman"/>
                        </a:rPr>
                        <a:t>7</a:t>
                      </a:r>
                      <a:r>
                        <a:rPr sz="1800" spc="-9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-100" dirty="0">
                          <a:latin typeface="Times New Roman"/>
                          <a:cs typeface="Times New Roman"/>
                        </a:rPr>
                        <a:t>layers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171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CFCC"/>
                    </a:solidFill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1800" spc="-25" dirty="0">
                          <a:latin typeface="Times New Roman"/>
                          <a:cs typeface="Times New Roman"/>
                        </a:rPr>
                        <a:t>10. </a:t>
                      </a:r>
                      <a:r>
                        <a:rPr sz="1800" spc="-55" dirty="0">
                          <a:latin typeface="Times New Roman"/>
                          <a:cs typeface="Times New Roman"/>
                        </a:rPr>
                        <a:t>It </a:t>
                      </a:r>
                      <a:r>
                        <a:rPr sz="1800" spc="-130" dirty="0">
                          <a:latin typeface="Times New Roman"/>
                          <a:cs typeface="Times New Roman"/>
                        </a:rPr>
                        <a:t>has </a:t>
                      </a:r>
                      <a:r>
                        <a:rPr sz="1800" spc="-80" dirty="0">
                          <a:latin typeface="Times New Roman"/>
                          <a:cs typeface="Times New Roman"/>
                        </a:rPr>
                        <a:t>4</a:t>
                      </a:r>
                      <a:r>
                        <a:rPr sz="1800" spc="-9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-100" dirty="0">
                          <a:latin typeface="Times New Roman"/>
                          <a:cs typeface="Times New Roman"/>
                        </a:rPr>
                        <a:t>layers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171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CFCC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7E9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7E9E7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685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3200" b="1" spc="-125" dirty="0">
                <a:latin typeface="Trebuchet MS"/>
                <a:cs typeface="Trebuchet MS"/>
              </a:rPr>
              <a:t>Diagrammatic </a:t>
            </a:r>
            <a:r>
              <a:rPr sz="3200" b="1" spc="-135" dirty="0">
                <a:latin typeface="Trebuchet MS"/>
                <a:cs typeface="Trebuchet MS"/>
              </a:rPr>
              <a:t>Comparison </a:t>
            </a:r>
            <a:r>
              <a:rPr sz="3200" b="1" spc="-220" dirty="0">
                <a:latin typeface="Trebuchet MS"/>
                <a:cs typeface="Trebuchet MS"/>
              </a:rPr>
              <a:t>between </a:t>
            </a:r>
            <a:r>
              <a:rPr sz="3200" b="1" spc="-40" dirty="0">
                <a:latin typeface="Trebuchet MS"/>
                <a:cs typeface="Trebuchet MS"/>
              </a:rPr>
              <a:t>OSI  </a:t>
            </a:r>
            <a:r>
              <a:rPr sz="3200" b="1" spc="-185" dirty="0">
                <a:latin typeface="Trebuchet MS"/>
                <a:cs typeface="Trebuchet MS"/>
              </a:rPr>
              <a:t>Reference </a:t>
            </a:r>
            <a:r>
              <a:rPr sz="3200" b="1" spc="-90" dirty="0">
                <a:latin typeface="Trebuchet MS"/>
                <a:cs typeface="Trebuchet MS"/>
              </a:rPr>
              <a:t>Model </a:t>
            </a:r>
            <a:r>
              <a:rPr sz="3200" b="1" spc="-95" dirty="0">
                <a:latin typeface="Trebuchet MS"/>
                <a:cs typeface="Trebuchet MS"/>
              </a:rPr>
              <a:t>and </a:t>
            </a:r>
            <a:r>
              <a:rPr sz="3200" b="1" spc="-110" dirty="0">
                <a:latin typeface="Trebuchet MS"/>
                <a:cs typeface="Trebuchet MS"/>
              </a:rPr>
              <a:t>TCP/IP </a:t>
            </a:r>
            <a:r>
              <a:rPr sz="3200" b="1" spc="-185" dirty="0">
                <a:latin typeface="Trebuchet MS"/>
                <a:cs typeface="Trebuchet MS"/>
              </a:rPr>
              <a:t>Reference</a:t>
            </a:r>
            <a:r>
              <a:rPr sz="3200" b="1" spc="-495" dirty="0">
                <a:latin typeface="Trebuchet MS"/>
                <a:cs typeface="Trebuchet MS"/>
              </a:rPr>
              <a:t> </a:t>
            </a:r>
            <a:r>
              <a:rPr sz="3200" b="1" spc="-90" dirty="0">
                <a:latin typeface="Trebuchet MS"/>
                <a:cs typeface="Trebuchet MS"/>
              </a:rPr>
              <a:t>Model</a:t>
            </a:r>
            <a:endParaRPr sz="3200">
              <a:latin typeface="Trebuchet MS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971039" y="1667724"/>
            <a:ext cx="5130800" cy="468911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444" y="688974"/>
            <a:ext cx="154749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210" dirty="0"/>
              <a:t>Ou</a:t>
            </a:r>
            <a:r>
              <a:rPr sz="4000" spc="-160" dirty="0"/>
              <a:t>t</a:t>
            </a:r>
            <a:r>
              <a:rPr sz="4000" spc="-155" dirty="0"/>
              <a:t>line</a:t>
            </a:r>
            <a:endParaRPr sz="4000"/>
          </a:p>
        </p:txBody>
      </p:sp>
      <p:sp>
        <p:nvSpPr>
          <p:cNvPr id="3" name="object 3"/>
          <p:cNvSpPr/>
          <p:nvPr/>
        </p:nvSpPr>
        <p:spPr>
          <a:xfrm>
            <a:off x="914400" y="1450594"/>
            <a:ext cx="6858000" cy="463550"/>
          </a:xfrm>
          <a:custGeom>
            <a:avLst/>
            <a:gdLst/>
            <a:ahLst/>
            <a:cxnLst/>
            <a:rect l="l" t="t" r="r" b="b"/>
            <a:pathLst>
              <a:path w="6858000" h="463550">
                <a:moveTo>
                  <a:pt x="0" y="77215"/>
                </a:moveTo>
                <a:lnTo>
                  <a:pt x="6067" y="47148"/>
                </a:lnTo>
                <a:lnTo>
                  <a:pt x="22615" y="22605"/>
                </a:lnTo>
                <a:lnTo>
                  <a:pt x="47159" y="6064"/>
                </a:lnTo>
                <a:lnTo>
                  <a:pt x="77215" y="0"/>
                </a:lnTo>
                <a:lnTo>
                  <a:pt x="6780783" y="0"/>
                </a:lnTo>
                <a:lnTo>
                  <a:pt x="6810851" y="6064"/>
                </a:lnTo>
                <a:lnTo>
                  <a:pt x="6835394" y="22606"/>
                </a:lnTo>
                <a:lnTo>
                  <a:pt x="6851935" y="47148"/>
                </a:lnTo>
                <a:lnTo>
                  <a:pt x="6858000" y="77215"/>
                </a:lnTo>
                <a:lnTo>
                  <a:pt x="6858000" y="386079"/>
                </a:lnTo>
                <a:lnTo>
                  <a:pt x="6851935" y="416147"/>
                </a:lnTo>
                <a:lnTo>
                  <a:pt x="6835394" y="440689"/>
                </a:lnTo>
                <a:lnTo>
                  <a:pt x="6810851" y="457231"/>
                </a:lnTo>
                <a:lnTo>
                  <a:pt x="6780783" y="463295"/>
                </a:lnTo>
                <a:lnTo>
                  <a:pt x="77215" y="463295"/>
                </a:lnTo>
                <a:lnTo>
                  <a:pt x="47159" y="457231"/>
                </a:lnTo>
                <a:lnTo>
                  <a:pt x="22615" y="440689"/>
                </a:lnTo>
                <a:lnTo>
                  <a:pt x="6067" y="416147"/>
                </a:lnTo>
                <a:lnTo>
                  <a:pt x="0" y="386079"/>
                </a:lnTo>
                <a:lnTo>
                  <a:pt x="0" y="77215"/>
                </a:lnTo>
                <a:close/>
              </a:path>
            </a:pathLst>
          </a:custGeom>
          <a:ln w="12700">
            <a:solidFill>
              <a:srgbClr val="BE401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14400" y="1965832"/>
            <a:ext cx="6858000" cy="463550"/>
          </a:xfrm>
          <a:custGeom>
            <a:avLst/>
            <a:gdLst/>
            <a:ahLst/>
            <a:cxnLst/>
            <a:rect l="l" t="t" r="r" b="b"/>
            <a:pathLst>
              <a:path w="6858000" h="463550">
                <a:moveTo>
                  <a:pt x="0" y="77215"/>
                </a:moveTo>
                <a:lnTo>
                  <a:pt x="6067" y="47148"/>
                </a:lnTo>
                <a:lnTo>
                  <a:pt x="22615" y="22605"/>
                </a:lnTo>
                <a:lnTo>
                  <a:pt x="47159" y="6064"/>
                </a:lnTo>
                <a:lnTo>
                  <a:pt x="77215" y="0"/>
                </a:lnTo>
                <a:lnTo>
                  <a:pt x="6780783" y="0"/>
                </a:lnTo>
                <a:lnTo>
                  <a:pt x="6810851" y="6064"/>
                </a:lnTo>
                <a:lnTo>
                  <a:pt x="6835394" y="22606"/>
                </a:lnTo>
                <a:lnTo>
                  <a:pt x="6851935" y="47148"/>
                </a:lnTo>
                <a:lnTo>
                  <a:pt x="6858000" y="77215"/>
                </a:lnTo>
                <a:lnTo>
                  <a:pt x="6858000" y="386079"/>
                </a:lnTo>
                <a:lnTo>
                  <a:pt x="6851935" y="416147"/>
                </a:lnTo>
                <a:lnTo>
                  <a:pt x="6835394" y="440689"/>
                </a:lnTo>
                <a:lnTo>
                  <a:pt x="6810851" y="457231"/>
                </a:lnTo>
                <a:lnTo>
                  <a:pt x="6780783" y="463295"/>
                </a:lnTo>
                <a:lnTo>
                  <a:pt x="77215" y="463295"/>
                </a:lnTo>
                <a:lnTo>
                  <a:pt x="47159" y="457231"/>
                </a:lnTo>
                <a:lnTo>
                  <a:pt x="22615" y="440689"/>
                </a:lnTo>
                <a:lnTo>
                  <a:pt x="6067" y="416147"/>
                </a:lnTo>
                <a:lnTo>
                  <a:pt x="0" y="386079"/>
                </a:lnTo>
                <a:lnTo>
                  <a:pt x="0" y="77215"/>
                </a:lnTo>
                <a:close/>
              </a:path>
            </a:pathLst>
          </a:custGeom>
          <a:ln w="12700">
            <a:solidFill>
              <a:srgbClr val="BE401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14400" y="2480945"/>
            <a:ext cx="6858000" cy="463550"/>
          </a:xfrm>
          <a:custGeom>
            <a:avLst/>
            <a:gdLst/>
            <a:ahLst/>
            <a:cxnLst/>
            <a:rect l="l" t="t" r="r" b="b"/>
            <a:pathLst>
              <a:path w="6858000" h="463550">
                <a:moveTo>
                  <a:pt x="0" y="77215"/>
                </a:moveTo>
                <a:lnTo>
                  <a:pt x="6067" y="47148"/>
                </a:lnTo>
                <a:lnTo>
                  <a:pt x="22615" y="22605"/>
                </a:lnTo>
                <a:lnTo>
                  <a:pt x="47159" y="6064"/>
                </a:lnTo>
                <a:lnTo>
                  <a:pt x="77215" y="0"/>
                </a:lnTo>
                <a:lnTo>
                  <a:pt x="6780783" y="0"/>
                </a:lnTo>
                <a:lnTo>
                  <a:pt x="6810851" y="6064"/>
                </a:lnTo>
                <a:lnTo>
                  <a:pt x="6835394" y="22606"/>
                </a:lnTo>
                <a:lnTo>
                  <a:pt x="6851935" y="47148"/>
                </a:lnTo>
                <a:lnTo>
                  <a:pt x="6858000" y="77215"/>
                </a:lnTo>
                <a:lnTo>
                  <a:pt x="6858000" y="386079"/>
                </a:lnTo>
                <a:lnTo>
                  <a:pt x="6851935" y="416147"/>
                </a:lnTo>
                <a:lnTo>
                  <a:pt x="6835394" y="440689"/>
                </a:lnTo>
                <a:lnTo>
                  <a:pt x="6810851" y="457231"/>
                </a:lnTo>
                <a:lnTo>
                  <a:pt x="6780783" y="463295"/>
                </a:lnTo>
                <a:lnTo>
                  <a:pt x="77215" y="463295"/>
                </a:lnTo>
                <a:lnTo>
                  <a:pt x="47159" y="457231"/>
                </a:lnTo>
                <a:lnTo>
                  <a:pt x="22615" y="440689"/>
                </a:lnTo>
                <a:lnTo>
                  <a:pt x="6067" y="416147"/>
                </a:lnTo>
                <a:lnTo>
                  <a:pt x="0" y="386079"/>
                </a:lnTo>
                <a:lnTo>
                  <a:pt x="0" y="77215"/>
                </a:lnTo>
                <a:close/>
              </a:path>
            </a:pathLst>
          </a:custGeom>
          <a:ln w="12700">
            <a:solidFill>
              <a:srgbClr val="BE401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14400" y="2996057"/>
            <a:ext cx="6858000" cy="463550"/>
          </a:xfrm>
          <a:custGeom>
            <a:avLst/>
            <a:gdLst/>
            <a:ahLst/>
            <a:cxnLst/>
            <a:rect l="l" t="t" r="r" b="b"/>
            <a:pathLst>
              <a:path w="6858000" h="463550">
                <a:moveTo>
                  <a:pt x="0" y="77215"/>
                </a:moveTo>
                <a:lnTo>
                  <a:pt x="6067" y="47202"/>
                </a:lnTo>
                <a:lnTo>
                  <a:pt x="22615" y="22653"/>
                </a:lnTo>
                <a:lnTo>
                  <a:pt x="47159" y="6082"/>
                </a:lnTo>
                <a:lnTo>
                  <a:pt x="77215" y="0"/>
                </a:lnTo>
                <a:lnTo>
                  <a:pt x="6780783" y="0"/>
                </a:lnTo>
                <a:lnTo>
                  <a:pt x="6810851" y="6082"/>
                </a:lnTo>
                <a:lnTo>
                  <a:pt x="6835394" y="22653"/>
                </a:lnTo>
                <a:lnTo>
                  <a:pt x="6851935" y="47202"/>
                </a:lnTo>
                <a:lnTo>
                  <a:pt x="6858000" y="77215"/>
                </a:lnTo>
                <a:lnTo>
                  <a:pt x="6858000" y="386079"/>
                </a:lnTo>
                <a:lnTo>
                  <a:pt x="6851935" y="416167"/>
                </a:lnTo>
                <a:lnTo>
                  <a:pt x="6835394" y="440753"/>
                </a:lnTo>
                <a:lnTo>
                  <a:pt x="6810851" y="457338"/>
                </a:lnTo>
                <a:lnTo>
                  <a:pt x="6780783" y="463422"/>
                </a:lnTo>
                <a:lnTo>
                  <a:pt x="77215" y="463422"/>
                </a:lnTo>
                <a:lnTo>
                  <a:pt x="47159" y="457338"/>
                </a:lnTo>
                <a:lnTo>
                  <a:pt x="22615" y="440753"/>
                </a:lnTo>
                <a:lnTo>
                  <a:pt x="6067" y="416167"/>
                </a:lnTo>
                <a:lnTo>
                  <a:pt x="0" y="386079"/>
                </a:lnTo>
                <a:lnTo>
                  <a:pt x="0" y="77215"/>
                </a:lnTo>
                <a:close/>
              </a:path>
            </a:pathLst>
          </a:custGeom>
          <a:ln w="12699">
            <a:solidFill>
              <a:srgbClr val="BE401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14400" y="3511296"/>
            <a:ext cx="6858000" cy="463550"/>
          </a:xfrm>
          <a:custGeom>
            <a:avLst/>
            <a:gdLst/>
            <a:ahLst/>
            <a:cxnLst/>
            <a:rect l="l" t="t" r="r" b="b"/>
            <a:pathLst>
              <a:path w="6858000" h="463550">
                <a:moveTo>
                  <a:pt x="0" y="77215"/>
                </a:moveTo>
                <a:lnTo>
                  <a:pt x="6067" y="47148"/>
                </a:lnTo>
                <a:lnTo>
                  <a:pt x="22615" y="22605"/>
                </a:lnTo>
                <a:lnTo>
                  <a:pt x="47159" y="6064"/>
                </a:lnTo>
                <a:lnTo>
                  <a:pt x="77215" y="0"/>
                </a:lnTo>
                <a:lnTo>
                  <a:pt x="6780783" y="0"/>
                </a:lnTo>
                <a:lnTo>
                  <a:pt x="6810851" y="6064"/>
                </a:lnTo>
                <a:lnTo>
                  <a:pt x="6835394" y="22606"/>
                </a:lnTo>
                <a:lnTo>
                  <a:pt x="6851935" y="47148"/>
                </a:lnTo>
                <a:lnTo>
                  <a:pt x="6858000" y="77215"/>
                </a:lnTo>
                <a:lnTo>
                  <a:pt x="6858000" y="386079"/>
                </a:lnTo>
                <a:lnTo>
                  <a:pt x="6851935" y="416147"/>
                </a:lnTo>
                <a:lnTo>
                  <a:pt x="6835394" y="440689"/>
                </a:lnTo>
                <a:lnTo>
                  <a:pt x="6810851" y="457231"/>
                </a:lnTo>
                <a:lnTo>
                  <a:pt x="6780783" y="463295"/>
                </a:lnTo>
                <a:lnTo>
                  <a:pt x="77215" y="463295"/>
                </a:lnTo>
                <a:lnTo>
                  <a:pt x="47159" y="457231"/>
                </a:lnTo>
                <a:lnTo>
                  <a:pt x="22615" y="440689"/>
                </a:lnTo>
                <a:lnTo>
                  <a:pt x="6067" y="416147"/>
                </a:lnTo>
                <a:lnTo>
                  <a:pt x="0" y="386079"/>
                </a:lnTo>
                <a:lnTo>
                  <a:pt x="0" y="77215"/>
                </a:lnTo>
                <a:close/>
              </a:path>
            </a:pathLst>
          </a:custGeom>
          <a:ln w="12700">
            <a:solidFill>
              <a:srgbClr val="BE401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914400" y="4026408"/>
            <a:ext cx="6858000" cy="463550"/>
          </a:xfrm>
          <a:custGeom>
            <a:avLst/>
            <a:gdLst/>
            <a:ahLst/>
            <a:cxnLst/>
            <a:rect l="l" t="t" r="r" b="b"/>
            <a:pathLst>
              <a:path w="6858000" h="463550">
                <a:moveTo>
                  <a:pt x="0" y="77216"/>
                </a:moveTo>
                <a:lnTo>
                  <a:pt x="6067" y="47148"/>
                </a:lnTo>
                <a:lnTo>
                  <a:pt x="22615" y="22606"/>
                </a:lnTo>
                <a:lnTo>
                  <a:pt x="47159" y="6064"/>
                </a:lnTo>
                <a:lnTo>
                  <a:pt x="77215" y="0"/>
                </a:lnTo>
                <a:lnTo>
                  <a:pt x="6780783" y="0"/>
                </a:lnTo>
                <a:lnTo>
                  <a:pt x="6810851" y="6064"/>
                </a:lnTo>
                <a:lnTo>
                  <a:pt x="6835394" y="22606"/>
                </a:lnTo>
                <a:lnTo>
                  <a:pt x="6851935" y="47148"/>
                </a:lnTo>
                <a:lnTo>
                  <a:pt x="6858000" y="77216"/>
                </a:lnTo>
                <a:lnTo>
                  <a:pt x="6858000" y="386080"/>
                </a:lnTo>
                <a:lnTo>
                  <a:pt x="6851935" y="416147"/>
                </a:lnTo>
                <a:lnTo>
                  <a:pt x="6835394" y="440690"/>
                </a:lnTo>
                <a:lnTo>
                  <a:pt x="6810851" y="457231"/>
                </a:lnTo>
                <a:lnTo>
                  <a:pt x="6780783" y="463296"/>
                </a:lnTo>
                <a:lnTo>
                  <a:pt x="77215" y="463296"/>
                </a:lnTo>
                <a:lnTo>
                  <a:pt x="47159" y="457231"/>
                </a:lnTo>
                <a:lnTo>
                  <a:pt x="22615" y="440690"/>
                </a:lnTo>
                <a:lnTo>
                  <a:pt x="6067" y="416147"/>
                </a:lnTo>
                <a:lnTo>
                  <a:pt x="0" y="386080"/>
                </a:lnTo>
                <a:lnTo>
                  <a:pt x="0" y="77216"/>
                </a:lnTo>
                <a:close/>
              </a:path>
            </a:pathLst>
          </a:custGeom>
          <a:ln w="12700">
            <a:solidFill>
              <a:srgbClr val="BE401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14400" y="4541520"/>
            <a:ext cx="6858000" cy="463550"/>
          </a:xfrm>
          <a:custGeom>
            <a:avLst/>
            <a:gdLst/>
            <a:ahLst/>
            <a:cxnLst/>
            <a:rect l="l" t="t" r="r" b="b"/>
            <a:pathLst>
              <a:path w="6858000" h="463550">
                <a:moveTo>
                  <a:pt x="0" y="77342"/>
                </a:moveTo>
                <a:lnTo>
                  <a:pt x="6067" y="47255"/>
                </a:lnTo>
                <a:lnTo>
                  <a:pt x="22615" y="22669"/>
                </a:lnTo>
                <a:lnTo>
                  <a:pt x="47159" y="6084"/>
                </a:lnTo>
                <a:lnTo>
                  <a:pt x="77215" y="0"/>
                </a:lnTo>
                <a:lnTo>
                  <a:pt x="6780783" y="0"/>
                </a:lnTo>
                <a:lnTo>
                  <a:pt x="6810851" y="6084"/>
                </a:lnTo>
                <a:lnTo>
                  <a:pt x="6835394" y="22669"/>
                </a:lnTo>
                <a:lnTo>
                  <a:pt x="6851935" y="47255"/>
                </a:lnTo>
                <a:lnTo>
                  <a:pt x="6858000" y="77342"/>
                </a:lnTo>
                <a:lnTo>
                  <a:pt x="6858000" y="386206"/>
                </a:lnTo>
                <a:lnTo>
                  <a:pt x="6851935" y="416220"/>
                </a:lnTo>
                <a:lnTo>
                  <a:pt x="6835394" y="440769"/>
                </a:lnTo>
                <a:lnTo>
                  <a:pt x="6810851" y="457340"/>
                </a:lnTo>
                <a:lnTo>
                  <a:pt x="6780783" y="463422"/>
                </a:lnTo>
                <a:lnTo>
                  <a:pt x="77215" y="463422"/>
                </a:lnTo>
                <a:lnTo>
                  <a:pt x="47159" y="457340"/>
                </a:lnTo>
                <a:lnTo>
                  <a:pt x="22615" y="440769"/>
                </a:lnTo>
                <a:lnTo>
                  <a:pt x="6067" y="416220"/>
                </a:lnTo>
                <a:lnTo>
                  <a:pt x="0" y="386206"/>
                </a:lnTo>
                <a:lnTo>
                  <a:pt x="0" y="77342"/>
                </a:lnTo>
                <a:close/>
              </a:path>
            </a:pathLst>
          </a:custGeom>
          <a:ln w="12699">
            <a:solidFill>
              <a:srgbClr val="BE401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14400" y="5056759"/>
            <a:ext cx="6858000" cy="463550"/>
          </a:xfrm>
          <a:custGeom>
            <a:avLst/>
            <a:gdLst/>
            <a:ahLst/>
            <a:cxnLst/>
            <a:rect l="l" t="t" r="r" b="b"/>
            <a:pathLst>
              <a:path w="6858000" h="463550">
                <a:moveTo>
                  <a:pt x="0" y="77216"/>
                </a:moveTo>
                <a:lnTo>
                  <a:pt x="6067" y="47148"/>
                </a:lnTo>
                <a:lnTo>
                  <a:pt x="22615" y="22606"/>
                </a:lnTo>
                <a:lnTo>
                  <a:pt x="47159" y="6064"/>
                </a:lnTo>
                <a:lnTo>
                  <a:pt x="77215" y="0"/>
                </a:lnTo>
                <a:lnTo>
                  <a:pt x="6780783" y="0"/>
                </a:lnTo>
                <a:lnTo>
                  <a:pt x="6810851" y="6064"/>
                </a:lnTo>
                <a:lnTo>
                  <a:pt x="6835394" y="22606"/>
                </a:lnTo>
                <a:lnTo>
                  <a:pt x="6851935" y="47148"/>
                </a:lnTo>
                <a:lnTo>
                  <a:pt x="6858000" y="77216"/>
                </a:lnTo>
                <a:lnTo>
                  <a:pt x="6858000" y="386080"/>
                </a:lnTo>
                <a:lnTo>
                  <a:pt x="6851935" y="416147"/>
                </a:lnTo>
                <a:lnTo>
                  <a:pt x="6835394" y="440690"/>
                </a:lnTo>
                <a:lnTo>
                  <a:pt x="6810851" y="457231"/>
                </a:lnTo>
                <a:lnTo>
                  <a:pt x="6780783" y="463296"/>
                </a:lnTo>
                <a:lnTo>
                  <a:pt x="77215" y="463296"/>
                </a:lnTo>
                <a:lnTo>
                  <a:pt x="47159" y="457231"/>
                </a:lnTo>
                <a:lnTo>
                  <a:pt x="22615" y="440690"/>
                </a:lnTo>
                <a:lnTo>
                  <a:pt x="6067" y="416147"/>
                </a:lnTo>
                <a:lnTo>
                  <a:pt x="0" y="386080"/>
                </a:lnTo>
                <a:lnTo>
                  <a:pt x="0" y="77216"/>
                </a:lnTo>
                <a:close/>
              </a:path>
            </a:pathLst>
          </a:custGeom>
          <a:ln w="12700">
            <a:solidFill>
              <a:srgbClr val="BE401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14400" y="5571871"/>
            <a:ext cx="6858000" cy="463550"/>
          </a:xfrm>
          <a:custGeom>
            <a:avLst/>
            <a:gdLst/>
            <a:ahLst/>
            <a:cxnLst/>
            <a:rect l="l" t="t" r="r" b="b"/>
            <a:pathLst>
              <a:path w="6858000" h="463550">
                <a:moveTo>
                  <a:pt x="0" y="77254"/>
                </a:moveTo>
                <a:lnTo>
                  <a:pt x="6067" y="47186"/>
                </a:lnTo>
                <a:lnTo>
                  <a:pt x="22615" y="22629"/>
                </a:lnTo>
                <a:lnTo>
                  <a:pt x="47159" y="6071"/>
                </a:lnTo>
                <a:lnTo>
                  <a:pt x="77215" y="0"/>
                </a:lnTo>
                <a:lnTo>
                  <a:pt x="6780783" y="0"/>
                </a:lnTo>
                <a:lnTo>
                  <a:pt x="6810851" y="6071"/>
                </a:lnTo>
                <a:lnTo>
                  <a:pt x="6835394" y="22629"/>
                </a:lnTo>
                <a:lnTo>
                  <a:pt x="6851935" y="47186"/>
                </a:lnTo>
                <a:lnTo>
                  <a:pt x="6858000" y="77254"/>
                </a:lnTo>
                <a:lnTo>
                  <a:pt x="6858000" y="386130"/>
                </a:lnTo>
                <a:lnTo>
                  <a:pt x="6851935" y="416187"/>
                </a:lnTo>
                <a:lnTo>
                  <a:pt x="6835394" y="440731"/>
                </a:lnTo>
                <a:lnTo>
                  <a:pt x="6810851" y="457278"/>
                </a:lnTo>
                <a:lnTo>
                  <a:pt x="6780783" y="463346"/>
                </a:lnTo>
                <a:lnTo>
                  <a:pt x="77215" y="463346"/>
                </a:lnTo>
                <a:lnTo>
                  <a:pt x="47159" y="457278"/>
                </a:lnTo>
                <a:lnTo>
                  <a:pt x="22615" y="440731"/>
                </a:lnTo>
                <a:lnTo>
                  <a:pt x="6067" y="416187"/>
                </a:lnTo>
                <a:lnTo>
                  <a:pt x="0" y="386130"/>
                </a:lnTo>
                <a:lnTo>
                  <a:pt x="0" y="77254"/>
                </a:lnTo>
                <a:close/>
              </a:path>
            </a:pathLst>
          </a:custGeom>
          <a:ln w="12699">
            <a:solidFill>
              <a:srgbClr val="BE401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914400" y="6087059"/>
            <a:ext cx="6858000" cy="463550"/>
          </a:xfrm>
          <a:custGeom>
            <a:avLst/>
            <a:gdLst/>
            <a:ahLst/>
            <a:cxnLst/>
            <a:rect l="l" t="t" r="r" b="b"/>
            <a:pathLst>
              <a:path w="6858000" h="463550">
                <a:moveTo>
                  <a:pt x="0" y="77216"/>
                </a:moveTo>
                <a:lnTo>
                  <a:pt x="6067" y="47159"/>
                </a:lnTo>
                <a:lnTo>
                  <a:pt x="22615" y="22615"/>
                </a:lnTo>
                <a:lnTo>
                  <a:pt x="47159" y="6067"/>
                </a:lnTo>
                <a:lnTo>
                  <a:pt x="77215" y="0"/>
                </a:lnTo>
                <a:lnTo>
                  <a:pt x="6780783" y="0"/>
                </a:lnTo>
                <a:lnTo>
                  <a:pt x="6810851" y="6067"/>
                </a:lnTo>
                <a:lnTo>
                  <a:pt x="6835394" y="22615"/>
                </a:lnTo>
                <a:lnTo>
                  <a:pt x="6851935" y="47159"/>
                </a:lnTo>
                <a:lnTo>
                  <a:pt x="6858000" y="77216"/>
                </a:lnTo>
                <a:lnTo>
                  <a:pt x="6858000" y="386092"/>
                </a:lnTo>
                <a:lnTo>
                  <a:pt x="6851935" y="416156"/>
                </a:lnTo>
                <a:lnTo>
                  <a:pt x="6835394" y="440704"/>
                </a:lnTo>
                <a:lnTo>
                  <a:pt x="6810851" y="457253"/>
                </a:lnTo>
                <a:lnTo>
                  <a:pt x="6780783" y="463321"/>
                </a:lnTo>
                <a:lnTo>
                  <a:pt x="77215" y="463321"/>
                </a:lnTo>
                <a:lnTo>
                  <a:pt x="47159" y="457253"/>
                </a:lnTo>
                <a:lnTo>
                  <a:pt x="22615" y="440704"/>
                </a:lnTo>
                <a:lnTo>
                  <a:pt x="6067" y="416156"/>
                </a:lnTo>
                <a:lnTo>
                  <a:pt x="0" y="386092"/>
                </a:lnTo>
                <a:lnTo>
                  <a:pt x="0" y="77216"/>
                </a:lnTo>
                <a:close/>
              </a:path>
            </a:pathLst>
          </a:custGeom>
          <a:ln w="12699">
            <a:solidFill>
              <a:srgbClr val="BE401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993139" y="1470406"/>
            <a:ext cx="6036945" cy="495808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9685">
              <a:lnSpc>
                <a:spcPct val="100000"/>
              </a:lnSpc>
              <a:spcBef>
                <a:spcPts val="105"/>
              </a:spcBef>
            </a:pPr>
            <a:r>
              <a:rPr sz="2000" b="1" spc="15" dirty="0">
                <a:solidFill>
                  <a:srgbClr val="BEBEBE"/>
                </a:solidFill>
                <a:latin typeface="Times New Roman"/>
                <a:cs typeface="Times New Roman"/>
              </a:rPr>
              <a:t>Introduction </a:t>
            </a:r>
            <a:r>
              <a:rPr sz="2000" b="1" spc="20" dirty="0">
                <a:solidFill>
                  <a:srgbClr val="BEBEBE"/>
                </a:solidFill>
                <a:latin typeface="Times New Roman"/>
                <a:cs typeface="Times New Roman"/>
              </a:rPr>
              <a:t>of </a:t>
            </a:r>
            <a:r>
              <a:rPr sz="2000" b="1" spc="-175" dirty="0">
                <a:solidFill>
                  <a:srgbClr val="BEBEBE"/>
                </a:solidFill>
                <a:latin typeface="Times New Roman"/>
                <a:cs typeface="Times New Roman"/>
              </a:rPr>
              <a:t>LAN; </a:t>
            </a:r>
            <a:r>
              <a:rPr sz="2000" b="1" spc="-135" dirty="0">
                <a:solidFill>
                  <a:srgbClr val="BEBEBE"/>
                </a:solidFill>
                <a:latin typeface="Times New Roman"/>
                <a:cs typeface="Times New Roman"/>
              </a:rPr>
              <a:t>MAN;WAN; </a:t>
            </a:r>
            <a:r>
              <a:rPr sz="2000" b="1" spc="-130" dirty="0">
                <a:solidFill>
                  <a:srgbClr val="BEBEBE"/>
                </a:solidFill>
                <a:latin typeface="Times New Roman"/>
                <a:cs typeface="Times New Roman"/>
              </a:rPr>
              <a:t>PAN, </a:t>
            </a:r>
            <a:r>
              <a:rPr sz="2000" b="1" spc="25" dirty="0">
                <a:solidFill>
                  <a:srgbClr val="BEBEBE"/>
                </a:solidFill>
                <a:latin typeface="Times New Roman"/>
                <a:cs typeface="Times New Roman"/>
              </a:rPr>
              <a:t>Ad-hoc</a:t>
            </a:r>
            <a:r>
              <a:rPr sz="2000" b="1" spc="-250" dirty="0">
                <a:solidFill>
                  <a:srgbClr val="BEBEBE"/>
                </a:solidFill>
                <a:latin typeface="Times New Roman"/>
                <a:cs typeface="Times New Roman"/>
              </a:rPr>
              <a:t> </a:t>
            </a:r>
            <a:r>
              <a:rPr sz="2000" b="1" spc="-5" dirty="0">
                <a:solidFill>
                  <a:srgbClr val="BEBEBE"/>
                </a:solidFill>
                <a:latin typeface="Times New Roman"/>
                <a:cs typeface="Times New Roman"/>
              </a:rPr>
              <a:t>Network</a:t>
            </a:r>
            <a:endParaRPr sz="2000">
              <a:latin typeface="Times New Roman"/>
              <a:cs typeface="Times New Roman"/>
            </a:endParaRPr>
          </a:p>
          <a:p>
            <a:pPr marL="19685">
              <a:lnSpc>
                <a:spcPct val="100000"/>
              </a:lnSpc>
              <a:spcBef>
                <a:spcPts val="1655"/>
              </a:spcBef>
            </a:pPr>
            <a:r>
              <a:rPr sz="2000" b="1" spc="5" dirty="0">
                <a:solidFill>
                  <a:srgbClr val="BEBEBE"/>
                </a:solidFill>
                <a:latin typeface="Times New Roman"/>
                <a:cs typeface="Times New Roman"/>
              </a:rPr>
              <a:t>Topologies</a:t>
            </a:r>
            <a:endParaRPr sz="2000">
              <a:latin typeface="Times New Roman"/>
              <a:cs typeface="Times New Roman"/>
            </a:endParaRPr>
          </a:p>
          <a:p>
            <a:pPr marL="19685" marR="3536315">
              <a:lnSpc>
                <a:spcPct val="169000"/>
              </a:lnSpc>
            </a:pPr>
            <a:r>
              <a:rPr sz="2000" b="1" spc="-5" dirty="0">
                <a:solidFill>
                  <a:srgbClr val="BEBEBE"/>
                </a:solidFill>
                <a:latin typeface="Times New Roman"/>
                <a:cs typeface="Times New Roman"/>
              </a:rPr>
              <a:t>Network</a:t>
            </a:r>
            <a:r>
              <a:rPr sz="2000" b="1" spc="-165" dirty="0">
                <a:solidFill>
                  <a:srgbClr val="BEBEBE"/>
                </a:solidFill>
                <a:latin typeface="Times New Roman"/>
                <a:cs typeface="Times New Roman"/>
              </a:rPr>
              <a:t> </a:t>
            </a:r>
            <a:r>
              <a:rPr sz="2000" b="1" spc="-5" dirty="0">
                <a:solidFill>
                  <a:srgbClr val="BEBEBE"/>
                </a:solidFill>
                <a:latin typeface="Times New Roman"/>
                <a:cs typeface="Times New Roman"/>
              </a:rPr>
              <a:t>Architectures  </a:t>
            </a:r>
            <a:r>
              <a:rPr sz="2000" b="1" spc="-125" dirty="0">
                <a:solidFill>
                  <a:srgbClr val="BEBEBE"/>
                </a:solidFill>
                <a:latin typeface="Times New Roman"/>
                <a:cs typeface="Times New Roman"/>
              </a:rPr>
              <a:t>OSI</a:t>
            </a:r>
            <a:r>
              <a:rPr sz="2000" b="1" spc="-55" dirty="0">
                <a:solidFill>
                  <a:srgbClr val="BEBEBE"/>
                </a:solidFill>
                <a:latin typeface="Times New Roman"/>
                <a:cs typeface="Times New Roman"/>
              </a:rPr>
              <a:t> </a:t>
            </a:r>
            <a:r>
              <a:rPr sz="2000" b="1" spc="25" dirty="0">
                <a:solidFill>
                  <a:srgbClr val="BEBEBE"/>
                </a:solidFill>
                <a:latin typeface="Times New Roman"/>
                <a:cs typeface="Times New Roman"/>
              </a:rPr>
              <a:t>Model</a:t>
            </a:r>
            <a:endParaRPr sz="2000">
              <a:latin typeface="Times New Roman"/>
              <a:cs typeface="Times New Roman"/>
            </a:endParaRPr>
          </a:p>
          <a:p>
            <a:pPr marL="19685">
              <a:lnSpc>
                <a:spcPct val="100000"/>
              </a:lnSpc>
              <a:spcBef>
                <a:spcPts val="1660"/>
              </a:spcBef>
            </a:pPr>
            <a:r>
              <a:rPr sz="2000" b="1" spc="-40" dirty="0">
                <a:solidFill>
                  <a:srgbClr val="BEBEBE"/>
                </a:solidFill>
                <a:latin typeface="Times New Roman"/>
                <a:cs typeface="Times New Roman"/>
              </a:rPr>
              <a:t>TCP/IP</a:t>
            </a:r>
            <a:r>
              <a:rPr sz="2000" b="1" spc="-80" dirty="0">
                <a:solidFill>
                  <a:srgbClr val="BEBEBE"/>
                </a:solidFill>
                <a:latin typeface="Times New Roman"/>
                <a:cs typeface="Times New Roman"/>
              </a:rPr>
              <a:t> </a:t>
            </a:r>
            <a:r>
              <a:rPr sz="2000" b="1" spc="25" dirty="0">
                <a:solidFill>
                  <a:srgbClr val="BEBEBE"/>
                </a:solidFill>
                <a:latin typeface="Times New Roman"/>
                <a:cs typeface="Times New Roman"/>
              </a:rPr>
              <a:t>Model</a:t>
            </a: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814"/>
              </a:spcBef>
            </a:pPr>
            <a:r>
              <a:rPr sz="1800" b="1" dirty="0">
                <a:solidFill>
                  <a:srgbClr val="FF0000"/>
                </a:solidFill>
                <a:latin typeface="Times New Roman"/>
                <a:cs typeface="Times New Roman"/>
              </a:rPr>
              <a:t>Design </a:t>
            </a:r>
            <a:r>
              <a:rPr sz="1800" b="1" spc="-15" dirty="0">
                <a:solidFill>
                  <a:srgbClr val="FF0000"/>
                </a:solidFill>
                <a:latin typeface="Times New Roman"/>
                <a:cs typeface="Times New Roman"/>
              </a:rPr>
              <a:t>issues </a:t>
            </a:r>
            <a:r>
              <a:rPr sz="1800" b="1" spc="-10" dirty="0">
                <a:solidFill>
                  <a:srgbClr val="FF0000"/>
                </a:solidFill>
                <a:latin typeface="Times New Roman"/>
                <a:cs typeface="Times New Roman"/>
              </a:rPr>
              <a:t>for</a:t>
            </a:r>
            <a:r>
              <a:rPr sz="1800" b="1" spc="-14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b="1" spc="-90" dirty="0">
                <a:solidFill>
                  <a:srgbClr val="FF0000"/>
                </a:solidFill>
                <a:latin typeface="Times New Roman"/>
                <a:cs typeface="Times New Roman"/>
              </a:rPr>
              <a:t>Layers</a:t>
            </a:r>
            <a:endParaRPr sz="1800">
              <a:latin typeface="Times New Roman"/>
              <a:cs typeface="Times New Roman"/>
            </a:endParaRPr>
          </a:p>
          <a:p>
            <a:pPr marL="12700" marR="4124325">
              <a:lnSpc>
                <a:spcPct val="187800"/>
              </a:lnSpc>
            </a:pPr>
            <a:r>
              <a:rPr sz="1800" spc="-110" dirty="0">
                <a:latin typeface="Times New Roman"/>
                <a:cs typeface="Times New Roman"/>
              </a:rPr>
              <a:t>Transmission Mediums  </a:t>
            </a:r>
            <a:r>
              <a:rPr sz="1800" spc="-70" dirty="0">
                <a:latin typeface="Times New Roman"/>
                <a:cs typeface="Times New Roman"/>
              </a:rPr>
              <a:t>Network </a:t>
            </a:r>
            <a:r>
              <a:rPr sz="1800" spc="-110" dirty="0">
                <a:latin typeface="Times New Roman"/>
                <a:cs typeface="Times New Roman"/>
              </a:rPr>
              <a:t>Devices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800" spc="-85" dirty="0">
                <a:latin typeface="Times New Roman"/>
                <a:cs typeface="Times New Roman"/>
              </a:rPr>
              <a:t>Manchester </a:t>
            </a:r>
            <a:r>
              <a:rPr sz="1800" spc="-100" dirty="0">
                <a:latin typeface="Times New Roman"/>
                <a:cs typeface="Times New Roman"/>
              </a:rPr>
              <a:t>and </a:t>
            </a:r>
            <a:r>
              <a:rPr sz="1800" spc="-80" dirty="0">
                <a:latin typeface="Times New Roman"/>
                <a:cs typeface="Times New Roman"/>
              </a:rPr>
              <a:t>Differential </a:t>
            </a:r>
            <a:r>
              <a:rPr sz="1800" spc="-85" dirty="0">
                <a:latin typeface="Times New Roman"/>
                <a:cs typeface="Times New Roman"/>
              </a:rPr>
              <a:t>Manchester</a:t>
            </a:r>
            <a:r>
              <a:rPr sz="1800" spc="20" dirty="0">
                <a:latin typeface="Times New Roman"/>
                <a:cs typeface="Times New Roman"/>
              </a:rPr>
              <a:t> </a:t>
            </a:r>
            <a:r>
              <a:rPr sz="1800" spc="-95" dirty="0">
                <a:latin typeface="Times New Roman"/>
                <a:cs typeface="Times New Roman"/>
              </a:rPr>
              <a:t>Encodings;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6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800" spc="-90" dirty="0">
                <a:latin typeface="Times New Roman"/>
                <a:cs typeface="Times New Roman"/>
              </a:rPr>
              <a:t>IEEE802.11: Frequency </a:t>
            </a:r>
            <a:r>
              <a:rPr sz="1800" spc="-95" dirty="0">
                <a:latin typeface="Times New Roman"/>
                <a:cs typeface="Times New Roman"/>
              </a:rPr>
              <a:t>Hopping </a:t>
            </a:r>
            <a:r>
              <a:rPr sz="1800" spc="-145" dirty="0">
                <a:latin typeface="Times New Roman"/>
                <a:cs typeface="Times New Roman"/>
              </a:rPr>
              <a:t>(FHSS) </a:t>
            </a:r>
            <a:r>
              <a:rPr sz="1800" spc="-100" dirty="0">
                <a:latin typeface="Times New Roman"/>
                <a:cs typeface="Times New Roman"/>
              </a:rPr>
              <a:t>and </a:t>
            </a:r>
            <a:r>
              <a:rPr sz="1800" spc="-60" dirty="0">
                <a:latin typeface="Times New Roman"/>
                <a:cs typeface="Times New Roman"/>
              </a:rPr>
              <a:t>Direct </a:t>
            </a:r>
            <a:r>
              <a:rPr sz="1800" spc="-105" dirty="0">
                <a:latin typeface="Times New Roman"/>
                <a:cs typeface="Times New Roman"/>
              </a:rPr>
              <a:t>Sequence</a:t>
            </a:r>
            <a:r>
              <a:rPr sz="1800" spc="-130" dirty="0">
                <a:latin typeface="Times New Roman"/>
                <a:cs typeface="Times New Roman"/>
              </a:rPr>
              <a:t> </a:t>
            </a:r>
            <a:r>
              <a:rPr sz="1800" spc="-155" dirty="0">
                <a:latin typeface="Times New Roman"/>
                <a:cs typeface="Times New Roman"/>
              </a:rPr>
              <a:t>(DSSS)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444" y="688974"/>
            <a:ext cx="518541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10" dirty="0"/>
              <a:t>Design </a:t>
            </a:r>
            <a:r>
              <a:rPr sz="4000" spc="50" dirty="0"/>
              <a:t>issues </a:t>
            </a:r>
            <a:r>
              <a:rPr sz="4000" spc="-229" dirty="0"/>
              <a:t>for</a:t>
            </a:r>
            <a:r>
              <a:rPr sz="4000" spc="-680" dirty="0"/>
              <a:t> </a:t>
            </a:r>
            <a:r>
              <a:rPr sz="4000" spc="-105" dirty="0"/>
              <a:t>Layers</a:t>
            </a:r>
            <a:endParaRPr sz="4000"/>
          </a:p>
        </p:txBody>
      </p:sp>
      <p:sp>
        <p:nvSpPr>
          <p:cNvPr id="3" name="object 3"/>
          <p:cNvSpPr txBox="1"/>
          <p:nvPr/>
        </p:nvSpPr>
        <p:spPr>
          <a:xfrm>
            <a:off x="993444" y="1358239"/>
            <a:ext cx="1984375" cy="2388235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286385" indent="-273685">
              <a:lnSpc>
                <a:spcPct val="100000"/>
              </a:lnSpc>
              <a:spcBef>
                <a:spcPts val="700"/>
              </a:spcBef>
              <a:buClr>
                <a:srgbClr val="D24717"/>
              </a:buClr>
              <a:buSzPct val="84615"/>
              <a:buFont typeface="Arial"/>
              <a:buChar char=""/>
              <a:tabLst>
                <a:tab pos="287020" algn="l"/>
              </a:tabLst>
            </a:pPr>
            <a:r>
              <a:rPr sz="2600" spc="-150" dirty="0">
                <a:latin typeface="Times New Roman"/>
                <a:cs typeface="Times New Roman"/>
              </a:rPr>
              <a:t>Addressing</a:t>
            </a:r>
            <a:endParaRPr sz="2600">
              <a:latin typeface="Times New Roman"/>
              <a:cs typeface="Times New Roman"/>
            </a:endParaRPr>
          </a:p>
          <a:p>
            <a:pPr marL="286385" indent="-273685">
              <a:lnSpc>
                <a:spcPct val="100000"/>
              </a:lnSpc>
              <a:spcBef>
                <a:spcPts val="600"/>
              </a:spcBef>
              <a:buClr>
                <a:srgbClr val="D24717"/>
              </a:buClr>
              <a:buSzPct val="84615"/>
              <a:buFont typeface="Arial"/>
              <a:buChar char=""/>
              <a:tabLst>
                <a:tab pos="287020" algn="l"/>
              </a:tabLst>
            </a:pPr>
            <a:r>
              <a:rPr sz="2600" spc="-50" dirty="0">
                <a:latin typeface="Times New Roman"/>
                <a:cs typeface="Times New Roman"/>
              </a:rPr>
              <a:t>Error</a:t>
            </a:r>
            <a:r>
              <a:rPr sz="2600" spc="-110" dirty="0">
                <a:latin typeface="Times New Roman"/>
                <a:cs typeface="Times New Roman"/>
              </a:rPr>
              <a:t> </a:t>
            </a:r>
            <a:r>
              <a:rPr sz="2600" spc="-120" dirty="0">
                <a:latin typeface="Times New Roman"/>
                <a:cs typeface="Times New Roman"/>
              </a:rPr>
              <a:t>Control</a:t>
            </a:r>
            <a:endParaRPr sz="2600">
              <a:latin typeface="Times New Roman"/>
              <a:cs typeface="Times New Roman"/>
            </a:endParaRPr>
          </a:p>
          <a:p>
            <a:pPr marL="286385" indent="-273685">
              <a:lnSpc>
                <a:spcPct val="100000"/>
              </a:lnSpc>
              <a:spcBef>
                <a:spcPts val="600"/>
              </a:spcBef>
              <a:buClr>
                <a:srgbClr val="D24717"/>
              </a:buClr>
              <a:buSzPct val="84615"/>
              <a:buFont typeface="Arial"/>
              <a:buChar char=""/>
              <a:tabLst>
                <a:tab pos="287020" algn="l"/>
              </a:tabLst>
            </a:pPr>
            <a:r>
              <a:rPr sz="2600" spc="-175" dirty="0">
                <a:latin typeface="Times New Roman"/>
                <a:cs typeface="Times New Roman"/>
              </a:rPr>
              <a:t>Flow</a:t>
            </a:r>
            <a:r>
              <a:rPr sz="2600" spc="-95" dirty="0">
                <a:latin typeface="Times New Roman"/>
                <a:cs typeface="Times New Roman"/>
              </a:rPr>
              <a:t> </a:t>
            </a:r>
            <a:r>
              <a:rPr sz="2600" spc="-80" dirty="0">
                <a:latin typeface="Times New Roman"/>
                <a:cs typeface="Times New Roman"/>
              </a:rPr>
              <a:t>Control</a:t>
            </a:r>
            <a:endParaRPr sz="2600">
              <a:latin typeface="Times New Roman"/>
              <a:cs typeface="Times New Roman"/>
            </a:endParaRPr>
          </a:p>
          <a:p>
            <a:pPr marL="286385" indent="-273685">
              <a:lnSpc>
                <a:spcPct val="100000"/>
              </a:lnSpc>
              <a:spcBef>
                <a:spcPts val="600"/>
              </a:spcBef>
              <a:buClr>
                <a:srgbClr val="D24717"/>
              </a:buClr>
              <a:buSzPct val="84615"/>
              <a:buFont typeface="Arial"/>
              <a:buChar char=""/>
              <a:tabLst>
                <a:tab pos="287020" algn="l"/>
              </a:tabLst>
            </a:pPr>
            <a:r>
              <a:rPr sz="2600" spc="-125" dirty="0">
                <a:latin typeface="Times New Roman"/>
                <a:cs typeface="Times New Roman"/>
              </a:rPr>
              <a:t>Multiplexing</a:t>
            </a:r>
            <a:endParaRPr sz="2600">
              <a:latin typeface="Times New Roman"/>
              <a:cs typeface="Times New Roman"/>
            </a:endParaRPr>
          </a:p>
          <a:p>
            <a:pPr marL="286385" indent="-273685">
              <a:lnSpc>
                <a:spcPct val="100000"/>
              </a:lnSpc>
              <a:spcBef>
                <a:spcPts val="600"/>
              </a:spcBef>
              <a:buClr>
                <a:srgbClr val="D24717"/>
              </a:buClr>
              <a:buSzPct val="84615"/>
              <a:buFont typeface="Arial"/>
              <a:buChar char=""/>
              <a:tabLst>
                <a:tab pos="287020" algn="l"/>
              </a:tabLst>
            </a:pPr>
            <a:r>
              <a:rPr sz="2600" spc="-120" dirty="0">
                <a:latin typeface="Times New Roman"/>
                <a:cs typeface="Times New Roman"/>
              </a:rPr>
              <a:t>Routing</a:t>
            </a:r>
            <a:endParaRPr sz="2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444" y="751459"/>
            <a:ext cx="4569156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35" dirty="0"/>
              <a:t>A</a:t>
            </a:r>
            <a:r>
              <a:rPr spc="-30" dirty="0"/>
              <a:t>ddressing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93444" y="1373784"/>
            <a:ext cx="7332345" cy="4556125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34"/>
              </a:spcBef>
              <a:tabLst>
                <a:tab pos="286385" algn="l"/>
              </a:tabLst>
            </a:pPr>
            <a:r>
              <a:rPr sz="1850" spc="-470" dirty="0">
                <a:solidFill>
                  <a:srgbClr val="D24717"/>
                </a:solidFill>
                <a:latin typeface="Arial"/>
                <a:cs typeface="Arial"/>
              </a:rPr>
              <a:t>	</a:t>
            </a:r>
            <a:r>
              <a:rPr sz="2200" spc="-130" dirty="0">
                <a:latin typeface="Times New Roman"/>
                <a:cs typeface="Times New Roman"/>
              </a:rPr>
              <a:t>Addressing</a:t>
            </a:r>
            <a:r>
              <a:rPr sz="2200" spc="-35" dirty="0">
                <a:latin typeface="Times New Roman"/>
                <a:cs typeface="Times New Roman"/>
              </a:rPr>
              <a:t> </a:t>
            </a:r>
            <a:r>
              <a:rPr sz="2200" spc="-155" dirty="0">
                <a:latin typeface="Times New Roman"/>
                <a:cs typeface="Times New Roman"/>
              </a:rPr>
              <a:t>Level</a:t>
            </a:r>
            <a:endParaRPr sz="2200">
              <a:latin typeface="Times New Roman"/>
              <a:cs typeface="Times New Roman"/>
            </a:endParaRPr>
          </a:p>
          <a:p>
            <a:pPr marL="12700">
              <a:lnSpc>
                <a:spcPts val="2510"/>
              </a:lnSpc>
              <a:spcBef>
                <a:spcPts val="335"/>
              </a:spcBef>
              <a:buChar char="•"/>
              <a:tabLst>
                <a:tab pos="173990" algn="l"/>
              </a:tabLst>
            </a:pPr>
            <a:r>
              <a:rPr sz="2200" spc="-105" dirty="0">
                <a:latin typeface="Times New Roman"/>
                <a:cs typeface="Times New Roman"/>
              </a:rPr>
              <a:t>Unique</a:t>
            </a:r>
            <a:r>
              <a:rPr sz="2200" spc="-45" dirty="0">
                <a:latin typeface="Times New Roman"/>
                <a:cs typeface="Times New Roman"/>
              </a:rPr>
              <a:t> </a:t>
            </a:r>
            <a:r>
              <a:rPr sz="2200" spc="-120" dirty="0">
                <a:latin typeface="Times New Roman"/>
                <a:cs typeface="Times New Roman"/>
              </a:rPr>
              <a:t>address</a:t>
            </a:r>
            <a:r>
              <a:rPr sz="2200" spc="-20" dirty="0">
                <a:latin typeface="Times New Roman"/>
                <a:cs typeface="Times New Roman"/>
              </a:rPr>
              <a:t> </a:t>
            </a:r>
            <a:r>
              <a:rPr sz="2200" spc="-80" dirty="0">
                <a:latin typeface="Times New Roman"/>
                <a:cs typeface="Times New Roman"/>
              </a:rPr>
              <a:t>for</a:t>
            </a:r>
            <a:r>
              <a:rPr sz="2200" spc="-50" dirty="0">
                <a:latin typeface="Times New Roman"/>
                <a:cs typeface="Times New Roman"/>
              </a:rPr>
              <a:t> </a:t>
            </a:r>
            <a:r>
              <a:rPr sz="2200" spc="-125" dirty="0">
                <a:latin typeface="Times New Roman"/>
                <a:cs typeface="Times New Roman"/>
              </a:rPr>
              <a:t>each</a:t>
            </a:r>
            <a:r>
              <a:rPr sz="2200" spc="-45" dirty="0">
                <a:latin typeface="Times New Roman"/>
                <a:cs typeface="Times New Roman"/>
              </a:rPr>
              <a:t> </a:t>
            </a:r>
            <a:r>
              <a:rPr sz="2200" spc="-95" dirty="0">
                <a:latin typeface="Times New Roman"/>
                <a:cs typeface="Times New Roman"/>
              </a:rPr>
              <a:t>end</a:t>
            </a:r>
            <a:r>
              <a:rPr sz="2200" spc="-35" dirty="0">
                <a:latin typeface="Times New Roman"/>
                <a:cs typeface="Times New Roman"/>
              </a:rPr>
              <a:t> </a:t>
            </a:r>
            <a:r>
              <a:rPr sz="2200" spc="-125" dirty="0">
                <a:latin typeface="Times New Roman"/>
                <a:cs typeface="Times New Roman"/>
              </a:rPr>
              <a:t>system</a:t>
            </a:r>
            <a:r>
              <a:rPr sz="2200" spc="-45" dirty="0">
                <a:latin typeface="Times New Roman"/>
                <a:cs typeface="Times New Roman"/>
              </a:rPr>
              <a:t> </a:t>
            </a:r>
            <a:r>
              <a:rPr sz="2200" spc="-70" dirty="0">
                <a:latin typeface="Times New Roman"/>
                <a:cs typeface="Times New Roman"/>
              </a:rPr>
              <a:t>(computer)</a:t>
            </a:r>
            <a:r>
              <a:rPr sz="2200" spc="-5" dirty="0">
                <a:latin typeface="Times New Roman"/>
                <a:cs typeface="Times New Roman"/>
              </a:rPr>
              <a:t> </a:t>
            </a:r>
            <a:r>
              <a:rPr sz="2200" spc="-125" dirty="0">
                <a:latin typeface="Times New Roman"/>
                <a:cs typeface="Times New Roman"/>
              </a:rPr>
              <a:t>and</a:t>
            </a:r>
            <a:r>
              <a:rPr sz="2200" spc="-40" dirty="0">
                <a:latin typeface="Times New Roman"/>
                <a:cs typeface="Times New Roman"/>
              </a:rPr>
              <a:t> </a:t>
            </a:r>
            <a:r>
              <a:rPr sz="2200" spc="-125" dirty="0">
                <a:latin typeface="Times New Roman"/>
                <a:cs typeface="Times New Roman"/>
              </a:rPr>
              <a:t>each</a:t>
            </a:r>
            <a:r>
              <a:rPr sz="2200" spc="-45" dirty="0">
                <a:latin typeface="Times New Roman"/>
                <a:cs typeface="Times New Roman"/>
              </a:rPr>
              <a:t> </a:t>
            </a:r>
            <a:r>
              <a:rPr sz="2200" spc="-75" dirty="0">
                <a:latin typeface="Times New Roman"/>
                <a:cs typeface="Times New Roman"/>
              </a:rPr>
              <a:t>intermediate</a:t>
            </a:r>
            <a:endParaRPr sz="2200">
              <a:latin typeface="Times New Roman"/>
              <a:cs typeface="Times New Roman"/>
            </a:endParaRPr>
          </a:p>
          <a:p>
            <a:pPr marL="12700">
              <a:lnSpc>
                <a:spcPts val="2380"/>
              </a:lnSpc>
            </a:pPr>
            <a:r>
              <a:rPr sz="2200" spc="-80" dirty="0">
                <a:latin typeface="Times New Roman"/>
                <a:cs typeface="Times New Roman"/>
              </a:rPr>
              <a:t>system(router)</a:t>
            </a:r>
            <a:endParaRPr sz="2200">
              <a:latin typeface="Times New Roman"/>
              <a:cs typeface="Times New Roman"/>
            </a:endParaRPr>
          </a:p>
          <a:p>
            <a:pPr marL="12700" marR="1586230">
              <a:lnSpc>
                <a:spcPts val="2380"/>
              </a:lnSpc>
              <a:spcBef>
                <a:spcPts val="165"/>
              </a:spcBef>
              <a:buChar char="•"/>
              <a:tabLst>
                <a:tab pos="173990" algn="l"/>
              </a:tabLst>
            </a:pPr>
            <a:r>
              <a:rPr sz="2200" spc="-90" dirty="0">
                <a:latin typeface="Times New Roman"/>
                <a:cs typeface="Times New Roman"/>
              </a:rPr>
              <a:t>Network </a:t>
            </a:r>
            <a:r>
              <a:rPr sz="2200" spc="-125" dirty="0">
                <a:latin typeface="Times New Roman"/>
                <a:cs typeface="Times New Roman"/>
              </a:rPr>
              <a:t>level </a:t>
            </a:r>
            <a:r>
              <a:rPr sz="2200" spc="-114" dirty="0">
                <a:latin typeface="Times New Roman"/>
                <a:cs typeface="Times New Roman"/>
              </a:rPr>
              <a:t>address-IP </a:t>
            </a:r>
            <a:r>
              <a:rPr sz="2200" spc="-40" dirty="0">
                <a:latin typeface="Times New Roman"/>
                <a:cs typeface="Times New Roman"/>
              </a:rPr>
              <a:t>or </a:t>
            </a:r>
            <a:r>
              <a:rPr sz="2200" spc="-45" dirty="0">
                <a:latin typeface="Times New Roman"/>
                <a:cs typeface="Times New Roman"/>
              </a:rPr>
              <a:t>internet </a:t>
            </a:r>
            <a:r>
              <a:rPr sz="2200" spc="-120" dirty="0">
                <a:latin typeface="Times New Roman"/>
                <a:cs typeface="Times New Roman"/>
              </a:rPr>
              <a:t>address </a:t>
            </a:r>
            <a:r>
              <a:rPr sz="2200" spc="-30" dirty="0">
                <a:latin typeface="Times New Roman"/>
                <a:cs typeface="Times New Roman"/>
              </a:rPr>
              <a:t>(TCP/IP)  </a:t>
            </a:r>
            <a:r>
              <a:rPr sz="2200" spc="-90" dirty="0">
                <a:latin typeface="Times New Roman"/>
                <a:cs typeface="Times New Roman"/>
              </a:rPr>
              <a:t>Network </a:t>
            </a:r>
            <a:r>
              <a:rPr sz="2200" spc="-100" dirty="0">
                <a:latin typeface="Times New Roman"/>
                <a:cs typeface="Times New Roman"/>
              </a:rPr>
              <a:t>service </a:t>
            </a:r>
            <a:r>
              <a:rPr sz="2200" spc="-150" dirty="0">
                <a:latin typeface="Times New Roman"/>
                <a:cs typeface="Times New Roman"/>
              </a:rPr>
              <a:t>access </a:t>
            </a:r>
            <a:r>
              <a:rPr sz="2200" spc="-75" dirty="0">
                <a:latin typeface="Times New Roman"/>
                <a:cs typeface="Times New Roman"/>
              </a:rPr>
              <a:t>point </a:t>
            </a:r>
            <a:r>
              <a:rPr sz="2200" spc="-40" dirty="0">
                <a:latin typeface="Times New Roman"/>
                <a:cs typeface="Times New Roman"/>
              </a:rPr>
              <a:t>or </a:t>
            </a:r>
            <a:r>
              <a:rPr sz="2200" spc="-215" dirty="0">
                <a:latin typeface="Times New Roman"/>
                <a:cs typeface="Times New Roman"/>
              </a:rPr>
              <a:t>NSAP</a:t>
            </a:r>
            <a:r>
              <a:rPr sz="2200" spc="-195" dirty="0">
                <a:latin typeface="Times New Roman"/>
                <a:cs typeface="Times New Roman"/>
              </a:rPr>
              <a:t> </a:t>
            </a:r>
            <a:r>
              <a:rPr sz="2200" spc="-114" dirty="0">
                <a:latin typeface="Times New Roman"/>
                <a:cs typeface="Times New Roman"/>
              </a:rPr>
              <a:t>(OSI)</a:t>
            </a:r>
            <a:endParaRPr sz="2200">
              <a:latin typeface="Times New Roman"/>
              <a:cs typeface="Times New Roman"/>
            </a:endParaRPr>
          </a:p>
          <a:p>
            <a:pPr marL="12700">
              <a:lnSpc>
                <a:spcPts val="2205"/>
              </a:lnSpc>
              <a:buChar char="•"/>
              <a:tabLst>
                <a:tab pos="173990" algn="l"/>
              </a:tabLst>
            </a:pPr>
            <a:r>
              <a:rPr sz="2200" spc="-114" dirty="0">
                <a:latin typeface="Times New Roman"/>
                <a:cs typeface="Times New Roman"/>
              </a:rPr>
              <a:t>Process </a:t>
            </a:r>
            <a:r>
              <a:rPr sz="2200" spc="-95" dirty="0">
                <a:latin typeface="Times New Roman"/>
                <a:cs typeface="Times New Roman"/>
              </a:rPr>
              <a:t>within </a:t>
            </a:r>
            <a:r>
              <a:rPr sz="2200" spc="-70" dirty="0">
                <a:latin typeface="Times New Roman"/>
                <a:cs typeface="Times New Roman"/>
              </a:rPr>
              <a:t>the </a:t>
            </a:r>
            <a:r>
              <a:rPr sz="2200" spc="-90" dirty="0">
                <a:latin typeface="Times New Roman"/>
                <a:cs typeface="Times New Roman"/>
              </a:rPr>
              <a:t>system-Port </a:t>
            </a:r>
            <a:r>
              <a:rPr sz="2200" spc="-85" dirty="0">
                <a:latin typeface="Times New Roman"/>
                <a:cs typeface="Times New Roman"/>
              </a:rPr>
              <a:t>number</a:t>
            </a:r>
            <a:r>
              <a:rPr sz="2200" spc="180" dirty="0">
                <a:latin typeface="Times New Roman"/>
                <a:cs typeface="Times New Roman"/>
              </a:rPr>
              <a:t> </a:t>
            </a:r>
            <a:r>
              <a:rPr sz="2200" spc="-30" dirty="0">
                <a:latin typeface="Times New Roman"/>
                <a:cs typeface="Times New Roman"/>
              </a:rPr>
              <a:t>(TCP/IP)</a:t>
            </a:r>
            <a:endParaRPr sz="2200">
              <a:latin typeface="Times New Roman"/>
              <a:cs typeface="Times New Roman"/>
            </a:endParaRPr>
          </a:p>
          <a:p>
            <a:pPr marL="12700">
              <a:lnSpc>
                <a:spcPts val="2510"/>
              </a:lnSpc>
            </a:pPr>
            <a:r>
              <a:rPr sz="2200" spc="-120" dirty="0">
                <a:latin typeface="Times New Roman"/>
                <a:cs typeface="Times New Roman"/>
              </a:rPr>
              <a:t>Service </a:t>
            </a:r>
            <a:r>
              <a:rPr sz="2200" spc="-150" dirty="0">
                <a:latin typeface="Times New Roman"/>
                <a:cs typeface="Times New Roman"/>
              </a:rPr>
              <a:t>access </a:t>
            </a:r>
            <a:r>
              <a:rPr sz="2200" spc="-75" dirty="0">
                <a:latin typeface="Times New Roman"/>
                <a:cs typeface="Times New Roman"/>
              </a:rPr>
              <a:t>point </a:t>
            </a:r>
            <a:r>
              <a:rPr sz="2200" spc="-40" dirty="0">
                <a:latin typeface="Times New Roman"/>
                <a:cs typeface="Times New Roman"/>
              </a:rPr>
              <a:t>or</a:t>
            </a:r>
            <a:r>
              <a:rPr sz="2200" spc="170" dirty="0">
                <a:latin typeface="Times New Roman"/>
                <a:cs typeface="Times New Roman"/>
              </a:rPr>
              <a:t> </a:t>
            </a:r>
            <a:r>
              <a:rPr sz="2200" spc="-240" dirty="0">
                <a:latin typeface="Times New Roman"/>
                <a:cs typeface="Times New Roman"/>
              </a:rPr>
              <a:t>SAP</a:t>
            </a:r>
            <a:endParaRPr sz="2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40"/>
              </a:spcBef>
              <a:tabLst>
                <a:tab pos="286385" algn="l"/>
              </a:tabLst>
            </a:pPr>
            <a:r>
              <a:rPr sz="1850" spc="-470" dirty="0">
                <a:solidFill>
                  <a:srgbClr val="D24717"/>
                </a:solidFill>
                <a:latin typeface="Arial"/>
                <a:cs typeface="Arial"/>
              </a:rPr>
              <a:t>	</a:t>
            </a:r>
            <a:r>
              <a:rPr sz="2200" spc="-130" dirty="0">
                <a:latin typeface="Times New Roman"/>
                <a:cs typeface="Times New Roman"/>
              </a:rPr>
              <a:t>Addressing</a:t>
            </a:r>
            <a:r>
              <a:rPr sz="2200" spc="-35" dirty="0">
                <a:latin typeface="Times New Roman"/>
                <a:cs typeface="Times New Roman"/>
              </a:rPr>
              <a:t> </a:t>
            </a:r>
            <a:r>
              <a:rPr sz="2200" spc="-145" dirty="0">
                <a:latin typeface="Times New Roman"/>
                <a:cs typeface="Times New Roman"/>
              </a:rPr>
              <a:t>Scope</a:t>
            </a:r>
            <a:endParaRPr sz="2200">
              <a:latin typeface="Times New Roman"/>
              <a:cs typeface="Times New Roman"/>
            </a:endParaRPr>
          </a:p>
          <a:p>
            <a:pPr marL="12700" marR="95885">
              <a:lnSpc>
                <a:spcPts val="2380"/>
              </a:lnSpc>
              <a:spcBef>
                <a:spcPts val="630"/>
              </a:spcBef>
              <a:buChar char="•"/>
              <a:tabLst>
                <a:tab pos="173990" algn="l"/>
              </a:tabLst>
            </a:pPr>
            <a:r>
              <a:rPr sz="2200" spc="-120" dirty="0">
                <a:latin typeface="Times New Roman"/>
                <a:cs typeface="Times New Roman"/>
              </a:rPr>
              <a:t>Global </a:t>
            </a:r>
            <a:r>
              <a:rPr sz="2200" spc="-114" dirty="0">
                <a:latin typeface="Times New Roman"/>
                <a:cs typeface="Times New Roman"/>
              </a:rPr>
              <a:t>nonambiguity-Global </a:t>
            </a:r>
            <a:r>
              <a:rPr sz="2200" spc="-120" dirty="0">
                <a:latin typeface="Times New Roman"/>
                <a:cs typeface="Times New Roman"/>
              </a:rPr>
              <a:t>address </a:t>
            </a:r>
            <a:r>
              <a:rPr sz="2200" spc="-100" dirty="0">
                <a:latin typeface="Times New Roman"/>
                <a:cs typeface="Times New Roman"/>
              </a:rPr>
              <a:t>identifies unique </a:t>
            </a:r>
            <a:r>
              <a:rPr sz="2200" spc="-90" dirty="0">
                <a:latin typeface="Times New Roman"/>
                <a:cs typeface="Times New Roman"/>
              </a:rPr>
              <a:t>system,There </a:t>
            </a:r>
            <a:r>
              <a:rPr sz="2200" spc="-140" dirty="0">
                <a:latin typeface="Times New Roman"/>
                <a:cs typeface="Times New Roman"/>
              </a:rPr>
              <a:t>is  </a:t>
            </a:r>
            <a:r>
              <a:rPr sz="2200" spc="-130" dirty="0">
                <a:latin typeface="Times New Roman"/>
                <a:cs typeface="Times New Roman"/>
              </a:rPr>
              <a:t>only </a:t>
            </a:r>
            <a:r>
              <a:rPr sz="2200" spc="-95" dirty="0">
                <a:latin typeface="Times New Roman"/>
                <a:cs typeface="Times New Roman"/>
              </a:rPr>
              <a:t>one </a:t>
            </a:r>
            <a:r>
              <a:rPr sz="2200" spc="-125" dirty="0">
                <a:latin typeface="Times New Roman"/>
                <a:cs typeface="Times New Roman"/>
              </a:rPr>
              <a:t>system </a:t>
            </a:r>
            <a:r>
              <a:rPr sz="2200" spc="-90" dirty="0">
                <a:latin typeface="Times New Roman"/>
                <a:cs typeface="Times New Roman"/>
              </a:rPr>
              <a:t>with </a:t>
            </a:r>
            <a:r>
              <a:rPr sz="2200" spc="-120" dirty="0">
                <a:latin typeface="Times New Roman"/>
                <a:cs typeface="Times New Roman"/>
              </a:rPr>
              <a:t>address</a:t>
            </a:r>
            <a:r>
              <a:rPr sz="2200" spc="215" dirty="0">
                <a:latin typeface="Times New Roman"/>
                <a:cs typeface="Times New Roman"/>
              </a:rPr>
              <a:t> </a:t>
            </a:r>
            <a:r>
              <a:rPr sz="2200" spc="-240" dirty="0">
                <a:latin typeface="Times New Roman"/>
                <a:cs typeface="Times New Roman"/>
              </a:rPr>
              <a:t>X</a:t>
            </a:r>
            <a:endParaRPr sz="2200">
              <a:latin typeface="Times New Roman"/>
              <a:cs typeface="Times New Roman"/>
            </a:endParaRPr>
          </a:p>
          <a:p>
            <a:pPr marL="12700">
              <a:lnSpc>
                <a:spcPts val="2205"/>
              </a:lnSpc>
              <a:buChar char="•"/>
              <a:tabLst>
                <a:tab pos="173990" algn="l"/>
              </a:tabLst>
            </a:pPr>
            <a:r>
              <a:rPr sz="2200" spc="-120" dirty="0">
                <a:latin typeface="Times New Roman"/>
                <a:cs typeface="Times New Roman"/>
              </a:rPr>
              <a:t>Global </a:t>
            </a:r>
            <a:r>
              <a:rPr sz="2200" spc="-105" dirty="0">
                <a:latin typeface="Times New Roman"/>
                <a:cs typeface="Times New Roman"/>
              </a:rPr>
              <a:t>applicability-It </a:t>
            </a:r>
            <a:r>
              <a:rPr sz="2200" spc="-140" dirty="0">
                <a:latin typeface="Times New Roman"/>
                <a:cs typeface="Times New Roman"/>
              </a:rPr>
              <a:t>is </a:t>
            </a:r>
            <a:r>
              <a:rPr sz="2200" spc="-125" dirty="0">
                <a:latin typeface="Times New Roman"/>
                <a:cs typeface="Times New Roman"/>
              </a:rPr>
              <a:t>possible </a:t>
            </a:r>
            <a:r>
              <a:rPr sz="2200" spc="-85" dirty="0">
                <a:latin typeface="Times New Roman"/>
                <a:cs typeface="Times New Roman"/>
              </a:rPr>
              <a:t>at </a:t>
            </a:r>
            <a:r>
              <a:rPr sz="2200" spc="-170" dirty="0">
                <a:latin typeface="Times New Roman"/>
                <a:cs typeface="Times New Roman"/>
              </a:rPr>
              <a:t>any </a:t>
            </a:r>
            <a:r>
              <a:rPr sz="2200" spc="-120" dirty="0">
                <a:latin typeface="Times New Roman"/>
                <a:cs typeface="Times New Roman"/>
              </a:rPr>
              <a:t>system </a:t>
            </a:r>
            <a:r>
              <a:rPr sz="2200" spc="-140" dirty="0">
                <a:latin typeface="Times New Roman"/>
                <a:cs typeface="Times New Roman"/>
              </a:rPr>
              <a:t>(any </a:t>
            </a:r>
            <a:r>
              <a:rPr sz="2200" spc="-110" dirty="0">
                <a:latin typeface="Times New Roman"/>
                <a:cs typeface="Times New Roman"/>
              </a:rPr>
              <a:t>address) </a:t>
            </a:r>
            <a:r>
              <a:rPr sz="2200" spc="-35" dirty="0">
                <a:latin typeface="Times New Roman"/>
                <a:cs typeface="Times New Roman"/>
              </a:rPr>
              <a:t>to</a:t>
            </a:r>
            <a:r>
              <a:rPr sz="2200" spc="285" dirty="0">
                <a:latin typeface="Times New Roman"/>
                <a:cs typeface="Times New Roman"/>
              </a:rPr>
              <a:t> </a:t>
            </a:r>
            <a:r>
              <a:rPr sz="2200" spc="-105" dirty="0">
                <a:latin typeface="Times New Roman"/>
                <a:cs typeface="Times New Roman"/>
              </a:rPr>
              <a:t>identify</a:t>
            </a:r>
            <a:endParaRPr sz="2200">
              <a:latin typeface="Times New Roman"/>
              <a:cs typeface="Times New Roman"/>
            </a:endParaRPr>
          </a:p>
          <a:p>
            <a:pPr marL="12700">
              <a:lnSpc>
                <a:spcPts val="2375"/>
              </a:lnSpc>
            </a:pPr>
            <a:r>
              <a:rPr sz="2200" spc="-170" dirty="0">
                <a:latin typeface="Times New Roman"/>
                <a:cs typeface="Times New Roman"/>
              </a:rPr>
              <a:t>any </a:t>
            </a:r>
            <a:r>
              <a:rPr sz="2200" spc="-55" dirty="0">
                <a:latin typeface="Times New Roman"/>
                <a:cs typeface="Times New Roman"/>
              </a:rPr>
              <a:t>other </a:t>
            </a:r>
            <a:r>
              <a:rPr sz="2200" spc="-125" dirty="0">
                <a:latin typeface="Times New Roman"/>
                <a:cs typeface="Times New Roman"/>
              </a:rPr>
              <a:t>system </a:t>
            </a:r>
            <a:r>
              <a:rPr sz="2200" spc="-100" dirty="0">
                <a:latin typeface="Times New Roman"/>
                <a:cs typeface="Times New Roman"/>
              </a:rPr>
              <a:t>(address) </a:t>
            </a:r>
            <a:r>
              <a:rPr sz="2200" spc="-175" dirty="0">
                <a:latin typeface="Times New Roman"/>
                <a:cs typeface="Times New Roman"/>
              </a:rPr>
              <a:t>by </a:t>
            </a:r>
            <a:r>
              <a:rPr sz="2200" spc="-65" dirty="0">
                <a:latin typeface="Times New Roman"/>
                <a:cs typeface="Times New Roman"/>
              </a:rPr>
              <a:t>the </a:t>
            </a:r>
            <a:r>
              <a:rPr sz="2200" spc="-125" dirty="0">
                <a:latin typeface="Times New Roman"/>
                <a:cs typeface="Times New Roman"/>
              </a:rPr>
              <a:t>global </a:t>
            </a:r>
            <a:r>
              <a:rPr sz="2200" spc="-120" dirty="0">
                <a:latin typeface="Times New Roman"/>
                <a:cs typeface="Times New Roman"/>
              </a:rPr>
              <a:t>address </a:t>
            </a:r>
            <a:r>
              <a:rPr sz="2200" spc="-130" dirty="0">
                <a:latin typeface="Times New Roman"/>
                <a:cs typeface="Times New Roman"/>
              </a:rPr>
              <a:t>of </a:t>
            </a:r>
            <a:r>
              <a:rPr sz="2200" spc="-70" dirty="0">
                <a:latin typeface="Times New Roman"/>
                <a:cs typeface="Times New Roman"/>
              </a:rPr>
              <a:t>the </a:t>
            </a:r>
            <a:r>
              <a:rPr sz="2200" spc="-55" dirty="0">
                <a:latin typeface="Times New Roman"/>
                <a:cs typeface="Times New Roman"/>
              </a:rPr>
              <a:t>other</a:t>
            </a:r>
            <a:r>
              <a:rPr sz="2200" spc="285" dirty="0">
                <a:latin typeface="Times New Roman"/>
                <a:cs typeface="Times New Roman"/>
              </a:rPr>
              <a:t> </a:t>
            </a:r>
            <a:r>
              <a:rPr sz="2200" spc="-125" dirty="0">
                <a:latin typeface="Times New Roman"/>
                <a:cs typeface="Times New Roman"/>
              </a:rPr>
              <a:t>system</a:t>
            </a:r>
            <a:endParaRPr sz="2200">
              <a:latin typeface="Times New Roman"/>
              <a:cs typeface="Times New Roman"/>
            </a:endParaRPr>
          </a:p>
          <a:p>
            <a:pPr marL="12700">
              <a:lnSpc>
                <a:spcPts val="2375"/>
              </a:lnSpc>
            </a:pPr>
            <a:r>
              <a:rPr sz="2200" spc="-135" dirty="0">
                <a:latin typeface="Times New Roman"/>
                <a:cs typeface="Times New Roman"/>
              </a:rPr>
              <a:t>Address </a:t>
            </a:r>
            <a:r>
              <a:rPr sz="2200" spc="-240" dirty="0">
                <a:latin typeface="Times New Roman"/>
                <a:cs typeface="Times New Roman"/>
              </a:rPr>
              <a:t>X </a:t>
            </a:r>
            <a:r>
              <a:rPr sz="2200" spc="-100" dirty="0">
                <a:latin typeface="Times New Roman"/>
                <a:cs typeface="Times New Roman"/>
              </a:rPr>
              <a:t>identifies </a:t>
            </a:r>
            <a:r>
              <a:rPr sz="2200" spc="-70" dirty="0">
                <a:latin typeface="Times New Roman"/>
                <a:cs typeface="Times New Roman"/>
              </a:rPr>
              <a:t>that </a:t>
            </a:r>
            <a:r>
              <a:rPr sz="2200" spc="-125" dirty="0">
                <a:latin typeface="Times New Roman"/>
                <a:cs typeface="Times New Roman"/>
              </a:rPr>
              <a:t>system </a:t>
            </a:r>
            <a:r>
              <a:rPr sz="2200" spc="-100" dirty="0">
                <a:latin typeface="Times New Roman"/>
                <a:cs typeface="Times New Roman"/>
              </a:rPr>
              <a:t>from </a:t>
            </a:r>
            <a:r>
              <a:rPr sz="2200" spc="-120" dirty="0">
                <a:latin typeface="Times New Roman"/>
                <a:cs typeface="Times New Roman"/>
              </a:rPr>
              <a:t>anywhere </a:t>
            </a:r>
            <a:r>
              <a:rPr sz="2200" spc="-95" dirty="0">
                <a:latin typeface="Times New Roman"/>
                <a:cs typeface="Times New Roman"/>
              </a:rPr>
              <a:t>on </a:t>
            </a:r>
            <a:r>
              <a:rPr sz="2200" spc="-70" dirty="0">
                <a:latin typeface="Times New Roman"/>
                <a:cs typeface="Times New Roman"/>
              </a:rPr>
              <a:t>the</a:t>
            </a:r>
            <a:r>
              <a:rPr sz="2200" spc="295" dirty="0">
                <a:latin typeface="Times New Roman"/>
                <a:cs typeface="Times New Roman"/>
              </a:rPr>
              <a:t> </a:t>
            </a:r>
            <a:r>
              <a:rPr sz="2200" spc="-85" dirty="0">
                <a:latin typeface="Times New Roman"/>
                <a:cs typeface="Times New Roman"/>
              </a:rPr>
              <a:t>network</a:t>
            </a:r>
            <a:endParaRPr sz="2200">
              <a:latin typeface="Times New Roman"/>
              <a:cs typeface="Times New Roman"/>
            </a:endParaRPr>
          </a:p>
          <a:p>
            <a:pPr marL="12700">
              <a:lnSpc>
                <a:spcPts val="2510"/>
              </a:lnSpc>
              <a:buChar char="•"/>
              <a:tabLst>
                <a:tab pos="173990" algn="l"/>
              </a:tabLst>
            </a:pPr>
            <a:r>
              <a:rPr sz="2200" spc="-90" dirty="0">
                <a:latin typeface="Times New Roman"/>
                <a:cs typeface="Times New Roman"/>
              </a:rPr>
              <a:t>e.g. </a:t>
            </a:r>
            <a:r>
              <a:rPr sz="2200" spc="-260" dirty="0">
                <a:latin typeface="Times New Roman"/>
                <a:cs typeface="Times New Roman"/>
              </a:rPr>
              <a:t>MAC </a:t>
            </a:r>
            <a:r>
              <a:rPr sz="2200" spc="-120" dirty="0">
                <a:latin typeface="Times New Roman"/>
                <a:cs typeface="Times New Roman"/>
              </a:rPr>
              <a:t>address </a:t>
            </a:r>
            <a:r>
              <a:rPr sz="2200" spc="-95" dirty="0">
                <a:latin typeface="Times New Roman"/>
                <a:cs typeface="Times New Roman"/>
              </a:rPr>
              <a:t>on </a:t>
            </a:r>
            <a:r>
              <a:rPr sz="2200" spc="-210" dirty="0">
                <a:latin typeface="Times New Roman"/>
                <a:cs typeface="Times New Roman"/>
              </a:rPr>
              <a:t>IEEE </a:t>
            </a:r>
            <a:r>
              <a:rPr sz="2200" spc="-95" dirty="0">
                <a:latin typeface="Times New Roman"/>
                <a:cs typeface="Times New Roman"/>
              </a:rPr>
              <a:t>802</a:t>
            </a:r>
            <a:r>
              <a:rPr sz="2200" spc="-204" dirty="0">
                <a:latin typeface="Times New Roman"/>
                <a:cs typeface="Times New Roman"/>
              </a:rPr>
              <a:t> </a:t>
            </a:r>
            <a:r>
              <a:rPr sz="2200" spc="-95" dirty="0">
                <a:latin typeface="Times New Roman"/>
                <a:cs typeface="Times New Roman"/>
              </a:rPr>
              <a:t>networks</a:t>
            </a:r>
            <a:endParaRPr sz="2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444" y="688974"/>
            <a:ext cx="271145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165" dirty="0"/>
              <a:t>Error</a:t>
            </a:r>
            <a:r>
              <a:rPr sz="4000" spc="-280" dirty="0"/>
              <a:t> </a:t>
            </a:r>
            <a:r>
              <a:rPr sz="4000" spc="-175" dirty="0"/>
              <a:t>Control</a:t>
            </a:r>
            <a:endParaRPr sz="4000"/>
          </a:p>
        </p:txBody>
      </p:sp>
      <p:sp>
        <p:nvSpPr>
          <p:cNvPr id="3" name="object 3"/>
          <p:cNvSpPr txBox="1"/>
          <p:nvPr/>
        </p:nvSpPr>
        <p:spPr>
          <a:xfrm>
            <a:off x="993444" y="1433830"/>
            <a:ext cx="7559675" cy="379984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86385" marR="5080" indent="-274320">
              <a:lnSpc>
                <a:spcPct val="100000"/>
              </a:lnSpc>
              <a:spcBef>
                <a:spcPts val="105"/>
              </a:spcBef>
            </a:pPr>
            <a:r>
              <a:rPr sz="2200" spc="-570" dirty="0">
                <a:solidFill>
                  <a:srgbClr val="D24717"/>
                </a:solidFill>
                <a:latin typeface="Arial"/>
                <a:cs typeface="Arial"/>
              </a:rPr>
              <a:t></a:t>
            </a:r>
            <a:r>
              <a:rPr sz="2200" spc="-530" dirty="0">
                <a:solidFill>
                  <a:srgbClr val="D24717"/>
                </a:solidFill>
                <a:latin typeface="Arial"/>
                <a:cs typeface="Arial"/>
              </a:rPr>
              <a:t> </a:t>
            </a:r>
            <a:r>
              <a:rPr sz="2600" spc="-120" dirty="0">
                <a:latin typeface="Times New Roman"/>
                <a:cs typeface="Times New Roman"/>
              </a:rPr>
              <a:t>Guard </a:t>
            </a:r>
            <a:r>
              <a:rPr sz="2600" spc="-150" dirty="0">
                <a:latin typeface="Times New Roman"/>
                <a:cs typeface="Times New Roman"/>
              </a:rPr>
              <a:t>against </a:t>
            </a:r>
            <a:r>
              <a:rPr sz="2600" spc="-155" dirty="0">
                <a:latin typeface="Times New Roman"/>
                <a:cs typeface="Times New Roman"/>
              </a:rPr>
              <a:t>loss </a:t>
            </a:r>
            <a:r>
              <a:rPr sz="2600" spc="-50" dirty="0">
                <a:latin typeface="Times New Roman"/>
                <a:cs typeface="Times New Roman"/>
              </a:rPr>
              <a:t>or </a:t>
            </a:r>
            <a:r>
              <a:rPr sz="2600" spc="-165" dirty="0">
                <a:latin typeface="Times New Roman"/>
                <a:cs typeface="Times New Roman"/>
              </a:rPr>
              <a:t>damage </a:t>
            </a:r>
            <a:r>
              <a:rPr sz="2600" spc="-150" dirty="0">
                <a:latin typeface="Times New Roman"/>
                <a:cs typeface="Times New Roman"/>
              </a:rPr>
              <a:t>of </a:t>
            </a:r>
            <a:r>
              <a:rPr sz="2600" spc="-130" dirty="0">
                <a:latin typeface="Times New Roman"/>
                <a:cs typeface="Times New Roman"/>
              </a:rPr>
              <a:t>data </a:t>
            </a:r>
            <a:r>
              <a:rPr sz="2600" spc="-145" dirty="0">
                <a:latin typeface="Times New Roman"/>
                <a:cs typeface="Times New Roman"/>
              </a:rPr>
              <a:t>and </a:t>
            </a:r>
            <a:r>
              <a:rPr sz="2600" spc="-80" dirty="0">
                <a:latin typeface="Times New Roman"/>
                <a:cs typeface="Times New Roman"/>
              </a:rPr>
              <a:t>control  </a:t>
            </a:r>
            <a:r>
              <a:rPr sz="2600" spc="-125" dirty="0">
                <a:latin typeface="Times New Roman"/>
                <a:cs typeface="Times New Roman"/>
              </a:rPr>
              <a:t>information </a:t>
            </a:r>
            <a:r>
              <a:rPr sz="2600" spc="-50" dirty="0">
                <a:latin typeface="Times New Roman"/>
                <a:cs typeface="Times New Roman"/>
              </a:rPr>
              <a:t>Error </a:t>
            </a:r>
            <a:r>
              <a:rPr sz="2600" spc="-80" dirty="0">
                <a:latin typeface="Times New Roman"/>
                <a:cs typeface="Times New Roman"/>
              </a:rPr>
              <a:t>control </a:t>
            </a:r>
            <a:r>
              <a:rPr sz="2600" spc="-165" dirty="0">
                <a:latin typeface="Times New Roman"/>
                <a:cs typeface="Times New Roman"/>
              </a:rPr>
              <a:t>is </a:t>
            </a:r>
            <a:r>
              <a:rPr sz="2600" spc="-105" dirty="0">
                <a:latin typeface="Times New Roman"/>
                <a:cs typeface="Times New Roman"/>
              </a:rPr>
              <a:t>implemented </a:t>
            </a:r>
            <a:r>
              <a:rPr sz="2600" spc="-204" dirty="0">
                <a:latin typeface="Times New Roman"/>
                <a:cs typeface="Times New Roman"/>
              </a:rPr>
              <a:t>as </a:t>
            </a:r>
            <a:r>
              <a:rPr sz="2600" spc="-105" dirty="0">
                <a:latin typeface="Times New Roman"/>
                <a:cs typeface="Times New Roman"/>
              </a:rPr>
              <a:t>two </a:t>
            </a:r>
            <a:r>
              <a:rPr sz="2600" spc="-110" dirty="0">
                <a:latin typeface="Times New Roman"/>
                <a:cs typeface="Times New Roman"/>
              </a:rPr>
              <a:t>separate  functions:</a:t>
            </a:r>
            <a:endParaRPr sz="2600">
              <a:latin typeface="Times New Roman"/>
              <a:cs typeface="Times New Roman"/>
            </a:endParaRPr>
          </a:p>
          <a:p>
            <a:pPr marL="286385">
              <a:lnSpc>
                <a:spcPct val="100000"/>
              </a:lnSpc>
              <a:spcBef>
                <a:spcPts val="430"/>
              </a:spcBef>
            </a:pPr>
            <a:r>
              <a:rPr sz="2400" spc="-50" dirty="0">
                <a:latin typeface="Times New Roman"/>
                <a:cs typeface="Times New Roman"/>
              </a:rPr>
              <a:t>Error</a:t>
            </a:r>
            <a:r>
              <a:rPr sz="2400" spc="-65" dirty="0">
                <a:latin typeface="Times New Roman"/>
                <a:cs typeface="Times New Roman"/>
              </a:rPr>
              <a:t> </a:t>
            </a:r>
            <a:r>
              <a:rPr sz="2400" spc="-80" dirty="0">
                <a:latin typeface="Times New Roman"/>
                <a:cs typeface="Times New Roman"/>
              </a:rPr>
              <a:t>detection</a:t>
            </a:r>
            <a:endParaRPr sz="2400">
              <a:latin typeface="Times New Roman"/>
              <a:cs typeface="Times New Roman"/>
            </a:endParaRPr>
          </a:p>
          <a:p>
            <a:pPr marL="286385" marR="3514090">
              <a:lnSpc>
                <a:spcPct val="100000"/>
              </a:lnSpc>
            </a:pPr>
            <a:r>
              <a:rPr sz="2400" spc="-120" dirty="0">
                <a:latin typeface="Times New Roman"/>
                <a:cs typeface="Times New Roman"/>
              </a:rPr>
              <a:t>Sender </a:t>
            </a:r>
            <a:r>
              <a:rPr sz="2400" spc="-75" dirty="0">
                <a:latin typeface="Times New Roman"/>
                <a:cs typeface="Times New Roman"/>
              </a:rPr>
              <a:t>inserts </a:t>
            </a:r>
            <a:r>
              <a:rPr sz="2400" spc="-20" dirty="0">
                <a:latin typeface="Times New Roman"/>
                <a:cs typeface="Times New Roman"/>
              </a:rPr>
              <a:t>error </a:t>
            </a:r>
            <a:r>
              <a:rPr sz="2400" spc="-90" dirty="0">
                <a:latin typeface="Times New Roman"/>
                <a:cs typeface="Times New Roman"/>
              </a:rPr>
              <a:t>detecting </a:t>
            </a:r>
            <a:r>
              <a:rPr sz="2400" spc="-100" dirty="0">
                <a:latin typeface="Times New Roman"/>
                <a:cs typeface="Times New Roman"/>
              </a:rPr>
              <a:t>bits  </a:t>
            </a:r>
            <a:r>
              <a:rPr sz="2400" spc="-120" dirty="0">
                <a:latin typeface="Times New Roman"/>
                <a:cs typeface="Times New Roman"/>
              </a:rPr>
              <a:t>Receiver </a:t>
            </a:r>
            <a:r>
              <a:rPr sz="2400" spc="-130" dirty="0">
                <a:latin typeface="Times New Roman"/>
                <a:cs typeface="Times New Roman"/>
              </a:rPr>
              <a:t>checks </a:t>
            </a:r>
            <a:r>
              <a:rPr sz="2400" spc="-100" dirty="0">
                <a:latin typeface="Times New Roman"/>
                <a:cs typeface="Times New Roman"/>
              </a:rPr>
              <a:t>these</a:t>
            </a:r>
            <a:r>
              <a:rPr sz="2400" spc="55" dirty="0">
                <a:latin typeface="Times New Roman"/>
                <a:cs typeface="Times New Roman"/>
              </a:rPr>
              <a:t> </a:t>
            </a:r>
            <a:r>
              <a:rPr sz="2400" spc="-100" dirty="0">
                <a:latin typeface="Times New Roman"/>
                <a:cs typeface="Times New Roman"/>
              </a:rPr>
              <a:t>bits</a:t>
            </a:r>
            <a:endParaRPr sz="2400">
              <a:latin typeface="Times New Roman"/>
              <a:cs typeface="Times New Roman"/>
            </a:endParaRPr>
          </a:p>
          <a:p>
            <a:pPr marL="286385">
              <a:lnSpc>
                <a:spcPct val="100000"/>
              </a:lnSpc>
            </a:pPr>
            <a:r>
              <a:rPr sz="2400" spc="-180" dirty="0">
                <a:latin typeface="Times New Roman"/>
                <a:cs typeface="Times New Roman"/>
              </a:rPr>
              <a:t>If </a:t>
            </a:r>
            <a:r>
              <a:rPr sz="2400" spc="-50" dirty="0">
                <a:latin typeface="Times New Roman"/>
                <a:cs typeface="Times New Roman"/>
              </a:rPr>
              <a:t>OK, </a:t>
            </a:r>
            <a:r>
              <a:rPr sz="2400" spc="-130" dirty="0">
                <a:latin typeface="Times New Roman"/>
                <a:cs typeface="Times New Roman"/>
              </a:rPr>
              <a:t>acknowledge</a:t>
            </a:r>
            <a:endParaRPr sz="2400">
              <a:latin typeface="Times New Roman"/>
              <a:cs typeface="Times New Roman"/>
            </a:endParaRPr>
          </a:p>
          <a:p>
            <a:pPr marL="286385" marR="4775200">
              <a:lnSpc>
                <a:spcPct val="100000"/>
              </a:lnSpc>
            </a:pPr>
            <a:r>
              <a:rPr sz="2400" spc="-180" dirty="0">
                <a:latin typeface="Times New Roman"/>
                <a:cs typeface="Times New Roman"/>
              </a:rPr>
              <a:t>If </a:t>
            </a:r>
            <a:r>
              <a:rPr sz="2400" spc="-35" dirty="0">
                <a:latin typeface="Times New Roman"/>
                <a:cs typeface="Times New Roman"/>
              </a:rPr>
              <a:t>error, </a:t>
            </a:r>
            <a:r>
              <a:rPr sz="2400" spc="-114" dirty="0">
                <a:latin typeface="Times New Roman"/>
                <a:cs typeface="Times New Roman"/>
              </a:rPr>
              <a:t>discard</a:t>
            </a:r>
            <a:r>
              <a:rPr sz="2400" spc="-160" dirty="0">
                <a:latin typeface="Times New Roman"/>
                <a:cs typeface="Times New Roman"/>
              </a:rPr>
              <a:t> </a:t>
            </a:r>
            <a:r>
              <a:rPr sz="2400" spc="-105" dirty="0">
                <a:latin typeface="Times New Roman"/>
                <a:cs typeface="Times New Roman"/>
              </a:rPr>
              <a:t>packet  </a:t>
            </a:r>
            <a:r>
              <a:rPr sz="2400" spc="-120" dirty="0">
                <a:latin typeface="Times New Roman"/>
                <a:cs typeface="Times New Roman"/>
              </a:rPr>
              <a:t>Retransmission</a:t>
            </a:r>
            <a:endParaRPr sz="2400">
              <a:latin typeface="Times New Roman"/>
              <a:cs typeface="Times New Roman"/>
            </a:endParaRPr>
          </a:p>
          <a:p>
            <a:pPr marL="286385" marR="2378075">
              <a:lnSpc>
                <a:spcPct val="100000"/>
              </a:lnSpc>
            </a:pPr>
            <a:r>
              <a:rPr sz="2400" spc="-180" dirty="0">
                <a:latin typeface="Times New Roman"/>
                <a:cs typeface="Times New Roman"/>
              </a:rPr>
              <a:t>If </a:t>
            </a:r>
            <a:r>
              <a:rPr sz="2400" spc="-105" dirty="0">
                <a:latin typeface="Times New Roman"/>
                <a:cs typeface="Times New Roman"/>
              </a:rPr>
              <a:t>no </a:t>
            </a:r>
            <a:r>
              <a:rPr sz="2400" spc="-130" dirty="0">
                <a:latin typeface="Times New Roman"/>
                <a:cs typeface="Times New Roman"/>
              </a:rPr>
              <a:t>acknowledge </a:t>
            </a:r>
            <a:r>
              <a:rPr sz="2400" spc="-110" dirty="0">
                <a:latin typeface="Times New Roman"/>
                <a:cs typeface="Times New Roman"/>
              </a:rPr>
              <a:t>in </a:t>
            </a:r>
            <a:r>
              <a:rPr sz="2400" spc="-145" dirty="0">
                <a:latin typeface="Times New Roman"/>
                <a:cs typeface="Times New Roman"/>
              </a:rPr>
              <a:t>given </a:t>
            </a:r>
            <a:r>
              <a:rPr sz="2400" spc="-55" dirty="0">
                <a:latin typeface="Times New Roman"/>
                <a:cs typeface="Times New Roman"/>
              </a:rPr>
              <a:t>time, </a:t>
            </a:r>
            <a:r>
              <a:rPr sz="2400" spc="-75" dirty="0">
                <a:latin typeface="Times New Roman"/>
                <a:cs typeface="Times New Roman"/>
              </a:rPr>
              <a:t>re-transmit  </a:t>
            </a:r>
            <a:r>
              <a:rPr sz="2400" spc="-95" dirty="0">
                <a:latin typeface="Times New Roman"/>
                <a:cs typeface="Times New Roman"/>
              </a:rPr>
              <a:t>Performed </a:t>
            </a:r>
            <a:r>
              <a:rPr sz="2400" spc="-90" dirty="0">
                <a:latin typeface="Times New Roman"/>
                <a:cs typeface="Times New Roman"/>
              </a:rPr>
              <a:t>at </a:t>
            </a:r>
            <a:r>
              <a:rPr sz="2400" spc="-125" dirty="0">
                <a:latin typeface="Times New Roman"/>
                <a:cs typeface="Times New Roman"/>
              </a:rPr>
              <a:t>various </a:t>
            </a:r>
            <a:r>
              <a:rPr sz="2400" spc="-140" dirty="0">
                <a:latin typeface="Times New Roman"/>
                <a:cs typeface="Times New Roman"/>
              </a:rPr>
              <a:t>layers of</a:t>
            </a:r>
            <a:r>
              <a:rPr sz="2400" spc="90" dirty="0">
                <a:latin typeface="Times New Roman"/>
                <a:cs typeface="Times New Roman"/>
              </a:rPr>
              <a:t> </a:t>
            </a:r>
            <a:r>
              <a:rPr sz="2400" spc="-75" dirty="0">
                <a:latin typeface="Times New Roman"/>
                <a:cs typeface="Times New Roman"/>
              </a:rPr>
              <a:t>protocol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444" y="688974"/>
            <a:ext cx="264985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195" dirty="0"/>
              <a:t>Flow</a:t>
            </a:r>
            <a:r>
              <a:rPr sz="4000" spc="-260" dirty="0"/>
              <a:t> </a:t>
            </a:r>
            <a:r>
              <a:rPr sz="4000" spc="-175" dirty="0"/>
              <a:t>Control</a:t>
            </a:r>
            <a:endParaRPr sz="4000"/>
          </a:p>
        </p:txBody>
      </p:sp>
      <p:sp>
        <p:nvSpPr>
          <p:cNvPr id="3" name="object 3"/>
          <p:cNvSpPr txBox="1"/>
          <p:nvPr/>
        </p:nvSpPr>
        <p:spPr>
          <a:xfrm>
            <a:off x="993444" y="1433830"/>
            <a:ext cx="7025005" cy="240474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200" spc="-570" dirty="0">
                <a:solidFill>
                  <a:srgbClr val="D24717"/>
                </a:solidFill>
                <a:latin typeface="Arial"/>
                <a:cs typeface="Arial"/>
              </a:rPr>
              <a:t></a:t>
            </a:r>
            <a:r>
              <a:rPr sz="2200" spc="-530" dirty="0">
                <a:solidFill>
                  <a:srgbClr val="D24717"/>
                </a:solidFill>
                <a:latin typeface="Arial"/>
                <a:cs typeface="Arial"/>
              </a:rPr>
              <a:t> </a:t>
            </a:r>
            <a:r>
              <a:rPr sz="2600" spc="-114" dirty="0">
                <a:latin typeface="Times New Roman"/>
                <a:cs typeface="Times New Roman"/>
              </a:rPr>
              <a:t>Done </a:t>
            </a:r>
            <a:r>
              <a:rPr sz="2600" spc="-200" dirty="0">
                <a:latin typeface="Times New Roman"/>
                <a:cs typeface="Times New Roman"/>
              </a:rPr>
              <a:t>by </a:t>
            </a:r>
            <a:r>
              <a:rPr sz="2600" spc="-130" dirty="0">
                <a:latin typeface="Times New Roman"/>
                <a:cs typeface="Times New Roman"/>
              </a:rPr>
              <a:t>receiving</a:t>
            </a:r>
            <a:r>
              <a:rPr sz="2600" spc="80" dirty="0">
                <a:latin typeface="Times New Roman"/>
                <a:cs typeface="Times New Roman"/>
              </a:rPr>
              <a:t> </a:t>
            </a:r>
            <a:r>
              <a:rPr sz="2600" spc="-80" dirty="0">
                <a:latin typeface="Times New Roman"/>
                <a:cs typeface="Times New Roman"/>
              </a:rPr>
              <a:t>entity</a:t>
            </a:r>
            <a:endParaRPr sz="2600">
              <a:latin typeface="Times New Roman"/>
              <a:cs typeface="Times New Roman"/>
            </a:endParaRPr>
          </a:p>
          <a:p>
            <a:pPr marL="286385" marR="875665">
              <a:lnSpc>
                <a:spcPct val="100000"/>
              </a:lnSpc>
            </a:pPr>
            <a:r>
              <a:rPr sz="2600" spc="-120" dirty="0">
                <a:latin typeface="Times New Roman"/>
                <a:cs typeface="Times New Roman"/>
              </a:rPr>
              <a:t>Function </a:t>
            </a:r>
            <a:r>
              <a:rPr sz="2600" spc="-35" dirty="0">
                <a:latin typeface="Times New Roman"/>
                <a:cs typeface="Times New Roman"/>
              </a:rPr>
              <a:t>to </a:t>
            </a:r>
            <a:r>
              <a:rPr sz="2600" spc="-100" dirty="0">
                <a:latin typeface="Times New Roman"/>
                <a:cs typeface="Times New Roman"/>
              </a:rPr>
              <a:t>limit </a:t>
            </a:r>
            <a:r>
              <a:rPr sz="2600" spc="-114" dirty="0">
                <a:latin typeface="Times New Roman"/>
                <a:cs typeface="Times New Roman"/>
              </a:rPr>
              <a:t>amount </a:t>
            </a:r>
            <a:r>
              <a:rPr sz="2600" spc="-40" dirty="0">
                <a:latin typeface="Times New Roman"/>
                <a:cs typeface="Times New Roman"/>
              </a:rPr>
              <a:t>or </a:t>
            </a:r>
            <a:r>
              <a:rPr sz="2600" spc="-70" dirty="0">
                <a:latin typeface="Times New Roman"/>
                <a:cs typeface="Times New Roman"/>
              </a:rPr>
              <a:t>rate </a:t>
            </a:r>
            <a:r>
              <a:rPr sz="2600" spc="-155" dirty="0">
                <a:latin typeface="Times New Roman"/>
                <a:cs typeface="Times New Roman"/>
              </a:rPr>
              <a:t>of </a:t>
            </a:r>
            <a:r>
              <a:rPr sz="2600" spc="-130" dirty="0">
                <a:latin typeface="Times New Roman"/>
                <a:cs typeface="Times New Roman"/>
              </a:rPr>
              <a:t>data </a:t>
            </a:r>
            <a:r>
              <a:rPr sz="2600" spc="-90" dirty="0">
                <a:latin typeface="Times New Roman"/>
                <a:cs typeface="Times New Roman"/>
              </a:rPr>
              <a:t>sent </a:t>
            </a:r>
            <a:r>
              <a:rPr sz="2600" spc="-200" dirty="0">
                <a:latin typeface="Times New Roman"/>
                <a:cs typeface="Times New Roman"/>
              </a:rPr>
              <a:t>by </a:t>
            </a:r>
            <a:r>
              <a:rPr sz="2600" spc="-204" dirty="0">
                <a:latin typeface="Times New Roman"/>
                <a:cs typeface="Times New Roman"/>
              </a:rPr>
              <a:t>a  </a:t>
            </a:r>
            <a:r>
              <a:rPr sz="2600" spc="-95" dirty="0">
                <a:latin typeface="Times New Roman"/>
                <a:cs typeface="Times New Roman"/>
              </a:rPr>
              <a:t>transmitting</a:t>
            </a:r>
            <a:r>
              <a:rPr sz="2600" spc="-55" dirty="0">
                <a:latin typeface="Times New Roman"/>
                <a:cs typeface="Times New Roman"/>
              </a:rPr>
              <a:t> </a:t>
            </a:r>
            <a:r>
              <a:rPr sz="2600" spc="-80" dirty="0">
                <a:latin typeface="Times New Roman"/>
                <a:cs typeface="Times New Roman"/>
              </a:rPr>
              <a:t>entity</a:t>
            </a:r>
            <a:endParaRPr sz="2600">
              <a:latin typeface="Times New Roman"/>
              <a:cs typeface="Times New Roman"/>
            </a:endParaRPr>
          </a:p>
          <a:p>
            <a:pPr marL="286385">
              <a:lnSpc>
                <a:spcPct val="100000"/>
              </a:lnSpc>
            </a:pPr>
            <a:r>
              <a:rPr sz="2600" spc="-140" dirty="0">
                <a:latin typeface="Times New Roman"/>
                <a:cs typeface="Times New Roman"/>
              </a:rPr>
              <a:t>Simplest </a:t>
            </a:r>
            <a:r>
              <a:rPr sz="2600" spc="-65" dirty="0">
                <a:latin typeface="Times New Roman"/>
                <a:cs typeface="Times New Roman"/>
              </a:rPr>
              <a:t>form: </a:t>
            </a:r>
            <a:r>
              <a:rPr sz="2600" spc="-110" dirty="0">
                <a:latin typeface="Times New Roman"/>
                <a:cs typeface="Times New Roman"/>
              </a:rPr>
              <a:t>stop-and-wait</a:t>
            </a:r>
            <a:r>
              <a:rPr sz="2600" spc="-95" dirty="0">
                <a:latin typeface="Times New Roman"/>
                <a:cs typeface="Times New Roman"/>
              </a:rPr>
              <a:t> </a:t>
            </a:r>
            <a:r>
              <a:rPr sz="2600" spc="-90" dirty="0">
                <a:latin typeface="Times New Roman"/>
                <a:cs typeface="Times New Roman"/>
              </a:rPr>
              <a:t>procedure</a:t>
            </a:r>
            <a:endParaRPr sz="2600">
              <a:latin typeface="Times New Roman"/>
              <a:cs typeface="Times New Roman"/>
            </a:endParaRPr>
          </a:p>
          <a:p>
            <a:pPr marL="286385" marR="5080">
              <a:lnSpc>
                <a:spcPct val="100000"/>
              </a:lnSpc>
            </a:pPr>
            <a:r>
              <a:rPr sz="2600" spc="-130" dirty="0">
                <a:latin typeface="Times New Roman"/>
                <a:cs typeface="Times New Roman"/>
              </a:rPr>
              <a:t>More </a:t>
            </a:r>
            <a:r>
              <a:rPr sz="2600" spc="-120" dirty="0">
                <a:latin typeface="Times New Roman"/>
                <a:cs typeface="Times New Roman"/>
              </a:rPr>
              <a:t>efficient </a:t>
            </a:r>
            <a:r>
              <a:rPr sz="2600" spc="-85" dirty="0">
                <a:latin typeface="Times New Roman"/>
                <a:cs typeface="Times New Roman"/>
              </a:rPr>
              <a:t>protocols: </a:t>
            </a:r>
            <a:r>
              <a:rPr sz="2600" spc="-70" dirty="0">
                <a:latin typeface="Times New Roman"/>
                <a:cs typeface="Times New Roman"/>
              </a:rPr>
              <a:t>Credit </a:t>
            </a:r>
            <a:r>
              <a:rPr sz="2600" spc="-150" dirty="0">
                <a:latin typeface="Times New Roman"/>
                <a:cs typeface="Times New Roman"/>
              </a:rPr>
              <a:t>systems </a:t>
            </a:r>
            <a:r>
              <a:rPr sz="2600" spc="-165" dirty="0">
                <a:latin typeface="Times New Roman"/>
                <a:cs typeface="Times New Roman"/>
              </a:rPr>
              <a:t>Sliding </a:t>
            </a:r>
            <a:r>
              <a:rPr sz="2600" spc="-135" dirty="0">
                <a:latin typeface="Times New Roman"/>
                <a:cs typeface="Times New Roman"/>
              </a:rPr>
              <a:t>window  </a:t>
            </a:r>
            <a:r>
              <a:rPr sz="2600" spc="-110" dirty="0">
                <a:latin typeface="Times New Roman"/>
                <a:cs typeface="Times New Roman"/>
              </a:rPr>
              <a:t>Needed </a:t>
            </a:r>
            <a:r>
              <a:rPr sz="2600" spc="-100" dirty="0">
                <a:latin typeface="Times New Roman"/>
                <a:cs typeface="Times New Roman"/>
              </a:rPr>
              <a:t>at </a:t>
            </a:r>
            <a:r>
              <a:rPr sz="2600" spc="-125" dirty="0">
                <a:latin typeface="Times New Roman"/>
                <a:cs typeface="Times New Roman"/>
              </a:rPr>
              <a:t>application </a:t>
            </a:r>
            <a:r>
              <a:rPr sz="2600" spc="-204" dirty="0">
                <a:latin typeface="Times New Roman"/>
                <a:cs typeface="Times New Roman"/>
              </a:rPr>
              <a:t>as </a:t>
            </a:r>
            <a:r>
              <a:rPr sz="2600" spc="-135" dirty="0">
                <a:latin typeface="Times New Roman"/>
                <a:cs typeface="Times New Roman"/>
              </a:rPr>
              <a:t>well </a:t>
            </a:r>
            <a:r>
              <a:rPr sz="2600" spc="-204" dirty="0">
                <a:latin typeface="Times New Roman"/>
                <a:cs typeface="Times New Roman"/>
              </a:rPr>
              <a:t>as </a:t>
            </a:r>
            <a:r>
              <a:rPr sz="2600" spc="-95" dirty="0">
                <a:latin typeface="Times New Roman"/>
                <a:cs typeface="Times New Roman"/>
              </a:rPr>
              <a:t>network</a:t>
            </a:r>
            <a:r>
              <a:rPr sz="2600" spc="375" dirty="0">
                <a:latin typeface="Times New Roman"/>
                <a:cs typeface="Times New Roman"/>
              </a:rPr>
              <a:t> </a:t>
            </a:r>
            <a:r>
              <a:rPr sz="2600" spc="-150" dirty="0">
                <a:latin typeface="Times New Roman"/>
                <a:cs typeface="Times New Roman"/>
              </a:rPr>
              <a:t>layers</a:t>
            </a:r>
            <a:endParaRPr sz="2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444" y="688974"/>
            <a:ext cx="259842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140" dirty="0"/>
              <a:t>Multiplexing</a:t>
            </a:r>
            <a:endParaRPr sz="4000"/>
          </a:p>
        </p:txBody>
      </p:sp>
      <p:sp>
        <p:nvSpPr>
          <p:cNvPr id="3" name="object 3"/>
          <p:cNvSpPr txBox="1"/>
          <p:nvPr/>
        </p:nvSpPr>
        <p:spPr>
          <a:xfrm>
            <a:off x="993444" y="1433830"/>
            <a:ext cx="7346315" cy="20078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200" spc="-570" dirty="0">
                <a:solidFill>
                  <a:srgbClr val="D24717"/>
                </a:solidFill>
                <a:latin typeface="Arial"/>
                <a:cs typeface="Arial"/>
              </a:rPr>
              <a:t></a:t>
            </a:r>
            <a:r>
              <a:rPr sz="2200" spc="-530" dirty="0">
                <a:solidFill>
                  <a:srgbClr val="D24717"/>
                </a:solidFill>
                <a:latin typeface="Arial"/>
                <a:cs typeface="Arial"/>
              </a:rPr>
              <a:t> </a:t>
            </a:r>
            <a:r>
              <a:rPr sz="2600" spc="-114" dirty="0">
                <a:latin typeface="Times New Roman"/>
                <a:cs typeface="Times New Roman"/>
              </a:rPr>
              <a:t>Supporting </a:t>
            </a:r>
            <a:r>
              <a:rPr sz="2600" spc="-100" dirty="0">
                <a:latin typeface="Times New Roman"/>
                <a:cs typeface="Times New Roman"/>
              </a:rPr>
              <a:t>multiple </a:t>
            </a:r>
            <a:r>
              <a:rPr sz="2600" spc="-120" dirty="0">
                <a:latin typeface="Times New Roman"/>
                <a:cs typeface="Times New Roman"/>
              </a:rPr>
              <a:t>connections </a:t>
            </a:r>
            <a:r>
              <a:rPr sz="2600" spc="-110" dirty="0">
                <a:latin typeface="Times New Roman"/>
                <a:cs typeface="Times New Roman"/>
              </a:rPr>
              <a:t>on one</a:t>
            </a:r>
            <a:r>
              <a:rPr sz="2600" spc="95" dirty="0">
                <a:latin typeface="Times New Roman"/>
                <a:cs typeface="Times New Roman"/>
              </a:rPr>
              <a:t> </a:t>
            </a:r>
            <a:r>
              <a:rPr sz="2600" spc="-140" dirty="0">
                <a:latin typeface="Times New Roman"/>
                <a:cs typeface="Times New Roman"/>
              </a:rPr>
              <a:t>machine</a:t>
            </a:r>
            <a:endParaRPr sz="2600">
              <a:latin typeface="Times New Roman"/>
              <a:cs typeface="Times New Roman"/>
            </a:endParaRPr>
          </a:p>
          <a:p>
            <a:pPr marL="286385" marR="327660">
              <a:lnSpc>
                <a:spcPct val="100000"/>
              </a:lnSpc>
            </a:pPr>
            <a:r>
              <a:rPr sz="2600" spc="-155" dirty="0">
                <a:latin typeface="Times New Roman"/>
                <a:cs typeface="Times New Roman"/>
              </a:rPr>
              <a:t>-Mapping </a:t>
            </a:r>
            <a:r>
              <a:rPr sz="2600" spc="-150" dirty="0">
                <a:latin typeface="Times New Roman"/>
                <a:cs typeface="Times New Roman"/>
              </a:rPr>
              <a:t>of </a:t>
            </a:r>
            <a:r>
              <a:rPr sz="2600" spc="-100" dirty="0">
                <a:latin typeface="Times New Roman"/>
                <a:cs typeface="Times New Roman"/>
              </a:rPr>
              <a:t>multiple </a:t>
            </a:r>
            <a:r>
              <a:rPr sz="2600" spc="-120" dirty="0">
                <a:latin typeface="Times New Roman"/>
                <a:cs typeface="Times New Roman"/>
              </a:rPr>
              <a:t>connections </a:t>
            </a:r>
            <a:r>
              <a:rPr sz="2600" spc="-100" dirty="0">
                <a:latin typeface="Times New Roman"/>
                <a:cs typeface="Times New Roman"/>
              </a:rPr>
              <a:t>at </a:t>
            </a:r>
            <a:r>
              <a:rPr sz="2600" spc="-110" dirty="0">
                <a:latin typeface="Times New Roman"/>
                <a:cs typeface="Times New Roman"/>
              </a:rPr>
              <a:t>one </a:t>
            </a:r>
            <a:r>
              <a:rPr sz="2600" spc="-145" dirty="0">
                <a:latin typeface="Times New Roman"/>
                <a:cs typeface="Times New Roman"/>
              </a:rPr>
              <a:t>level </a:t>
            </a:r>
            <a:r>
              <a:rPr sz="2600" spc="-35" dirty="0">
                <a:latin typeface="Times New Roman"/>
                <a:cs typeface="Times New Roman"/>
              </a:rPr>
              <a:t>to </a:t>
            </a:r>
            <a:r>
              <a:rPr sz="2600" spc="-204" dirty="0">
                <a:latin typeface="Times New Roman"/>
                <a:cs typeface="Times New Roman"/>
              </a:rPr>
              <a:t>a </a:t>
            </a:r>
            <a:r>
              <a:rPr sz="2600" spc="-140" dirty="0">
                <a:latin typeface="Times New Roman"/>
                <a:cs typeface="Times New Roman"/>
              </a:rPr>
              <a:t>single  </a:t>
            </a:r>
            <a:r>
              <a:rPr sz="2600" spc="-110" dirty="0">
                <a:latin typeface="Times New Roman"/>
                <a:cs typeface="Times New Roman"/>
              </a:rPr>
              <a:t>connection </a:t>
            </a:r>
            <a:r>
              <a:rPr sz="2600" spc="-100" dirty="0">
                <a:latin typeface="Times New Roman"/>
                <a:cs typeface="Times New Roman"/>
              </a:rPr>
              <a:t>at</a:t>
            </a:r>
            <a:r>
              <a:rPr sz="2600" spc="-20" dirty="0">
                <a:latin typeface="Times New Roman"/>
                <a:cs typeface="Times New Roman"/>
              </a:rPr>
              <a:t> </a:t>
            </a:r>
            <a:r>
              <a:rPr sz="2600" spc="-95" dirty="0">
                <a:latin typeface="Times New Roman"/>
                <a:cs typeface="Times New Roman"/>
              </a:rPr>
              <a:t>another</a:t>
            </a:r>
            <a:endParaRPr sz="2600">
              <a:latin typeface="Times New Roman"/>
              <a:cs typeface="Times New Roman"/>
            </a:endParaRPr>
          </a:p>
          <a:p>
            <a:pPr marL="286385">
              <a:lnSpc>
                <a:spcPct val="100000"/>
              </a:lnSpc>
            </a:pPr>
            <a:r>
              <a:rPr sz="2600" spc="-105" dirty="0">
                <a:latin typeface="Times New Roman"/>
                <a:cs typeface="Times New Roman"/>
              </a:rPr>
              <a:t>-Carrying </a:t>
            </a:r>
            <a:r>
              <a:rPr sz="2600" spc="-204" dirty="0">
                <a:latin typeface="Times New Roman"/>
                <a:cs typeface="Times New Roman"/>
              </a:rPr>
              <a:t>a </a:t>
            </a:r>
            <a:r>
              <a:rPr sz="2600" spc="-100" dirty="0">
                <a:latin typeface="Times New Roman"/>
                <a:cs typeface="Times New Roman"/>
              </a:rPr>
              <a:t>number </a:t>
            </a:r>
            <a:r>
              <a:rPr sz="2600" spc="-150" dirty="0">
                <a:latin typeface="Times New Roman"/>
                <a:cs typeface="Times New Roman"/>
              </a:rPr>
              <a:t>of </a:t>
            </a:r>
            <a:r>
              <a:rPr sz="2600" spc="-114" dirty="0">
                <a:latin typeface="Times New Roman"/>
                <a:cs typeface="Times New Roman"/>
              </a:rPr>
              <a:t>connections </a:t>
            </a:r>
            <a:r>
              <a:rPr sz="2600" spc="-110" dirty="0">
                <a:latin typeface="Times New Roman"/>
                <a:cs typeface="Times New Roman"/>
              </a:rPr>
              <a:t>on </a:t>
            </a:r>
            <a:r>
              <a:rPr sz="2600" spc="-105" dirty="0">
                <a:latin typeface="Times New Roman"/>
                <a:cs typeface="Times New Roman"/>
              </a:rPr>
              <a:t>one fiber </a:t>
            </a:r>
            <a:r>
              <a:rPr sz="2600" spc="-95" dirty="0">
                <a:latin typeface="Times New Roman"/>
                <a:cs typeface="Times New Roman"/>
              </a:rPr>
              <a:t>optic</a:t>
            </a:r>
            <a:r>
              <a:rPr sz="2600" spc="335" dirty="0">
                <a:latin typeface="Times New Roman"/>
                <a:cs typeface="Times New Roman"/>
              </a:rPr>
              <a:t> </a:t>
            </a:r>
            <a:r>
              <a:rPr sz="2600" spc="-155" dirty="0">
                <a:latin typeface="Times New Roman"/>
                <a:cs typeface="Times New Roman"/>
              </a:rPr>
              <a:t>cable</a:t>
            </a:r>
            <a:endParaRPr sz="2600">
              <a:latin typeface="Times New Roman"/>
              <a:cs typeface="Times New Roman"/>
            </a:endParaRPr>
          </a:p>
          <a:p>
            <a:pPr marL="286385">
              <a:lnSpc>
                <a:spcPct val="100000"/>
              </a:lnSpc>
            </a:pPr>
            <a:r>
              <a:rPr sz="2600" spc="-150" dirty="0">
                <a:latin typeface="Times New Roman"/>
                <a:cs typeface="Times New Roman"/>
              </a:rPr>
              <a:t>-Aggregating </a:t>
            </a:r>
            <a:r>
              <a:rPr sz="2600" spc="-40" dirty="0">
                <a:latin typeface="Times New Roman"/>
                <a:cs typeface="Times New Roman"/>
              </a:rPr>
              <a:t>or </a:t>
            </a:r>
            <a:r>
              <a:rPr sz="2600" spc="-135" dirty="0">
                <a:latin typeface="Times New Roman"/>
                <a:cs typeface="Times New Roman"/>
              </a:rPr>
              <a:t>bonding </a:t>
            </a:r>
            <a:r>
              <a:rPr sz="2600" spc="-215" dirty="0">
                <a:latin typeface="Times New Roman"/>
                <a:cs typeface="Times New Roman"/>
              </a:rPr>
              <a:t>ISDN </a:t>
            </a:r>
            <a:r>
              <a:rPr sz="2600" spc="-130" dirty="0">
                <a:latin typeface="Times New Roman"/>
                <a:cs typeface="Times New Roman"/>
              </a:rPr>
              <a:t>lines </a:t>
            </a:r>
            <a:r>
              <a:rPr sz="2600" spc="-35" dirty="0">
                <a:latin typeface="Times New Roman"/>
                <a:cs typeface="Times New Roman"/>
              </a:rPr>
              <a:t>to </a:t>
            </a:r>
            <a:r>
              <a:rPr sz="2600" spc="-170" dirty="0">
                <a:latin typeface="Times New Roman"/>
                <a:cs typeface="Times New Roman"/>
              </a:rPr>
              <a:t>gain</a:t>
            </a:r>
            <a:r>
              <a:rPr sz="2600" spc="-150" dirty="0">
                <a:latin typeface="Times New Roman"/>
                <a:cs typeface="Times New Roman"/>
              </a:rPr>
              <a:t> </a:t>
            </a:r>
            <a:r>
              <a:rPr sz="2600" spc="-125" dirty="0">
                <a:latin typeface="Times New Roman"/>
                <a:cs typeface="Times New Roman"/>
              </a:rPr>
              <a:t>bandwidth</a:t>
            </a:r>
            <a:endParaRPr sz="2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2">
      <a:majorFont>
        <a:latin typeface="Calibri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Cambria"/>
        <a:ea typeface=""/>
        <a:cs typeface=""/>
        <a:font script="Jpan" typeface="HG明朝B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</TotalTime>
  <Words>8682</Words>
  <Application>Microsoft Office PowerPoint</Application>
  <PresentationFormat>On-screen Show (4:3)</PresentationFormat>
  <Paragraphs>1236</Paragraphs>
  <Slides>174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174</vt:i4>
      </vt:variant>
    </vt:vector>
  </HeadingPairs>
  <TitlesOfParts>
    <vt:vector size="175" baseType="lpstr">
      <vt:lpstr>Office Theme</vt:lpstr>
      <vt:lpstr>Slide 1</vt:lpstr>
      <vt:lpstr>Topic : 1</vt:lpstr>
      <vt:lpstr>Introduction of Network</vt:lpstr>
      <vt:lpstr>Local Area Networks (LAN)</vt:lpstr>
      <vt:lpstr>LAN- Local Area Network</vt:lpstr>
      <vt:lpstr>LAN Diagram</vt:lpstr>
      <vt:lpstr>LAN Advantages</vt:lpstr>
      <vt:lpstr>LAN Disadvantages</vt:lpstr>
      <vt:lpstr>Applications</vt:lpstr>
      <vt:lpstr>MAN- Metropolitan Area Network</vt:lpstr>
      <vt:lpstr>MAN- Metropolitan Area Network  continued….</vt:lpstr>
      <vt:lpstr>MAN Diagram</vt:lpstr>
      <vt:lpstr>MAN-Advantages</vt:lpstr>
      <vt:lpstr>MAN-Disadvantages</vt:lpstr>
      <vt:lpstr>MAN Applications</vt:lpstr>
      <vt:lpstr>WAN-Wide Area Network</vt:lpstr>
      <vt:lpstr>WAN-Wide Area Network…continued</vt:lpstr>
      <vt:lpstr>WAN Diagram</vt:lpstr>
      <vt:lpstr>WAN Advantages</vt:lpstr>
      <vt:lpstr>WAN Disadvantages</vt:lpstr>
      <vt:lpstr>PAN-Personal Area Network</vt:lpstr>
      <vt:lpstr>PAN- Diagram</vt:lpstr>
      <vt:lpstr>PAN-Advantages  The pan is a personal network of one or two person so there  is no risk of any leak of data.</vt:lpstr>
      <vt:lpstr>PAN-Disadvantages</vt:lpstr>
      <vt:lpstr>Ad-hoc Networks</vt:lpstr>
      <vt:lpstr>Ad-hoc Network Diagram</vt:lpstr>
      <vt:lpstr>Ad-hoc Network Advantages</vt:lpstr>
      <vt:lpstr>Ad-hoc Network Disadvantages</vt:lpstr>
      <vt:lpstr>Ad-hoc Network Applications</vt:lpstr>
      <vt:lpstr>Other Wireless Networks</vt:lpstr>
      <vt:lpstr>Other Wireless Networks</vt:lpstr>
      <vt:lpstr>Other Networks</vt:lpstr>
      <vt:lpstr>Slide 33</vt:lpstr>
      <vt:lpstr>DISTINGUISH BETWEEN LAN,WAN,MAN</vt:lpstr>
      <vt:lpstr>Network performance</vt:lpstr>
      <vt:lpstr>Topic - 2</vt:lpstr>
      <vt:lpstr>Topologies-Types of Network Topology</vt:lpstr>
      <vt:lpstr>BUS Topology</vt:lpstr>
      <vt:lpstr>BUS Topology</vt:lpstr>
      <vt:lpstr>RING Topology</vt:lpstr>
      <vt:lpstr>Features of Ring Topology</vt:lpstr>
      <vt:lpstr>Ring Topology</vt:lpstr>
      <vt:lpstr>STAR Topology</vt:lpstr>
      <vt:lpstr>STAR Topology</vt:lpstr>
      <vt:lpstr>MESH Topology</vt:lpstr>
      <vt:lpstr>MESH Topology</vt:lpstr>
      <vt:lpstr>TREE Topology</vt:lpstr>
      <vt:lpstr>TREE Topology</vt:lpstr>
      <vt:lpstr>Slide 49</vt:lpstr>
      <vt:lpstr>HYBRID Topology</vt:lpstr>
      <vt:lpstr>Topic 3</vt:lpstr>
      <vt:lpstr>NETWORK CLASSIFICATION BY THEIR  COMPONENT ROLE</vt:lpstr>
      <vt:lpstr>PEER TO PEER NETWORK</vt:lpstr>
      <vt:lpstr>ADVANTAGES &amp; DISADVANTAGES OF  PEER TO PEER NETWORK</vt:lpstr>
      <vt:lpstr>Slide 55</vt:lpstr>
      <vt:lpstr>CLIENT/SERVER NETWORK</vt:lpstr>
      <vt:lpstr>ADVANTAGES AND DISADVANTAGES OF  CLIENT-SERVER NETWORK</vt:lpstr>
      <vt:lpstr>TYPES OF SERVERS</vt:lpstr>
      <vt:lpstr>TYPES OF SERVERS</vt:lpstr>
      <vt:lpstr>Distributed Networks</vt:lpstr>
      <vt:lpstr>Benefits of Distributed Network Architecture</vt:lpstr>
      <vt:lpstr>SDN- Software Defined Network</vt:lpstr>
      <vt:lpstr>SDN Architecture</vt:lpstr>
      <vt:lpstr>Need /Goal of SDN</vt:lpstr>
      <vt:lpstr>SDN Concept</vt:lpstr>
      <vt:lpstr>SDN Concept</vt:lpstr>
      <vt:lpstr>SDN Benefits</vt:lpstr>
      <vt:lpstr>Outline</vt:lpstr>
      <vt:lpstr>Reference Models in  Communication Networks</vt:lpstr>
      <vt:lpstr>OSI</vt:lpstr>
      <vt:lpstr>OSI Model</vt:lpstr>
      <vt:lpstr>Feature of OSI Model :</vt:lpstr>
      <vt:lpstr>Layer 1: The Physical Layer :</vt:lpstr>
      <vt:lpstr>Layer 2: Data Link Layer </vt:lpstr>
      <vt:lpstr>Layer 3: The Network Layer </vt:lpstr>
      <vt:lpstr>Layer 4: Transport Layer </vt:lpstr>
      <vt:lpstr>Layer 5: The Session Layer </vt:lpstr>
      <vt:lpstr>Layer 6: The Presentation Layer </vt:lpstr>
      <vt:lpstr>Layer 7: Application Layer </vt:lpstr>
      <vt:lpstr>Merits of OSI reference model</vt:lpstr>
      <vt:lpstr>Demerits of OSI reference model:</vt:lpstr>
      <vt:lpstr>Outline</vt:lpstr>
      <vt:lpstr>TCP/IP model overview</vt:lpstr>
      <vt:lpstr>TCP/IP reference model diagram</vt:lpstr>
      <vt:lpstr>Layer 1: Host-to-network Layer</vt:lpstr>
      <vt:lpstr>Layer 2: Internet layer</vt:lpstr>
      <vt:lpstr>Layer 3: Transport Layer</vt:lpstr>
      <vt:lpstr>Layer 4: Application Layer</vt:lpstr>
      <vt:lpstr>Merits of TCP/IP model</vt:lpstr>
      <vt:lpstr>Demerits of TCP/IP</vt:lpstr>
      <vt:lpstr>Comparison of OSI Reference Model  and TCP/IP Reference Model</vt:lpstr>
      <vt:lpstr>Comparison of OSI Reference Model  and TCP/IP Reference Model</vt:lpstr>
      <vt:lpstr>Diagrammatic Comparison between OSI  Reference Model and TCP/IP Reference Model</vt:lpstr>
      <vt:lpstr>Outline</vt:lpstr>
      <vt:lpstr>Design issues for Layers</vt:lpstr>
      <vt:lpstr>Addressing</vt:lpstr>
      <vt:lpstr>Error Control</vt:lpstr>
      <vt:lpstr>Flow Control</vt:lpstr>
      <vt:lpstr>Multiplexing</vt:lpstr>
      <vt:lpstr>Routing</vt:lpstr>
      <vt:lpstr>Outline</vt:lpstr>
      <vt:lpstr>Transmission Mediums</vt:lpstr>
      <vt:lpstr>Common network cable types</vt:lpstr>
      <vt:lpstr>UTP characteristics</vt:lpstr>
      <vt:lpstr>UTP categories</vt:lpstr>
      <vt:lpstr>Categories of UTP: CAT 5</vt:lpstr>
      <vt:lpstr>Categories of UTP: CAT 5e</vt:lpstr>
      <vt:lpstr>Categories of UTP: CAT 6</vt:lpstr>
      <vt:lpstr>Comparison between CAT5,5e and 6</vt:lpstr>
      <vt:lpstr>OFC- Optical fiber cable</vt:lpstr>
      <vt:lpstr>Fiber Media</vt:lpstr>
      <vt:lpstr>Total Internal Reflection</vt:lpstr>
      <vt:lpstr>Fiber Media</vt:lpstr>
      <vt:lpstr>Single and Multimode Fiber</vt:lpstr>
      <vt:lpstr>Fiber Media</vt:lpstr>
      <vt:lpstr>Fiber-Optic Cable</vt:lpstr>
      <vt:lpstr>Slide 117</vt:lpstr>
      <vt:lpstr>Radio Spectrum</vt:lpstr>
      <vt:lpstr>Frequency Band</vt:lpstr>
      <vt:lpstr>Outline</vt:lpstr>
      <vt:lpstr>Devices and the layers at which they  operate</vt:lpstr>
      <vt:lpstr>Network Devices:</vt:lpstr>
      <vt:lpstr>Hubs</vt:lpstr>
      <vt:lpstr>Repeaters</vt:lpstr>
      <vt:lpstr>Slide 125</vt:lpstr>
      <vt:lpstr>Switches</vt:lpstr>
      <vt:lpstr>Store and Forward Switches</vt:lpstr>
      <vt:lpstr>Cut Through Switch</vt:lpstr>
      <vt:lpstr>Unmanaged/Intelligent switches</vt:lpstr>
      <vt:lpstr>Comparison of Hub and Switch</vt:lpstr>
      <vt:lpstr>Bridges</vt:lpstr>
      <vt:lpstr>Slide 132</vt:lpstr>
      <vt:lpstr>How BridgesWork</vt:lpstr>
      <vt:lpstr>Characteristics of Bridges</vt:lpstr>
      <vt:lpstr>Types of Bridges</vt:lpstr>
      <vt:lpstr>Advantages And Disadvantages Of Bridges</vt:lpstr>
      <vt:lpstr>Comparison of Switch and Bridge</vt:lpstr>
      <vt:lpstr>Two and Three layer switches</vt:lpstr>
      <vt:lpstr>3-layer switches- Router</vt:lpstr>
      <vt:lpstr>Advantages and Disadvantages of Routers</vt:lpstr>
      <vt:lpstr>Routers versus Bridges</vt:lpstr>
      <vt:lpstr>Slide 142</vt:lpstr>
      <vt:lpstr>Brouters: Bridging Routers</vt:lpstr>
      <vt:lpstr>Gateway</vt:lpstr>
      <vt:lpstr>Access Point</vt:lpstr>
      <vt:lpstr>Access Point</vt:lpstr>
      <vt:lpstr>Outline</vt:lpstr>
      <vt:lpstr>Encoding</vt:lpstr>
      <vt:lpstr>Digital-to-Digital Encoding</vt:lpstr>
      <vt:lpstr>UNIPOLAR ENCODING</vt:lpstr>
      <vt:lpstr>Lack of synchronization</vt:lpstr>
      <vt:lpstr>POLAR ENCODING</vt:lpstr>
      <vt:lpstr>Manchester</vt:lpstr>
      <vt:lpstr>Manchester Encoding</vt:lpstr>
      <vt:lpstr>Differential Manchester Coding</vt:lpstr>
      <vt:lpstr>Differential Manchester encoding</vt:lpstr>
      <vt:lpstr>Outline</vt:lpstr>
      <vt:lpstr>IEEE 802 Standards</vt:lpstr>
      <vt:lpstr>IEEE developed the first  internationally recognized wireless  LAN standard – IEEE 802.11 in 1997</vt:lpstr>
      <vt:lpstr>IEEE 802.11 Standards</vt:lpstr>
      <vt:lpstr>Physical Media of 802.11 Standard</vt:lpstr>
      <vt:lpstr>What is meant by Spread Spectrum</vt:lpstr>
      <vt:lpstr>Spread spectrum</vt:lpstr>
      <vt:lpstr>Frequency Hopping Spread Spectrum  (FHSS)</vt:lpstr>
      <vt:lpstr>Frequency hopping spread spectrum (FHSS)</vt:lpstr>
      <vt:lpstr>Frequency hopping spread spectrum (FHSS)</vt:lpstr>
      <vt:lpstr>FHSS cycles</vt:lpstr>
      <vt:lpstr>Bandwidth sharing difference between FDM and FHSS</vt:lpstr>
      <vt:lpstr>Direct Sequence Spread Spectrum (DSSS)</vt:lpstr>
      <vt:lpstr>Direct Sequence Spread Spectrum (DSSS)</vt:lpstr>
      <vt:lpstr>DSSS example</vt:lpstr>
      <vt:lpstr>FHSS Vs DSSS</vt:lpstr>
      <vt:lpstr>Outline</vt:lpstr>
      <vt:lpstr>References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Networks(2015 Pattern) Unit I- Physical Layer</dc:title>
  <dc:creator>Administrator</dc:creator>
  <cp:lastModifiedBy>home</cp:lastModifiedBy>
  <cp:revision>4</cp:revision>
  <dcterms:created xsi:type="dcterms:W3CDTF">2019-06-19T07:48:49Z</dcterms:created>
  <dcterms:modified xsi:type="dcterms:W3CDTF">2019-06-19T08:15:20Z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2017-06-19T00:00:00Z</vt:filetime>
  </property>
  <property fmtid="{D5CDD505-2E9C-101B-9397-08002B2CF9AE}" pid="3" name="Creator">
    <vt:lpwstr>Microsoft® PowerPoint® 2010</vt:lpwstr>
  </property>
  <property fmtid="{D5CDD505-2E9C-101B-9397-08002B2CF9AE}" pid="4" name="LastSaved">
    <vt:filetime>2019-06-19T00:00:00Z</vt:filetime>
  </property>
</Properties>
</file>